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3.xml" ContentType="application/vnd.openxmlformats-officedocument.themeOverride+xml"/>
  <Override PartName="/ppt/notesSlides/notesSlide1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4.xml" ContentType="application/vnd.openxmlformats-officedocument.themeOverride+xml"/>
  <Override PartName="/ppt/notesSlides/notesSlide1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5.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6.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7.xml" ContentType="application/vnd.openxmlformats-officedocument.themeOverride+xml"/>
  <Override PartName="/ppt/notesSlides/notesSlide17.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8.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9.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0.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1.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2.xml" ContentType="application/vnd.openxmlformats-officedocument.themeOverride+xml"/>
  <Override PartName="/ppt/notesSlides/notesSlide18.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3.xml" ContentType="application/vnd.openxmlformats-officedocument.themeOverride+xml"/>
  <Override PartName="/ppt/notesSlides/notesSlide19.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0.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notesSlides/notesSlide21.xml" ContentType="application/vnd.openxmlformats-officedocument.presentationml.notesSlid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2.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23.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14.xml" ContentType="application/vnd.openxmlformats-officedocument.themeOverride+xml"/>
  <Override PartName="/ppt/charts/chart24.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15.xml" ContentType="application/vnd.openxmlformats-officedocument.themeOverride+xml"/>
  <Override PartName="/ppt/notesSlides/notesSlide24.xml" ContentType="application/vnd.openxmlformats-officedocument.presentationml.notesSlide+xml"/>
  <Override PartName="/ppt/charts/chart25.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16.xml" ContentType="application/vnd.openxmlformats-officedocument.themeOverride+xml"/>
  <Override PartName="/ppt/charts/chart26.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17.xml" ContentType="application/vnd.openxmlformats-officedocument.themeOverride+xml"/>
  <Override PartName="/ppt/notesSlides/notesSlide25.xml" ContentType="application/vnd.openxmlformats-officedocument.presentationml.notesSlide+xml"/>
  <Override PartName="/ppt/charts/chart27.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18.xml" ContentType="application/vnd.openxmlformats-officedocument.themeOverride+xml"/>
  <Override PartName="/ppt/charts/chart28.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19.xml" ContentType="application/vnd.openxmlformats-officedocument.themeOverride+xml"/>
  <Override PartName="/ppt/notesSlides/notesSlide26.xml" ContentType="application/vnd.openxmlformats-officedocument.presentationml.notesSlide+xml"/>
  <Override PartName="/ppt/charts/chart29.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20.xml" ContentType="application/vnd.openxmlformats-officedocument.themeOverride+xml"/>
  <Override PartName="/ppt/charts/chart30.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21.xml" ContentType="application/vnd.openxmlformats-officedocument.themeOverride+xml"/>
  <Override PartName="/ppt/notesSlides/notesSlide27.xml" ContentType="application/vnd.openxmlformats-officedocument.presentationml.notesSlide+xml"/>
  <Override PartName="/ppt/charts/chart31.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22.xml" ContentType="application/vnd.openxmlformats-officedocument.themeOverride+xml"/>
  <Override PartName="/ppt/charts/chart32.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23.xml" ContentType="application/vnd.openxmlformats-officedocument.themeOverride+xml"/>
  <Override PartName="/ppt/notesSlides/notesSlide28.xml" ContentType="application/vnd.openxmlformats-officedocument.presentationml.notesSlide+xml"/>
  <Override PartName="/ppt/charts/chart33.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24.xml" ContentType="application/vnd.openxmlformats-officedocument.themeOverride+xml"/>
  <Override PartName="/ppt/charts/chart34.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25.xml" ContentType="application/vnd.openxmlformats-officedocument.themeOverride+xml"/>
  <Override PartName="/ppt/notesSlides/notesSlide29.xml" ContentType="application/vnd.openxmlformats-officedocument.presentationml.notesSlide+xml"/>
  <Override PartName="/ppt/charts/chart35.xml" ContentType="application/vnd.openxmlformats-officedocument.drawingml.chart+xml"/>
  <Override PartName="/ppt/charts/style33.xml" ContentType="application/vnd.ms-office.chartstyle+xml"/>
  <Override PartName="/ppt/charts/colors33.xml" ContentType="application/vnd.ms-office.chartcolorstyle+xml"/>
  <Override PartName="/ppt/theme/themeOverride26.xml" ContentType="application/vnd.openxmlformats-officedocument.themeOverride+xml"/>
  <Override PartName="/ppt/charts/chart36.xml" ContentType="application/vnd.openxmlformats-officedocument.drawingml.chart+xml"/>
  <Override PartName="/ppt/charts/style34.xml" ContentType="application/vnd.ms-office.chartstyle+xml"/>
  <Override PartName="/ppt/charts/colors34.xml" ContentType="application/vnd.ms-office.chartcolorstyle+xml"/>
  <Override PartName="/ppt/theme/themeOverride27.xml" ContentType="application/vnd.openxmlformats-officedocument.themeOverride+xml"/>
  <Override PartName="/ppt/notesSlides/notesSlide30.xml" ContentType="application/vnd.openxmlformats-officedocument.presentationml.notesSlide+xml"/>
  <Override PartName="/ppt/charts/chart37.xml" ContentType="application/vnd.openxmlformats-officedocument.drawingml.chart+xml"/>
  <Override PartName="/ppt/charts/style35.xml" ContentType="application/vnd.ms-office.chartstyle+xml"/>
  <Override PartName="/ppt/charts/colors35.xml" ContentType="application/vnd.ms-office.chartcolorstyle+xml"/>
  <Override PartName="/ppt/theme/themeOverride28.xml" ContentType="application/vnd.openxmlformats-officedocument.themeOverride+xml"/>
  <Override PartName="/ppt/charts/chart38.xml" ContentType="application/vnd.openxmlformats-officedocument.drawingml.chart+xml"/>
  <Override PartName="/ppt/charts/style36.xml" ContentType="application/vnd.ms-office.chartstyle+xml"/>
  <Override PartName="/ppt/charts/colors36.xml" ContentType="application/vnd.ms-office.chartcolorstyle+xml"/>
  <Override PartName="/ppt/theme/themeOverride29.xml" ContentType="application/vnd.openxmlformats-officedocument.themeOverride+xml"/>
  <Override PartName="/ppt/charts/chart39.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30.xml" ContentType="application/vnd.openxmlformats-officedocument.themeOverride+xml"/>
  <Override PartName="/ppt/charts/chart40.xml" ContentType="application/vnd.openxmlformats-officedocument.drawingml.chart+xml"/>
  <Override PartName="/ppt/charts/style38.xml" ContentType="application/vnd.ms-office.chartstyle+xml"/>
  <Override PartName="/ppt/charts/colors38.xml" ContentType="application/vnd.ms-office.chartcolorstyle+xml"/>
  <Override PartName="/ppt/theme/themeOverride31.xml" ContentType="application/vnd.openxmlformats-officedocument.themeOverride+xml"/>
  <Override PartName="/ppt/charts/chart41.xml" ContentType="application/vnd.openxmlformats-officedocument.drawingml.chart+xml"/>
  <Override PartName="/ppt/charts/style39.xml" ContentType="application/vnd.ms-office.chartstyle+xml"/>
  <Override PartName="/ppt/charts/colors39.xml" ContentType="application/vnd.ms-office.chartcolorstyle+xml"/>
  <Override PartName="/ppt/theme/themeOverride32.xml" ContentType="application/vnd.openxmlformats-officedocument.themeOverride+xml"/>
  <Override PartName="/ppt/charts/chart42.xml" ContentType="application/vnd.openxmlformats-officedocument.drawingml.chart+xml"/>
  <Override PartName="/ppt/charts/style40.xml" ContentType="application/vnd.ms-office.chartstyle+xml"/>
  <Override PartName="/ppt/charts/colors40.xml" ContentType="application/vnd.ms-office.chartcolorstyle+xml"/>
  <Override PartName="/ppt/theme/themeOverride33.xml" ContentType="application/vnd.openxmlformats-officedocument.themeOverride+xml"/>
  <Override PartName="/ppt/notesSlides/notesSlide31.xml" ContentType="application/vnd.openxmlformats-officedocument.presentationml.notesSlide+xml"/>
  <Override PartName="/ppt/charts/chart43.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34.xml" ContentType="application/vnd.openxmlformats-officedocument.themeOverride+xml"/>
  <Override PartName="/ppt/charts/chart44.xml" ContentType="application/vnd.openxmlformats-officedocument.drawingml.chart+xml"/>
  <Override PartName="/ppt/charts/style42.xml" ContentType="application/vnd.ms-office.chartstyle+xml"/>
  <Override PartName="/ppt/charts/colors42.xml" ContentType="application/vnd.ms-office.chartcolorstyle+xml"/>
  <Override PartName="/ppt/theme/themeOverride35.xml" ContentType="application/vnd.openxmlformats-officedocument.themeOverride+xml"/>
  <Override PartName="/ppt/charts/chart45.xml" ContentType="application/vnd.openxmlformats-officedocument.drawingml.chart+xml"/>
  <Override PartName="/ppt/charts/style43.xml" ContentType="application/vnd.ms-office.chartstyle+xml"/>
  <Override PartName="/ppt/charts/colors43.xml" ContentType="application/vnd.ms-office.chartcolorstyle+xml"/>
  <Override PartName="/ppt/theme/themeOverride36.xml" ContentType="application/vnd.openxmlformats-officedocument.themeOverride+xml"/>
  <Override PartName="/ppt/charts/chart46.xml" ContentType="application/vnd.openxmlformats-officedocument.drawingml.chart+xml"/>
  <Override PartName="/ppt/charts/style44.xml" ContentType="application/vnd.ms-office.chartstyle+xml"/>
  <Override PartName="/ppt/charts/colors44.xml" ContentType="application/vnd.ms-office.chartcolorstyle+xml"/>
  <Override PartName="/ppt/theme/themeOverride37.xml" ContentType="application/vnd.openxmlformats-officedocument.themeOverride+xml"/>
  <Override PartName="/ppt/charts/chart47.xml" ContentType="application/vnd.openxmlformats-officedocument.drawingml.chart+xml"/>
  <Override PartName="/ppt/charts/style45.xml" ContentType="application/vnd.ms-office.chartstyle+xml"/>
  <Override PartName="/ppt/charts/colors45.xml" ContentType="application/vnd.ms-office.chartcolorstyle+xml"/>
  <Override PartName="/ppt/theme/themeOverride38.xml" ContentType="application/vnd.openxmlformats-officedocument.themeOverride+xml"/>
  <Override PartName="/ppt/charts/chart48.xml" ContentType="application/vnd.openxmlformats-officedocument.drawingml.chart+xml"/>
  <Override PartName="/ppt/charts/style46.xml" ContentType="application/vnd.ms-office.chartstyle+xml"/>
  <Override PartName="/ppt/charts/colors46.xml" ContentType="application/vnd.ms-office.chartcolorstyle+xml"/>
  <Override PartName="/ppt/theme/themeOverride39.xml" ContentType="application/vnd.openxmlformats-officedocument.themeOverride+xml"/>
  <Override PartName="/ppt/notesSlides/notesSlide32.xml" ContentType="application/vnd.openxmlformats-officedocument.presentationml.notesSlide+xml"/>
  <Override PartName="/ppt/charts/chart49.xml" ContentType="application/vnd.openxmlformats-officedocument.drawingml.chart+xml"/>
  <Override PartName="/ppt/charts/style47.xml" ContentType="application/vnd.ms-office.chartstyle+xml"/>
  <Override PartName="/ppt/charts/colors47.xml" ContentType="application/vnd.ms-office.chartcolorstyle+xml"/>
  <Override PartName="/ppt/theme/themeOverride40.xml" ContentType="application/vnd.openxmlformats-officedocument.themeOverride+xml"/>
  <Override PartName="/ppt/charts/chart50.xml" ContentType="application/vnd.openxmlformats-officedocument.drawingml.chart+xml"/>
  <Override PartName="/ppt/charts/style48.xml" ContentType="application/vnd.ms-office.chartstyle+xml"/>
  <Override PartName="/ppt/charts/colors48.xml" ContentType="application/vnd.ms-office.chartcolorstyle+xml"/>
  <Override PartName="/ppt/theme/themeOverride41.xml" ContentType="application/vnd.openxmlformats-officedocument.themeOverride+xml"/>
  <Override PartName="/ppt/charts/chart51.xml" ContentType="application/vnd.openxmlformats-officedocument.drawingml.chart+xml"/>
  <Override PartName="/ppt/charts/style49.xml" ContentType="application/vnd.ms-office.chartstyle+xml"/>
  <Override PartName="/ppt/charts/colors49.xml" ContentType="application/vnd.ms-office.chartcolorstyle+xml"/>
  <Override PartName="/ppt/theme/themeOverride42.xml" ContentType="application/vnd.openxmlformats-officedocument.themeOverride+xml"/>
  <Override PartName="/ppt/charts/chart52.xml" ContentType="application/vnd.openxmlformats-officedocument.drawingml.chart+xml"/>
  <Override PartName="/ppt/charts/style50.xml" ContentType="application/vnd.ms-office.chartstyle+xml"/>
  <Override PartName="/ppt/charts/colors50.xml" ContentType="application/vnd.ms-office.chartcolorstyle+xml"/>
  <Override PartName="/ppt/theme/themeOverride43.xml" ContentType="application/vnd.openxmlformats-officedocument.themeOverride+xml"/>
  <Override PartName="/ppt/charts/chart53.xml" ContentType="application/vnd.openxmlformats-officedocument.drawingml.chart+xml"/>
  <Override PartName="/ppt/charts/style51.xml" ContentType="application/vnd.ms-office.chartstyle+xml"/>
  <Override PartName="/ppt/charts/colors51.xml" ContentType="application/vnd.ms-office.chartcolorstyle+xml"/>
  <Override PartName="/ppt/theme/themeOverride44.xml" ContentType="application/vnd.openxmlformats-officedocument.themeOverride+xml"/>
  <Override PartName="/ppt/charts/chart54.xml" ContentType="application/vnd.openxmlformats-officedocument.drawingml.chart+xml"/>
  <Override PartName="/ppt/charts/style52.xml" ContentType="application/vnd.ms-office.chartstyle+xml"/>
  <Override PartName="/ppt/charts/colors52.xml" ContentType="application/vnd.ms-office.chartcolorstyle+xml"/>
  <Override PartName="/ppt/theme/themeOverride45.xml" ContentType="application/vnd.openxmlformats-officedocument.themeOverride+xml"/>
  <Override PartName="/ppt/notesSlides/notesSlide33.xml" ContentType="application/vnd.openxmlformats-officedocument.presentationml.notesSlide+xml"/>
  <Override PartName="/ppt/charts/chart55.xml" ContentType="application/vnd.openxmlformats-officedocument.drawingml.chart+xml"/>
  <Override PartName="/ppt/charts/style53.xml" ContentType="application/vnd.ms-office.chartstyle+xml"/>
  <Override PartName="/ppt/charts/colors53.xml" ContentType="application/vnd.ms-office.chartcolorstyle+xml"/>
  <Override PartName="/ppt/theme/themeOverride46.xml" ContentType="application/vnd.openxmlformats-officedocument.themeOverride+xml"/>
  <Override PartName="/ppt/charts/chart56.xml" ContentType="application/vnd.openxmlformats-officedocument.drawingml.chart+xml"/>
  <Override PartName="/ppt/charts/style54.xml" ContentType="application/vnd.ms-office.chartstyle+xml"/>
  <Override PartName="/ppt/charts/colors54.xml" ContentType="application/vnd.ms-office.chartcolorstyle+xml"/>
  <Override PartName="/ppt/theme/themeOverride47.xml" ContentType="application/vnd.openxmlformats-officedocument.themeOverride+xml"/>
  <Override PartName="/ppt/charts/chart57.xml" ContentType="application/vnd.openxmlformats-officedocument.drawingml.chart+xml"/>
  <Override PartName="/ppt/charts/style55.xml" ContentType="application/vnd.ms-office.chartstyle+xml"/>
  <Override PartName="/ppt/charts/colors55.xml" ContentType="application/vnd.ms-office.chartcolorstyle+xml"/>
  <Override PartName="/ppt/theme/themeOverride48.xml" ContentType="application/vnd.openxmlformats-officedocument.themeOverride+xml"/>
  <Override PartName="/ppt/notesSlides/notesSlide34.xml" ContentType="application/vnd.openxmlformats-officedocument.presentationml.notesSlide+xml"/>
  <Override PartName="/ppt/charts/chart58.xml" ContentType="application/vnd.openxmlformats-officedocument.drawingml.chart+xml"/>
  <Override PartName="/ppt/charts/style56.xml" ContentType="application/vnd.ms-office.chartstyle+xml"/>
  <Override PartName="/ppt/charts/colors56.xml" ContentType="application/vnd.ms-office.chartcolorstyle+xml"/>
  <Override PartName="/ppt/theme/themeOverride49.xml" ContentType="application/vnd.openxmlformats-officedocument.themeOverride+xml"/>
  <Override PartName="/ppt/charts/chart59.xml" ContentType="application/vnd.openxmlformats-officedocument.drawingml.chart+xml"/>
  <Override PartName="/ppt/charts/style57.xml" ContentType="application/vnd.ms-office.chartstyle+xml"/>
  <Override PartName="/ppt/charts/colors57.xml" ContentType="application/vnd.ms-office.chartcolorstyle+xml"/>
  <Override PartName="/ppt/theme/themeOverride50.xml" ContentType="application/vnd.openxmlformats-officedocument.themeOverride+xml"/>
  <Override PartName="/ppt/notesSlides/notesSlide35.xml" ContentType="application/vnd.openxmlformats-officedocument.presentationml.notesSlide+xml"/>
  <Override PartName="/ppt/charts/chart60.xml" ContentType="application/vnd.openxmlformats-officedocument.drawingml.chart+xml"/>
  <Override PartName="/ppt/charts/style58.xml" ContentType="application/vnd.ms-office.chartstyle+xml"/>
  <Override PartName="/ppt/charts/colors58.xml" ContentType="application/vnd.ms-office.chartcolorstyle+xml"/>
  <Override PartName="/ppt/theme/themeOverride51.xml" ContentType="application/vnd.openxmlformats-officedocument.themeOverride+xml"/>
  <Override PartName="/ppt/charts/chart61.xml" ContentType="application/vnd.openxmlformats-officedocument.drawingml.chart+xml"/>
  <Override PartName="/ppt/charts/style59.xml" ContentType="application/vnd.ms-office.chartstyle+xml"/>
  <Override PartName="/ppt/charts/colors59.xml" ContentType="application/vnd.ms-office.chartcolorstyle+xml"/>
  <Override PartName="/ppt/theme/themeOverride52.xml" ContentType="application/vnd.openxmlformats-officedocument.themeOverride+xml"/>
  <Override PartName="/ppt/notesSlides/notesSlide36.xml" ContentType="application/vnd.openxmlformats-officedocument.presentationml.notesSlide+xml"/>
  <Override PartName="/ppt/charts/chart62.xml" ContentType="application/vnd.openxmlformats-officedocument.drawingml.chart+xml"/>
  <Override PartName="/ppt/charts/style60.xml" ContentType="application/vnd.ms-office.chartstyle+xml"/>
  <Override PartName="/ppt/charts/colors60.xml" ContentType="application/vnd.ms-office.chartcolorstyle+xml"/>
  <Override PartName="/ppt/theme/themeOverride53.xml" ContentType="application/vnd.openxmlformats-officedocument.themeOverride+xml"/>
  <Override PartName="/ppt/charts/chart63.xml" ContentType="application/vnd.openxmlformats-officedocument.drawingml.chart+xml"/>
  <Override PartName="/ppt/charts/style61.xml" ContentType="application/vnd.ms-office.chartstyle+xml"/>
  <Override PartName="/ppt/charts/colors61.xml" ContentType="application/vnd.ms-office.chartcolorstyle+xml"/>
  <Override PartName="/ppt/theme/themeOverride54.xml" ContentType="application/vnd.openxmlformats-officedocument.themeOverride+xml"/>
  <Override PartName="/ppt/charts/chart64.xml" ContentType="application/vnd.openxmlformats-officedocument.drawingml.chart+xml"/>
  <Override PartName="/ppt/charts/style62.xml" ContentType="application/vnd.ms-office.chartstyle+xml"/>
  <Override PartName="/ppt/charts/colors62.xml" ContentType="application/vnd.ms-office.chartcolorstyle+xml"/>
  <Override PartName="/ppt/theme/themeOverride55.xml" ContentType="application/vnd.openxmlformats-officedocument.themeOverride+xml"/>
  <Override PartName="/ppt/charts/chart65.xml" ContentType="application/vnd.openxmlformats-officedocument.drawingml.chart+xml"/>
  <Override PartName="/ppt/charts/style63.xml" ContentType="application/vnd.ms-office.chartstyle+xml"/>
  <Override PartName="/ppt/charts/colors63.xml" ContentType="application/vnd.ms-office.chartcolorstyle+xml"/>
  <Override PartName="/ppt/theme/themeOverride56.xml" ContentType="application/vnd.openxmlformats-officedocument.themeOverride+xml"/>
  <Override PartName="/ppt/charts/chart66.xml" ContentType="application/vnd.openxmlformats-officedocument.drawingml.chart+xml"/>
  <Override PartName="/ppt/charts/style64.xml" ContentType="application/vnd.ms-office.chartstyle+xml"/>
  <Override PartName="/ppt/charts/colors64.xml" ContentType="application/vnd.ms-office.chartcolorstyle+xml"/>
  <Override PartName="/ppt/theme/themeOverride57.xml" ContentType="application/vnd.openxmlformats-officedocument.themeOverride+xml"/>
  <Override PartName="/ppt/charts/chart67.xml" ContentType="application/vnd.openxmlformats-officedocument.drawingml.chart+xml"/>
  <Override PartName="/ppt/charts/style65.xml" ContentType="application/vnd.ms-office.chartstyle+xml"/>
  <Override PartName="/ppt/charts/colors65.xml" ContentType="application/vnd.ms-office.chartcolorstyle+xml"/>
  <Override PartName="/ppt/theme/themeOverride58.xml" ContentType="application/vnd.openxmlformats-officedocument.themeOverride+xml"/>
  <Override PartName="/ppt/notesSlides/notesSlide37.xml" ContentType="application/vnd.openxmlformats-officedocument.presentationml.notesSlide+xml"/>
  <Override PartName="/ppt/charts/chart68.xml" ContentType="application/vnd.openxmlformats-officedocument.drawingml.chart+xml"/>
  <Override PartName="/ppt/notesSlides/notesSlide38.xml" ContentType="application/vnd.openxmlformats-officedocument.presentationml.notesSlide+xml"/>
  <Override PartName="/ppt/charts/chart69.xml" ContentType="application/vnd.openxmlformats-officedocument.drawingml.chart+xml"/>
  <Override PartName="/ppt/charts/style66.xml" ContentType="application/vnd.ms-office.chartstyle+xml"/>
  <Override PartName="/ppt/charts/colors66.xml" ContentType="application/vnd.ms-office.chartcolorstyle+xml"/>
  <Override PartName="/ppt/theme/themeOverride59.xml" ContentType="application/vnd.openxmlformats-officedocument.themeOverride+xml"/>
  <Override PartName="/ppt/charts/chart70.xml" ContentType="application/vnd.openxmlformats-officedocument.drawingml.chart+xml"/>
  <Override PartName="/ppt/charts/style67.xml" ContentType="application/vnd.ms-office.chartstyle+xml"/>
  <Override PartName="/ppt/charts/colors67.xml" ContentType="application/vnd.ms-office.chartcolorstyle+xml"/>
  <Override PartName="/ppt/theme/themeOverride60.xml" ContentType="application/vnd.openxmlformats-officedocument.themeOverride+xml"/>
  <Override PartName="/ppt/notesSlides/notesSlide39.xml" ContentType="application/vnd.openxmlformats-officedocument.presentationml.notesSlide+xml"/>
  <Override PartName="/ppt/charts/chart71.xml" ContentType="application/vnd.openxmlformats-officedocument.drawingml.chart+xml"/>
  <Override PartName="/ppt/charts/style68.xml" ContentType="application/vnd.ms-office.chartstyle+xml"/>
  <Override PartName="/ppt/charts/colors68.xml" ContentType="application/vnd.ms-office.chartcolorstyle+xml"/>
  <Override PartName="/ppt/theme/themeOverride61.xml" ContentType="application/vnd.openxmlformats-officedocument.themeOverride+xml"/>
  <Override PartName="/ppt/charts/chart72.xml" ContentType="application/vnd.openxmlformats-officedocument.drawingml.chart+xml"/>
  <Override PartName="/ppt/charts/style69.xml" ContentType="application/vnd.ms-office.chartstyle+xml"/>
  <Override PartName="/ppt/charts/colors69.xml" ContentType="application/vnd.ms-office.chartcolorstyle+xml"/>
  <Override PartName="/ppt/theme/themeOverride62.xml" ContentType="application/vnd.openxmlformats-officedocument.themeOverride+xml"/>
  <Override PartName="/ppt/notesSlides/notesSlide40.xml" ContentType="application/vnd.openxmlformats-officedocument.presentationml.notesSlide+xml"/>
  <Override PartName="/ppt/charts/chart73.xml" ContentType="application/vnd.openxmlformats-officedocument.drawingml.chart+xml"/>
  <Override PartName="/ppt/charts/style70.xml" ContentType="application/vnd.ms-office.chartstyle+xml"/>
  <Override PartName="/ppt/charts/colors70.xml" ContentType="application/vnd.ms-office.chartcolorstyle+xml"/>
  <Override PartName="/ppt/theme/themeOverride63.xml" ContentType="application/vnd.openxmlformats-officedocument.themeOverride+xml"/>
  <Override PartName="/ppt/charts/chart74.xml" ContentType="application/vnd.openxmlformats-officedocument.drawingml.chart+xml"/>
  <Override PartName="/ppt/charts/style71.xml" ContentType="application/vnd.ms-office.chartstyle+xml"/>
  <Override PartName="/ppt/charts/colors71.xml" ContentType="application/vnd.ms-office.chartcolorstyle+xml"/>
  <Override PartName="/ppt/theme/themeOverride64.xml" ContentType="application/vnd.openxmlformats-officedocument.themeOverride+xml"/>
  <Override PartName="/ppt/notesSlides/notesSlide41.xml" ContentType="application/vnd.openxmlformats-officedocument.presentationml.notesSlide+xml"/>
  <Override PartName="/ppt/charts/chart75.xml" ContentType="application/vnd.openxmlformats-officedocument.drawingml.chart+xml"/>
  <Override PartName="/ppt/charts/style72.xml" ContentType="application/vnd.ms-office.chartstyle+xml"/>
  <Override PartName="/ppt/charts/colors72.xml" ContentType="application/vnd.ms-office.chartcolorstyle+xml"/>
  <Override PartName="/ppt/theme/themeOverride65.xml" ContentType="application/vnd.openxmlformats-officedocument.themeOverride+xml"/>
  <Override PartName="/ppt/charts/chart76.xml" ContentType="application/vnd.openxmlformats-officedocument.drawingml.chart+xml"/>
  <Override PartName="/ppt/charts/style73.xml" ContentType="application/vnd.ms-office.chartstyle+xml"/>
  <Override PartName="/ppt/charts/colors73.xml" ContentType="application/vnd.ms-office.chartcolorstyle+xml"/>
  <Override PartName="/ppt/theme/themeOverride66.xml" ContentType="application/vnd.openxmlformats-officedocument.themeOverride+xml"/>
  <Override PartName="/ppt/notesSlides/notesSlide42.xml" ContentType="application/vnd.openxmlformats-officedocument.presentationml.notesSlide+xml"/>
  <Override PartName="/ppt/charts/chart77.xml" ContentType="application/vnd.openxmlformats-officedocument.drawingml.chart+xml"/>
  <Override PartName="/ppt/charts/style74.xml" ContentType="application/vnd.ms-office.chartstyle+xml"/>
  <Override PartName="/ppt/charts/colors74.xml" ContentType="application/vnd.ms-office.chartcolorstyle+xml"/>
  <Override PartName="/ppt/theme/themeOverride67.xml" ContentType="application/vnd.openxmlformats-officedocument.themeOverride+xml"/>
  <Override PartName="/ppt/charts/chart78.xml" ContentType="application/vnd.openxmlformats-officedocument.drawingml.chart+xml"/>
  <Override PartName="/ppt/charts/style75.xml" ContentType="application/vnd.ms-office.chartstyle+xml"/>
  <Override PartName="/ppt/charts/colors75.xml" ContentType="application/vnd.ms-office.chartcolorstyle+xml"/>
  <Override PartName="/ppt/theme/themeOverride68.xml" ContentType="application/vnd.openxmlformats-officedocument.themeOverride+xml"/>
  <Override PartName="/ppt/notesSlides/notesSlide43.xml" ContentType="application/vnd.openxmlformats-officedocument.presentationml.notesSlide+xml"/>
  <Override PartName="/ppt/charts/chart79.xml" ContentType="application/vnd.openxmlformats-officedocument.drawingml.chart+xml"/>
  <Override PartName="/ppt/charts/style76.xml" ContentType="application/vnd.ms-office.chartstyle+xml"/>
  <Override PartName="/ppt/charts/colors76.xml" ContentType="application/vnd.ms-office.chartcolorstyle+xml"/>
  <Override PartName="/ppt/theme/themeOverride69.xml" ContentType="application/vnd.openxmlformats-officedocument.themeOverride+xml"/>
  <Override PartName="/ppt/charts/chart80.xml" ContentType="application/vnd.openxmlformats-officedocument.drawingml.chart+xml"/>
  <Override PartName="/ppt/charts/style77.xml" ContentType="application/vnd.ms-office.chartstyle+xml"/>
  <Override PartName="/ppt/charts/colors77.xml" ContentType="application/vnd.ms-office.chartcolorstyle+xml"/>
  <Override PartName="/ppt/theme/themeOverride70.xml" ContentType="application/vnd.openxmlformats-officedocument.themeOverr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81.xml" ContentType="application/vnd.openxmlformats-officedocument.drawingml.chart+xml"/>
  <Override PartName="/ppt/charts/style78.xml" ContentType="application/vnd.ms-office.chartstyle+xml"/>
  <Override PartName="/ppt/charts/colors78.xml" ContentType="application/vnd.ms-office.chartcolorstyle+xml"/>
  <Override PartName="/ppt/theme/themeOverride71.xml" ContentType="application/vnd.openxmlformats-officedocument.themeOverride+xml"/>
  <Override PartName="/ppt/notesSlides/notesSlide46.xml" ContentType="application/vnd.openxmlformats-officedocument.presentationml.notesSlide+xml"/>
  <Override PartName="/ppt/charts/chart82.xml" ContentType="application/vnd.openxmlformats-officedocument.drawingml.chart+xml"/>
  <Override PartName="/ppt/charts/style79.xml" ContentType="application/vnd.ms-office.chartstyle+xml"/>
  <Override PartName="/ppt/charts/colors79.xml" ContentType="application/vnd.ms-office.chartcolorstyle+xml"/>
  <Override PartName="/ppt/theme/themeOverride72.xml" ContentType="application/vnd.openxmlformats-officedocument.themeOverride+xml"/>
  <Override PartName="/ppt/charts/chart83.xml" ContentType="application/vnd.openxmlformats-officedocument.drawingml.chart+xml"/>
  <Override PartName="/ppt/charts/style80.xml" ContentType="application/vnd.ms-office.chartstyle+xml"/>
  <Override PartName="/ppt/charts/colors80.xml" ContentType="application/vnd.ms-office.chartcolorstyle+xml"/>
  <Override PartName="/ppt/theme/themeOverride73.xml" ContentType="application/vnd.openxmlformats-officedocument.themeOverride+xml"/>
  <Override PartName="/ppt/charts/chart84.xml" ContentType="application/vnd.openxmlformats-officedocument.drawingml.chart+xml"/>
  <Override PartName="/ppt/charts/style81.xml" ContentType="application/vnd.ms-office.chartstyle+xml"/>
  <Override PartName="/ppt/charts/colors81.xml" ContentType="application/vnd.ms-office.chartcolorstyle+xml"/>
  <Override PartName="/ppt/theme/themeOverride74.xml" ContentType="application/vnd.openxmlformats-officedocument.themeOverride+xml"/>
  <Override PartName="/ppt/charts/chart85.xml" ContentType="application/vnd.openxmlformats-officedocument.drawingml.chart+xml"/>
  <Override PartName="/ppt/charts/style82.xml" ContentType="application/vnd.ms-office.chartstyle+xml"/>
  <Override PartName="/ppt/charts/colors82.xml" ContentType="application/vnd.ms-office.chartcolorstyle+xml"/>
  <Override PartName="/ppt/theme/themeOverride75.xml" ContentType="application/vnd.openxmlformats-officedocument.themeOverride+xml"/>
  <Override PartName="/ppt/charts/chart86.xml" ContentType="application/vnd.openxmlformats-officedocument.drawingml.chart+xml"/>
  <Override PartName="/ppt/charts/style83.xml" ContentType="application/vnd.ms-office.chartstyle+xml"/>
  <Override PartName="/ppt/charts/colors83.xml" ContentType="application/vnd.ms-office.chartcolorstyle+xml"/>
  <Override PartName="/ppt/theme/themeOverride76.xml" ContentType="application/vnd.openxmlformats-officedocument.themeOverride+xml"/>
  <Override PartName="/ppt/charts/chart87.xml" ContentType="application/vnd.openxmlformats-officedocument.drawingml.chart+xml"/>
  <Override PartName="/ppt/charts/style84.xml" ContentType="application/vnd.ms-office.chartstyle+xml"/>
  <Override PartName="/ppt/charts/colors84.xml" ContentType="application/vnd.ms-office.chartcolorstyle+xml"/>
  <Override PartName="/ppt/theme/themeOverride77.xml" ContentType="application/vnd.openxmlformats-officedocument.themeOverride+xml"/>
  <Override PartName="/ppt/notesSlides/notesSlide47.xml" ContentType="application/vnd.openxmlformats-officedocument.presentationml.notesSlide+xml"/>
  <Override PartName="/ppt/charts/chart88.xml" ContentType="application/vnd.openxmlformats-officedocument.drawingml.chart+xml"/>
  <Override PartName="/ppt/charts/style85.xml" ContentType="application/vnd.ms-office.chartstyle+xml"/>
  <Override PartName="/ppt/charts/colors85.xml" ContentType="application/vnd.ms-office.chartcolorstyle+xml"/>
  <Override PartName="/ppt/theme/themeOverride78.xml" ContentType="application/vnd.openxmlformats-officedocument.themeOverride+xml"/>
  <Override PartName="/ppt/charts/chart89.xml" ContentType="application/vnd.openxmlformats-officedocument.drawingml.chart+xml"/>
  <Override PartName="/ppt/charts/style86.xml" ContentType="application/vnd.ms-office.chartstyle+xml"/>
  <Override PartName="/ppt/charts/colors86.xml" ContentType="application/vnd.ms-office.chartcolorstyle+xml"/>
  <Override PartName="/ppt/theme/themeOverride79.xml" ContentType="application/vnd.openxmlformats-officedocument.themeOverride+xml"/>
  <Override PartName="/ppt/charts/chart90.xml" ContentType="application/vnd.openxmlformats-officedocument.drawingml.chart+xml"/>
  <Override PartName="/ppt/charts/style87.xml" ContentType="application/vnd.ms-office.chartstyle+xml"/>
  <Override PartName="/ppt/charts/colors87.xml" ContentType="application/vnd.ms-office.chartcolorstyle+xml"/>
  <Override PartName="/ppt/theme/themeOverride80.xml" ContentType="application/vnd.openxmlformats-officedocument.themeOverride+xml"/>
  <Override PartName="/ppt/charts/chart91.xml" ContentType="application/vnd.openxmlformats-officedocument.drawingml.chart+xml"/>
  <Override PartName="/ppt/charts/style88.xml" ContentType="application/vnd.ms-office.chartstyle+xml"/>
  <Override PartName="/ppt/charts/colors88.xml" ContentType="application/vnd.ms-office.chartcolorstyle+xml"/>
  <Override PartName="/ppt/theme/themeOverride81.xml" ContentType="application/vnd.openxmlformats-officedocument.themeOverride+xml"/>
  <Override PartName="/ppt/charts/chart92.xml" ContentType="application/vnd.openxmlformats-officedocument.drawingml.chart+xml"/>
  <Override PartName="/ppt/charts/style89.xml" ContentType="application/vnd.ms-office.chartstyle+xml"/>
  <Override PartName="/ppt/charts/colors89.xml" ContentType="application/vnd.ms-office.chartcolorstyle+xml"/>
  <Override PartName="/ppt/theme/themeOverride82.xml" ContentType="application/vnd.openxmlformats-officedocument.themeOverride+xml"/>
  <Override PartName="/ppt/charts/chart93.xml" ContentType="application/vnd.openxmlformats-officedocument.drawingml.chart+xml"/>
  <Override PartName="/ppt/charts/style90.xml" ContentType="application/vnd.ms-office.chartstyle+xml"/>
  <Override PartName="/ppt/charts/colors90.xml" ContentType="application/vnd.ms-office.chartcolorstyle+xml"/>
  <Override PartName="/ppt/theme/themeOverride83.xml" ContentType="application/vnd.openxmlformats-officedocument.themeOverride+xml"/>
  <Override PartName="/ppt/notesSlides/notesSlide48.xml" ContentType="application/vnd.openxmlformats-officedocument.presentationml.notesSlide+xml"/>
  <Override PartName="/ppt/charts/chart94.xml" ContentType="application/vnd.openxmlformats-officedocument.drawingml.chart+xml"/>
  <Override PartName="/ppt/charts/style91.xml" ContentType="application/vnd.ms-office.chartstyle+xml"/>
  <Override PartName="/ppt/charts/colors91.xml" ContentType="application/vnd.ms-office.chartcolorstyle+xml"/>
  <Override PartName="/ppt/theme/themeOverride84.xml" ContentType="application/vnd.openxmlformats-officedocument.themeOverride+xml"/>
  <Override PartName="/ppt/charts/chart95.xml" ContentType="application/vnd.openxmlformats-officedocument.drawingml.chart+xml"/>
  <Override PartName="/ppt/charts/style92.xml" ContentType="application/vnd.ms-office.chartstyle+xml"/>
  <Override PartName="/ppt/charts/colors92.xml" ContentType="application/vnd.ms-office.chartcolorstyle+xml"/>
  <Override PartName="/ppt/theme/themeOverride85.xml" ContentType="application/vnd.openxmlformats-officedocument.themeOverride+xml"/>
  <Override PartName="/ppt/charts/chart96.xml" ContentType="application/vnd.openxmlformats-officedocument.drawingml.chart+xml"/>
  <Override PartName="/ppt/charts/style93.xml" ContentType="application/vnd.ms-office.chartstyle+xml"/>
  <Override PartName="/ppt/charts/colors93.xml" ContentType="application/vnd.ms-office.chartcolorstyle+xml"/>
  <Override PartName="/ppt/theme/themeOverride86.xml" ContentType="application/vnd.openxmlformats-officedocument.themeOverride+xml"/>
  <Override PartName="/ppt/charts/chart97.xml" ContentType="application/vnd.openxmlformats-officedocument.drawingml.chart+xml"/>
  <Override PartName="/ppt/charts/style94.xml" ContentType="application/vnd.ms-office.chartstyle+xml"/>
  <Override PartName="/ppt/charts/colors94.xml" ContentType="application/vnd.ms-office.chartcolorstyle+xml"/>
  <Override PartName="/ppt/theme/themeOverride87.xml" ContentType="application/vnd.openxmlformats-officedocument.themeOverride+xml"/>
  <Override PartName="/ppt/charts/chart98.xml" ContentType="application/vnd.openxmlformats-officedocument.drawingml.chart+xml"/>
  <Override PartName="/ppt/charts/style95.xml" ContentType="application/vnd.ms-office.chartstyle+xml"/>
  <Override PartName="/ppt/charts/colors95.xml" ContentType="application/vnd.ms-office.chartcolorstyle+xml"/>
  <Override PartName="/ppt/theme/themeOverride88.xml" ContentType="application/vnd.openxmlformats-officedocument.themeOverride+xml"/>
  <Override PartName="/ppt/charts/chart99.xml" ContentType="application/vnd.openxmlformats-officedocument.drawingml.chart+xml"/>
  <Override PartName="/ppt/charts/style96.xml" ContentType="application/vnd.ms-office.chartstyle+xml"/>
  <Override PartName="/ppt/charts/colors96.xml" ContentType="application/vnd.ms-office.chartcolorstyle+xml"/>
  <Override PartName="/ppt/theme/themeOverride89.xml" ContentType="application/vnd.openxmlformats-officedocument.themeOverride+xml"/>
  <Override PartName="/ppt/charts/chart100.xml" ContentType="application/vnd.openxmlformats-officedocument.drawingml.chart+xml"/>
  <Override PartName="/ppt/notesSlides/notesSlide49.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charts/chart103.xml" ContentType="application/vnd.openxmlformats-officedocument.drawingml.chart+xml"/>
  <Override PartName="/ppt/charts/style97.xml" ContentType="application/vnd.ms-office.chartstyle+xml"/>
  <Override PartName="/ppt/charts/colors97.xml" ContentType="application/vnd.ms-office.chartcolorstyle+xml"/>
  <Override PartName="/ppt/notesSlides/notesSlide50.xml" ContentType="application/vnd.openxmlformats-officedocument.presentationml.notesSlide+xml"/>
  <Override PartName="/ppt/charts/chart104.xml" ContentType="application/vnd.openxmlformats-officedocument.drawingml.chart+xml"/>
  <Override PartName="/ppt/charts/style98.xml" ContentType="application/vnd.ms-office.chartstyle+xml"/>
  <Override PartName="/ppt/charts/colors98.xml" ContentType="application/vnd.ms-office.chartcolorstyle+xml"/>
  <Override PartName="/ppt/theme/themeOverride90.xml" ContentType="application/vnd.openxmlformats-officedocument.themeOverride+xml"/>
  <Override PartName="/ppt/notesSlides/notesSlide51.xml" ContentType="application/vnd.openxmlformats-officedocument.presentationml.notesSlide+xml"/>
  <Override PartName="/ppt/charts/chart105.xml" ContentType="application/vnd.openxmlformats-officedocument.drawingml.chart+xml"/>
  <Override PartName="/ppt/charts/style99.xml" ContentType="application/vnd.ms-office.chartstyle+xml"/>
  <Override PartName="/ppt/charts/colors99.xml" ContentType="application/vnd.ms-office.chartcolorstyle+xml"/>
  <Override PartName="/ppt/theme/themeOverride91.xml" ContentType="application/vnd.openxmlformats-officedocument.themeOverride+xml"/>
  <Override PartName="/ppt/charts/chart106.xml" ContentType="application/vnd.openxmlformats-officedocument.drawingml.chart+xml"/>
  <Override PartName="/ppt/charts/style100.xml" ContentType="application/vnd.ms-office.chartstyle+xml"/>
  <Override PartName="/ppt/charts/colors100.xml" ContentType="application/vnd.ms-office.chartcolorstyle+xml"/>
  <Override PartName="/ppt/theme/themeOverride92.xml" ContentType="application/vnd.openxmlformats-officedocument.themeOverride+xml"/>
  <Override PartName="/ppt/charts/chart107.xml" ContentType="application/vnd.openxmlformats-officedocument.drawingml.chart+xml"/>
  <Override PartName="/ppt/charts/style101.xml" ContentType="application/vnd.ms-office.chartstyle+xml"/>
  <Override PartName="/ppt/charts/colors101.xml" ContentType="application/vnd.ms-office.chartcolorstyle+xml"/>
  <Override PartName="/ppt/theme/themeOverride93.xml" ContentType="application/vnd.openxmlformats-officedocument.themeOverride+xml"/>
  <Override PartName="/ppt/charts/chart108.xml" ContentType="application/vnd.openxmlformats-officedocument.drawingml.chart+xml"/>
  <Override PartName="/ppt/charts/style102.xml" ContentType="application/vnd.ms-office.chartstyle+xml"/>
  <Override PartName="/ppt/charts/colors102.xml" ContentType="application/vnd.ms-office.chartcolorstyle+xml"/>
  <Override PartName="/ppt/theme/themeOverride94.xml" ContentType="application/vnd.openxmlformats-officedocument.themeOverride+xml"/>
  <Override PartName="/ppt/charts/chart109.xml" ContentType="application/vnd.openxmlformats-officedocument.drawingml.chart+xml"/>
  <Override PartName="/ppt/charts/style103.xml" ContentType="application/vnd.ms-office.chartstyle+xml"/>
  <Override PartName="/ppt/charts/colors103.xml" ContentType="application/vnd.ms-office.chartcolorstyle+xml"/>
  <Override PartName="/ppt/theme/themeOverride95.xml" ContentType="application/vnd.openxmlformats-officedocument.themeOverride+xml"/>
  <Override PartName="/ppt/charts/chart110.xml" ContentType="application/vnd.openxmlformats-officedocument.drawingml.chart+xml"/>
  <Override PartName="/ppt/charts/style104.xml" ContentType="application/vnd.ms-office.chartstyle+xml"/>
  <Override PartName="/ppt/charts/colors104.xml" ContentType="application/vnd.ms-office.chartcolorstyle+xml"/>
  <Override PartName="/ppt/theme/themeOverride96.xml" ContentType="application/vnd.openxmlformats-officedocument.themeOverride+xml"/>
  <Override PartName="/ppt/notesSlides/notesSlide52.xml" ContentType="application/vnd.openxmlformats-officedocument.presentationml.notesSlide+xml"/>
  <Override PartName="/ppt/charts/chart111.xml" ContentType="application/vnd.openxmlformats-officedocument.drawingml.chart+xml"/>
  <Override PartName="/ppt/charts/style105.xml" ContentType="application/vnd.ms-office.chartstyle+xml"/>
  <Override PartName="/ppt/charts/colors105.xml" ContentType="application/vnd.ms-office.chartcolorstyle+xml"/>
  <Override PartName="/ppt/theme/themeOverride97.xml" ContentType="application/vnd.openxmlformats-officedocument.themeOverride+xml"/>
  <Override PartName="/ppt/charts/chart112.xml" ContentType="application/vnd.openxmlformats-officedocument.drawingml.chart+xml"/>
  <Override PartName="/ppt/charts/style106.xml" ContentType="application/vnd.ms-office.chartstyle+xml"/>
  <Override PartName="/ppt/charts/colors106.xml" ContentType="application/vnd.ms-office.chartcolorstyle+xml"/>
  <Override PartName="/ppt/theme/themeOverride98.xml" ContentType="application/vnd.openxmlformats-officedocument.themeOverride+xml"/>
  <Override PartName="/ppt/charts/chart113.xml" ContentType="application/vnd.openxmlformats-officedocument.drawingml.chart+xml"/>
  <Override PartName="/ppt/charts/style107.xml" ContentType="application/vnd.ms-office.chartstyle+xml"/>
  <Override PartName="/ppt/charts/colors107.xml" ContentType="application/vnd.ms-office.chartcolorstyle+xml"/>
  <Override PartName="/ppt/theme/themeOverride99.xml" ContentType="application/vnd.openxmlformats-officedocument.themeOverride+xml"/>
  <Override PartName="/ppt/charts/chart114.xml" ContentType="application/vnd.openxmlformats-officedocument.drawingml.chart+xml"/>
  <Override PartName="/ppt/charts/style108.xml" ContentType="application/vnd.ms-office.chartstyle+xml"/>
  <Override PartName="/ppt/charts/colors108.xml" ContentType="application/vnd.ms-office.chartcolorstyle+xml"/>
  <Override PartName="/ppt/theme/themeOverride100.xml" ContentType="application/vnd.openxmlformats-officedocument.themeOverride+xml"/>
  <Override PartName="/ppt/charts/chart115.xml" ContentType="application/vnd.openxmlformats-officedocument.drawingml.chart+xml"/>
  <Override PartName="/ppt/charts/style109.xml" ContentType="application/vnd.ms-office.chartstyle+xml"/>
  <Override PartName="/ppt/charts/colors109.xml" ContentType="application/vnd.ms-office.chartcolorstyle+xml"/>
  <Override PartName="/ppt/theme/themeOverride101.xml" ContentType="application/vnd.openxmlformats-officedocument.themeOverride+xml"/>
  <Override PartName="/ppt/charts/chart116.xml" ContentType="application/vnd.openxmlformats-officedocument.drawingml.chart+xml"/>
  <Override PartName="/ppt/charts/style110.xml" ContentType="application/vnd.ms-office.chartstyle+xml"/>
  <Override PartName="/ppt/charts/colors110.xml" ContentType="application/vnd.ms-office.chartcolorstyle+xml"/>
  <Override PartName="/ppt/theme/themeOverride102.xml" ContentType="application/vnd.openxmlformats-officedocument.themeOverr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Lst>
  <p:notesMasterIdLst>
    <p:notesMasterId r:id="rId57"/>
  </p:notesMasterIdLst>
  <p:sldIdLst>
    <p:sldId id="375" r:id="rId3"/>
    <p:sldId id="300" r:id="rId4"/>
    <p:sldId id="386" r:id="rId5"/>
    <p:sldId id="387" r:id="rId6"/>
    <p:sldId id="304" r:id="rId7"/>
    <p:sldId id="305" r:id="rId8"/>
    <p:sldId id="379" r:id="rId9"/>
    <p:sldId id="409" r:id="rId10"/>
    <p:sldId id="411" r:id="rId11"/>
    <p:sldId id="412" r:id="rId12"/>
    <p:sldId id="413" r:id="rId13"/>
    <p:sldId id="415" r:id="rId14"/>
    <p:sldId id="388" r:id="rId15"/>
    <p:sldId id="308" r:id="rId16"/>
    <p:sldId id="391" r:id="rId17"/>
    <p:sldId id="370" r:id="rId18"/>
    <p:sldId id="416" r:id="rId19"/>
    <p:sldId id="311" r:id="rId20"/>
    <p:sldId id="360" r:id="rId21"/>
    <p:sldId id="359" r:id="rId22"/>
    <p:sldId id="366" r:id="rId23"/>
    <p:sldId id="389" r:id="rId24"/>
    <p:sldId id="367" r:id="rId25"/>
    <p:sldId id="347" r:id="rId26"/>
    <p:sldId id="348" r:id="rId27"/>
    <p:sldId id="349" r:id="rId28"/>
    <p:sldId id="400" r:id="rId29"/>
    <p:sldId id="401" r:id="rId30"/>
    <p:sldId id="341" r:id="rId31"/>
    <p:sldId id="351" r:id="rId32"/>
    <p:sldId id="352" r:id="rId33"/>
    <p:sldId id="402" r:id="rId34"/>
    <p:sldId id="353" r:id="rId35"/>
    <p:sldId id="403" r:id="rId36"/>
    <p:sldId id="404" r:id="rId37"/>
    <p:sldId id="406" r:id="rId38"/>
    <p:sldId id="382" r:id="rId39"/>
    <p:sldId id="356" r:id="rId40"/>
    <p:sldId id="355" r:id="rId41"/>
    <p:sldId id="407" r:id="rId42"/>
    <p:sldId id="408" r:id="rId43"/>
    <p:sldId id="354" r:id="rId44"/>
    <p:sldId id="357" r:id="rId45"/>
    <p:sldId id="390" r:id="rId46"/>
    <p:sldId id="333" r:id="rId47"/>
    <p:sldId id="332" r:id="rId48"/>
    <p:sldId id="334" r:id="rId49"/>
    <p:sldId id="338" r:id="rId50"/>
    <p:sldId id="337" r:id="rId51"/>
    <p:sldId id="336" r:id="rId52"/>
    <p:sldId id="346" r:id="rId53"/>
    <p:sldId id="371" r:id="rId54"/>
    <p:sldId id="380" r:id="rId55"/>
    <p:sldId id="323" r:id="rId5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 Bogdan" initials="AB" lastIdx="1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59"/>
    <a:srgbClr val="596E97"/>
    <a:srgbClr val="ADB9CA"/>
    <a:srgbClr val="D6DC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00" autoAdjust="0"/>
    <p:restoredTop sz="89080" autoAdjust="0"/>
  </p:normalViewPr>
  <p:slideViewPr>
    <p:cSldViewPr snapToGrid="0">
      <p:cViewPr varScale="1">
        <p:scale>
          <a:sx n="101" d="100"/>
          <a:sy n="101" d="100"/>
        </p:scale>
        <p:origin x="116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1" Type="http://schemas.openxmlformats.org/officeDocument/2006/relationships/package" Target="../embeddings/Microsoft_Excel_Worksheet99.xlsx"/></Relationships>
</file>

<file path=ppt/charts/_rels/chart101.xml.rels><?xml version="1.0" encoding="UTF-8" standalone="yes"?>
<Relationships xmlns="http://schemas.openxmlformats.org/package/2006/relationships"><Relationship Id="rId1" Type="http://schemas.openxmlformats.org/officeDocument/2006/relationships/package" Target="../embeddings/Microsoft_Excel_Worksheet100.xlsx"/></Relationships>
</file>

<file path=ppt/charts/_rels/chart102.xml.rels><?xml version="1.0" encoding="UTF-8" standalone="yes"?>
<Relationships xmlns="http://schemas.openxmlformats.org/package/2006/relationships"><Relationship Id="rId1" Type="http://schemas.openxmlformats.org/officeDocument/2006/relationships/package" Target="../embeddings/Microsoft_Excel_Worksheet101.xlsx"/></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97.xml"/><Relationship Id="rId1" Type="http://schemas.microsoft.com/office/2011/relationships/chartStyle" Target="style97.xml"/></Relationships>
</file>

<file path=ppt/charts/_rels/chart104.xml.rels><?xml version="1.0" encoding="UTF-8" standalone="yes"?>
<Relationships xmlns="http://schemas.openxmlformats.org/package/2006/relationships"><Relationship Id="rId3" Type="http://schemas.openxmlformats.org/officeDocument/2006/relationships/themeOverride" Target="../theme/themeOverride90.xml"/><Relationship Id="rId2" Type="http://schemas.microsoft.com/office/2011/relationships/chartColorStyle" Target="colors98.xml"/><Relationship Id="rId1" Type="http://schemas.microsoft.com/office/2011/relationships/chartStyle" Target="style98.xml"/><Relationship Id="rId4" Type="http://schemas.openxmlformats.org/officeDocument/2006/relationships/package" Target="../embeddings/Microsoft_Excel_Worksheet103.xlsx"/></Relationships>
</file>

<file path=ppt/charts/_rels/chart105.xml.rels><?xml version="1.0" encoding="UTF-8" standalone="yes"?>
<Relationships xmlns="http://schemas.openxmlformats.org/package/2006/relationships"><Relationship Id="rId3" Type="http://schemas.openxmlformats.org/officeDocument/2006/relationships/themeOverride" Target="../theme/themeOverride91.xml"/><Relationship Id="rId2" Type="http://schemas.microsoft.com/office/2011/relationships/chartColorStyle" Target="colors99.xml"/><Relationship Id="rId1" Type="http://schemas.microsoft.com/office/2011/relationships/chartStyle" Target="style99.xml"/><Relationship Id="rId4" Type="http://schemas.openxmlformats.org/officeDocument/2006/relationships/package" Target="../embeddings/Microsoft_Excel_Worksheet104.xlsx"/></Relationships>
</file>

<file path=ppt/charts/_rels/chart106.xml.rels><?xml version="1.0" encoding="UTF-8" standalone="yes"?>
<Relationships xmlns="http://schemas.openxmlformats.org/package/2006/relationships"><Relationship Id="rId3" Type="http://schemas.openxmlformats.org/officeDocument/2006/relationships/themeOverride" Target="../theme/themeOverride92.xml"/><Relationship Id="rId2" Type="http://schemas.microsoft.com/office/2011/relationships/chartColorStyle" Target="colors100.xml"/><Relationship Id="rId1" Type="http://schemas.microsoft.com/office/2011/relationships/chartStyle" Target="style100.xml"/><Relationship Id="rId4" Type="http://schemas.openxmlformats.org/officeDocument/2006/relationships/package" Target="../embeddings/Microsoft_Excel_Worksheet105.xlsx"/></Relationships>
</file>

<file path=ppt/charts/_rels/chart107.xml.rels><?xml version="1.0" encoding="UTF-8" standalone="yes"?>
<Relationships xmlns="http://schemas.openxmlformats.org/package/2006/relationships"><Relationship Id="rId3" Type="http://schemas.openxmlformats.org/officeDocument/2006/relationships/themeOverride" Target="../theme/themeOverride93.xml"/><Relationship Id="rId2" Type="http://schemas.microsoft.com/office/2011/relationships/chartColorStyle" Target="colors101.xml"/><Relationship Id="rId1" Type="http://schemas.microsoft.com/office/2011/relationships/chartStyle" Target="style101.xml"/><Relationship Id="rId4" Type="http://schemas.openxmlformats.org/officeDocument/2006/relationships/package" Target="../embeddings/Microsoft_Excel_Worksheet106.xlsx"/></Relationships>
</file>

<file path=ppt/charts/_rels/chart108.xml.rels><?xml version="1.0" encoding="UTF-8" standalone="yes"?>
<Relationships xmlns="http://schemas.openxmlformats.org/package/2006/relationships"><Relationship Id="rId3" Type="http://schemas.openxmlformats.org/officeDocument/2006/relationships/themeOverride" Target="../theme/themeOverride94.xml"/><Relationship Id="rId2" Type="http://schemas.microsoft.com/office/2011/relationships/chartColorStyle" Target="colors102.xml"/><Relationship Id="rId1" Type="http://schemas.microsoft.com/office/2011/relationships/chartStyle" Target="style102.xml"/><Relationship Id="rId4" Type="http://schemas.openxmlformats.org/officeDocument/2006/relationships/package" Target="../embeddings/Microsoft_Excel_Worksheet107.xlsx"/></Relationships>
</file>

<file path=ppt/charts/_rels/chart109.xml.rels><?xml version="1.0" encoding="UTF-8" standalone="yes"?>
<Relationships xmlns="http://schemas.openxmlformats.org/package/2006/relationships"><Relationship Id="rId3" Type="http://schemas.openxmlformats.org/officeDocument/2006/relationships/themeOverride" Target="../theme/themeOverride95.xml"/><Relationship Id="rId2" Type="http://schemas.microsoft.com/office/2011/relationships/chartColorStyle" Target="colors103.xml"/><Relationship Id="rId1" Type="http://schemas.microsoft.com/office/2011/relationships/chartStyle" Target="style103.xml"/><Relationship Id="rId4" Type="http://schemas.openxmlformats.org/officeDocument/2006/relationships/package" Target="../embeddings/Microsoft_Excel_Worksheet108.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3" Type="http://schemas.openxmlformats.org/officeDocument/2006/relationships/themeOverride" Target="../theme/themeOverride96.xml"/><Relationship Id="rId2" Type="http://schemas.microsoft.com/office/2011/relationships/chartColorStyle" Target="colors104.xml"/><Relationship Id="rId1" Type="http://schemas.microsoft.com/office/2011/relationships/chartStyle" Target="style104.xml"/><Relationship Id="rId4" Type="http://schemas.openxmlformats.org/officeDocument/2006/relationships/package" Target="../embeddings/Microsoft_Excel_Worksheet109.xlsx"/></Relationships>
</file>

<file path=ppt/charts/_rels/chart111.xml.rels><?xml version="1.0" encoding="UTF-8" standalone="yes"?>
<Relationships xmlns="http://schemas.openxmlformats.org/package/2006/relationships"><Relationship Id="rId3" Type="http://schemas.openxmlformats.org/officeDocument/2006/relationships/themeOverride" Target="../theme/themeOverride97.xml"/><Relationship Id="rId2" Type="http://schemas.microsoft.com/office/2011/relationships/chartColorStyle" Target="colors105.xml"/><Relationship Id="rId1" Type="http://schemas.microsoft.com/office/2011/relationships/chartStyle" Target="style105.xml"/><Relationship Id="rId4" Type="http://schemas.openxmlformats.org/officeDocument/2006/relationships/package" Target="../embeddings/Microsoft_Excel_Worksheet110.xlsx"/></Relationships>
</file>

<file path=ppt/charts/_rels/chart112.xml.rels><?xml version="1.0" encoding="UTF-8" standalone="yes"?>
<Relationships xmlns="http://schemas.openxmlformats.org/package/2006/relationships"><Relationship Id="rId3" Type="http://schemas.openxmlformats.org/officeDocument/2006/relationships/themeOverride" Target="../theme/themeOverride98.xml"/><Relationship Id="rId2" Type="http://schemas.microsoft.com/office/2011/relationships/chartColorStyle" Target="colors106.xml"/><Relationship Id="rId1" Type="http://schemas.microsoft.com/office/2011/relationships/chartStyle" Target="style106.xml"/><Relationship Id="rId4" Type="http://schemas.openxmlformats.org/officeDocument/2006/relationships/package" Target="../embeddings/Microsoft_Excel_Worksheet111.xlsx"/></Relationships>
</file>

<file path=ppt/charts/_rels/chart113.xml.rels><?xml version="1.0" encoding="UTF-8" standalone="yes"?>
<Relationships xmlns="http://schemas.openxmlformats.org/package/2006/relationships"><Relationship Id="rId3" Type="http://schemas.openxmlformats.org/officeDocument/2006/relationships/themeOverride" Target="../theme/themeOverride99.xml"/><Relationship Id="rId2" Type="http://schemas.microsoft.com/office/2011/relationships/chartColorStyle" Target="colors107.xml"/><Relationship Id="rId1" Type="http://schemas.microsoft.com/office/2011/relationships/chartStyle" Target="style107.xml"/><Relationship Id="rId4" Type="http://schemas.openxmlformats.org/officeDocument/2006/relationships/package" Target="../embeddings/Microsoft_Excel_Worksheet112.xlsx"/></Relationships>
</file>

<file path=ppt/charts/_rels/chart114.xml.rels><?xml version="1.0" encoding="UTF-8" standalone="yes"?>
<Relationships xmlns="http://schemas.openxmlformats.org/package/2006/relationships"><Relationship Id="rId3" Type="http://schemas.openxmlformats.org/officeDocument/2006/relationships/themeOverride" Target="../theme/themeOverride100.xml"/><Relationship Id="rId2" Type="http://schemas.microsoft.com/office/2011/relationships/chartColorStyle" Target="colors108.xml"/><Relationship Id="rId1" Type="http://schemas.microsoft.com/office/2011/relationships/chartStyle" Target="style108.xml"/><Relationship Id="rId4" Type="http://schemas.openxmlformats.org/officeDocument/2006/relationships/package" Target="../embeddings/Microsoft_Excel_Worksheet113.xlsx"/></Relationships>
</file>

<file path=ppt/charts/_rels/chart115.xml.rels><?xml version="1.0" encoding="UTF-8" standalone="yes"?>
<Relationships xmlns="http://schemas.openxmlformats.org/package/2006/relationships"><Relationship Id="rId3" Type="http://schemas.openxmlformats.org/officeDocument/2006/relationships/themeOverride" Target="../theme/themeOverride101.xml"/><Relationship Id="rId2" Type="http://schemas.microsoft.com/office/2011/relationships/chartColorStyle" Target="colors109.xml"/><Relationship Id="rId1" Type="http://schemas.microsoft.com/office/2011/relationships/chartStyle" Target="style109.xml"/><Relationship Id="rId4" Type="http://schemas.openxmlformats.org/officeDocument/2006/relationships/package" Target="../embeddings/Microsoft_Excel_Worksheet114.xlsx"/></Relationships>
</file>

<file path=ppt/charts/_rels/chart116.xml.rels><?xml version="1.0" encoding="UTF-8" standalone="yes"?>
<Relationships xmlns="http://schemas.openxmlformats.org/package/2006/relationships"><Relationship Id="rId3" Type="http://schemas.openxmlformats.org/officeDocument/2006/relationships/themeOverride" Target="../theme/themeOverride102.xml"/><Relationship Id="rId2" Type="http://schemas.microsoft.com/office/2011/relationships/chartColorStyle" Target="colors110.xml"/><Relationship Id="rId1" Type="http://schemas.microsoft.com/office/2011/relationships/chartStyle" Target="style110.xml"/><Relationship Id="rId4" Type="http://schemas.openxmlformats.org/officeDocument/2006/relationships/package" Target="../embeddings/Microsoft_Excel_Worksheet115.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0.xml"/><Relationship Id="rId1" Type="http://schemas.microsoft.com/office/2011/relationships/chartStyle" Target="style20.xml"/></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30.xm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31.xml"/><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32.xml"/><Relationship Id="rId2" Type="http://schemas.microsoft.com/office/2011/relationships/chartColorStyle" Target="colors39.xml"/><Relationship Id="rId1" Type="http://schemas.microsoft.com/office/2011/relationships/chartStyle" Target="style39.xml"/><Relationship Id="rId4"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3" Type="http://schemas.openxmlformats.org/officeDocument/2006/relationships/themeOverride" Target="../theme/themeOverride33.xml"/><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3" Type="http://schemas.openxmlformats.org/officeDocument/2006/relationships/themeOverride" Target="../theme/themeOverride34.xml"/><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3" Type="http://schemas.openxmlformats.org/officeDocument/2006/relationships/themeOverride" Target="../theme/themeOverride35.xml"/><Relationship Id="rId2" Type="http://schemas.microsoft.com/office/2011/relationships/chartColorStyle" Target="colors42.xml"/><Relationship Id="rId1" Type="http://schemas.microsoft.com/office/2011/relationships/chartStyle" Target="style42.xml"/><Relationship Id="rId4"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3" Type="http://schemas.openxmlformats.org/officeDocument/2006/relationships/themeOverride" Target="../theme/themeOverride36.xml"/><Relationship Id="rId2" Type="http://schemas.microsoft.com/office/2011/relationships/chartColorStyle" Target="colors43.xml"/><Relationship Id="rId1" Type="http://schemas.microsoft.com/office/2011/relationships/chartStyle" Target="style43.xml"/><Relationship Id="rId4"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3" Type="http://schemas.openxmlformats.org/officeDocument/2006/relationships/themeOverride" Target="../theme/themeOverride37.xml"/><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3" Type="http://schemas.openxmlformats.org/officeDocument/2006/relationships/themeOverride" Target="../theme/themeOverride38.xml"/><Relationship Id="rId2" Type="http://schemas.microsoft.com/office/2011/relationships/chartColorStyle" Target="colors45.xml"/><Relationship Id="rId1" Type="http://schemas.microsoft.com/office/2011/relationships/chartStyle" Target="style45.xml"/><Relationship Id="rId4"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3" Type="http://schemas.openxmlformats.org/officeDocument/2006/relationships/themeOverride" Target="../theme/themeOverride39.xml"/><Relationship Id="rId2" Type="http://schemas.microsoft.com/office/2011/relationships/chartColorStyle" Target="colors46.xml"/><Relationship Id="rId1" Type="http://schemas.microsoft.com/office/2011/relationships/chartStyle" Target="style46.xml"/><Relationship Id="rId4"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3" Type="http://schemas.openxmlformats.org/officeDocument/2006/relationships/themeOverride" Target="../theme/themeOverride40.xml"/><Relationship Id="rId2" Type="http://schemas.microsoft.com/office/2011/relationships/chartColorStyle" Target="colors47.xml"/><Relationship Id="rId1" Type="http://schemas.microsoft.com/office/2011/relationships/chartStyle" Target="style47.xml"/><Relationship Id="rId4"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themeOverride" Target="../theme/themeOverride41.xml"/><Relationship Id="rId2" Type="http://schemas.microsoft.com/office/2011/relationships/chartColorStyle" Target="colors48.xml"/><Relationship Id="rId1" Type="http://schemas.microsoft.com/office/2011/relationships/chartStyle" Target="style48.xml"/><Relationship Id="rId4"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3" Type="http://schemas.openxmlformats.org/officeDocument/2006/relationships/themeOverride" Target="../theme/themeOverride42.xml"/><Relationship Id="rId2" Type="http://schemas.microsoft.com/office/2011/relationships/chartColorStyle" Target="colors49.xml"/><Relationship Id="rId1" Type="http://schemas.microsoft.com/office/2011/relationships/chartStyle" Target="style49.xml"/><Relationship Id="rId4"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3" Type="http://schemas.openxmlformats.org/officeDocument/2006/relationships/themeOverride" Target="../theme/themeOverride43.xml"/><Relationship Id="rId2" Type="http://schemas.microsoft.com/office/2011/relationships/chartColorStyle" Target="colors50.xml"/><Relationship Id="rId1" Type="http://schemas.microsoft.com/office/2011/relationships/chartStyle" Target="style50.xml"/><Relationship Id="rId4" Type="http://schemas.openxmlformats.org/officeDocument/2006/relationships/package" Target="../embeddings/Microsoft_Excel_Worksheet51.xlsx"/></Relationships>
</file>

<file path=ppt/charts/_rels/chart53.xml.rels><?xml version="1.0" encoding="UTF-8" standalone="yes"?>
<Relationships xmlns="http://schemas.openxmlformats.org/package/2006/relationships"><Relationship Id="rId3" Type="http://schemas.openxmlformats.org/officeDocument/2006/relationships/themeOverride" Target="../theme/themeOverride44.xml"/><Relationship Id="rId2" Type="http://schemas.microsoft.com/office/2011/relationships/chartColorStyle" Target="colors51.xml"/><Relationship Id="rId1" Type="http://schemas.microsoft.com/office/2011/relationships/chartStyle" Target="style51.xml"/><Relationship Id="rId4"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3" Type="http://schemas.openxmlformats.org/officeDocument/2006/relationships/themeOverride" Target="../theme/themeOverride45.xml"/><Relationship Id="rId2" Type="http://schemas.microsoft.com/office/2011/relationships/chartColorStyle" Target="colors52.xml"/><Relationship Id="rId1" Type="http://schemas.microsoft.com/office/2011/relationships/chartStyle" Target="style52.xml"/><Relationship Id="rId4"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3" Type="http://schemas.openxmlformats.org/officeDocument/2006/relationships/themeOverride" Target="../theme/themeOverride46.xml"/><Relationship Id="rId2" Type="http://schemas.microsoft.com/office/2011/relationships/chartColorStyle" Target="colors53.xml"/><Relationship Id="rId1" Type="http://schemas.microsoft.com/office/2011/relationships/chartStyle" Target="style53.xml"/><Relationship Id="rId4"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3" Type="http://schemas.openxmlformats.org/officeDocument/2006/relationships/themeOverride" Target="../theme/themeOverride47.xml"/><Relationship Id="rId2" Type="http://schemas.microsoft.com/office/2011/relationships/chartColorStyle" Target="colors54.xml"/><Relationship Id="rId1" Type="http://schemas.microsoft.com/office/2011/relationships/chartStyle" Target="style54.xml"/><Relationship Id="rId4"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3" Type="http://schemas.openxmlformats.org/officeDocument/2006/relationships/themeOverride" Target="../theme/themeOverride48.xml"/><Relationship Id="rId2" Type="http://schemas.microsoft.com/office/2011/relationships/chartColorStyle" Target="colors55.xml"/><Relationship Id="rId1" Type="http://schemas.microsoft.com/office/2011/relationships/chartStyle" Target="style55.xml"/><Relationship Id="rId4"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3" Type="http://schemas.openxmlformats.org/officeDocument/2006/relationships/themeOverride" Target="../theme/themeOverride49.xml"/><Relationship Id="rId2" Type="http://schemas.microsoft.com/office/2011/relationships/chartColorStyle" Target="colors56.xml"/><Relationship Id="rId1" Type="http://schemas.microsoft.com/office/2011/relationships/chartStyle" Target="style56.xml"/><Relationship Id="rId4"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3" Type="http://schemas.openxmlformats.org/officeDocument/2006/relationships/themeOverride" Target="../theme/themeOverride50.xml"/><Relationship Id="rId2" Type="http://schemas.microsoft.com/office/2011/relationships/chartColorStyle" Target="colors57.xml"/><Relationship Id="rId1" Type="http://schemas.microsoft.com/office/2011/relationships/chartStyle" Target="style57.xml"/><Relationship Id="rId4"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themeOverride" Target="../theme/themeOverride51.xml"/><Relationship Id="rId2" Type="http://schemas.microsoft.com/office/2011/relationships/chartColorStyle" Target="colors58.xml"/><Relationship Id="rId1" Type="http://schemas.microsoft.com/office/2011/relationships/chartStyle" Target="style58.xml"/><Relationship Id="rId4"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3" Type="http://schemas.openxmlformats.org/officeDocument/2006/relationships/themeOverride" Target="../theme/themeOverride52.xml"/><Relationship Id="rId2" Type="http://schemas.microsoft.com/office/2011/relationships/chartColorStyle" Target="colors59.xml"/><Relationship Id="rId1" Type="http://schemas.microsoft.com/office/2011/relationships/chartStyle" Target="style59.xml"/><Relationship Id="rId4"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3" Type="http://schemas.openxmlformats.org/officeDocument/2006/relationships/themeOverride" Target="../theme/themeOverride53.xml"/><Relationship Id="rId2" Type="http://schemas.microsoft.com/office/2011/relationships/chartColorStyle" Target="colors60.xml"/><Relationship Id="rId1" Type="http://schemas.microsoft.com/office/2011/relationships/chartStyle" Target="style60.xml"/><Relationship Id="rId4"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3" Type="http://schemas.openxmlformats.org/officeDocument/2006/relationships/themeOverride" Target="../theme/themeOverride54.xml"/><Relationship Id="rId2" Type="http://schemas.microsoft.com/office/2011/relationships/chartColorStyle" Target="colors61.xml"/><Relationship Id="rId1" Type="http://schemas.microsoft.com/office/2011/relationships/chartStyle" Target="style61.xml"/><Relationship Id="rId4"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3" Type="http://schemas.openxmlformats.org/officeDocument/2006/relationships/themeOverride" Target="../theme/themeOverride55.xml"/><Relationship Id="rId2" Type="http://schemas.microsoft.com/office/2011/relationships/chartColorStyle" Target="colors62.xml"/><Relationship Id="rId1" Type="http://schemas.microsoft.com/office/2011/relationships/chartStyle" Target="style62.xml"/><Relationship Id="rId4"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3" Type="http://schemas.openxmlformats.org/officeDocument/2006/relationships/themeOverride" Target="../theme/themeOverride56.xml"/><Relationship Id="rId2" Type="http://schemas.microsoft.com/office/2011/relationships/chartColorStyle" Target="colors63.xml"/><Relationship Id="rId1" Type="http://schemas.microsoft.com/office/2011/relationships/chartStyle" Target="style63.xml"/><Relationship Id="rId4"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3" Type="http://schemas.openxmlformats.org/officeDocument/2006/relationships/themeOverride" Target="../theme/themeOverride57.xml"/><Relationship Id="rId2" Type="http://schemas.microsoft.com/office/2011/relationships/chartColorStyle" Target="colors64.xml"/><Relationship Id="rId1" Type="http://schemas.microsoft.com/office/2011/relationships/chartStyle" Target="style64.xml"/><Relationship Id="rId4"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3" Type="http://schemas.openxmlformats.org/officeDocument/2006/relationships/themeOverride" Target="../theme/themeOverride58.xml"/><Relationship Id="rId2" Type="http://schemas.microsoft.com/office/2011/relationships/chartColorStyle" Target="colors65.xml"/><Relationship Id="rId1" Type="http://schemas.microsoft.com/office/2011/relationships/chartStyle" Target="style65.xml"/><Relationship Id="rId4"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3" Type="http://schemas.openxmlformats.org/officeDocument/2006/relationships/themeOverride" Target="../theme/themeOverride59.xml"/><Relationship Id="rId2" Type="http://schemas.microsoft.com/office/2011/relationships/chartColorStyle" Target="colors66.xml"/><Relationship Id="rId1" Type="http://schemas.microsoft.com/office/2011/relationships/chartStyle" Target="style66.xml"/><Relationship Id="rId4"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themeOverride" Target="../theme/themeOverride60.xml"/><Relationship Id="rId2" Type="http://schemas.microsoft.com/office/2011/relationships/chartColorStyle" Target="colors67.xml"/><Relationship Id="rId1" Type="http://schemas.microsoft.com/office/2011/relationships/chartStyle" Target="style67.xml"/><Relationship Id="rId4"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3" Type="http://schemas.openxmlformats.org/officeDocument/2006/relationships/themeOverride" Target="../theme/themeOverride61.xml"/><Relationship Id="rId2" Type="http://schemas.microsoft.com/office/2011/relationships/chartColorStyle" Target="colors68.xml"/><Relationship Id="rId1" Type="http://schemas.microsoft.com/office/2011/relationships/chartStyle" Target="style68.xml"/><Relationship Id="rId4"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3" Type="http://schemas.openxmlformats.org/officeDocument/2006/relationships/themeOverride" Target="../theme/themeOverride62.xml"/><Relationship Id="rId2" Type="http://schemas.microsoft.com/office/2011/relationships/chartColorStyle" Target="colors69.xml"/><Relationship Id="rId1" Type="http://schemas.microsoft.com/office/2011/relationships/chartStyle" Target="style69.xml"/><Relationship Id="rId4"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3" Type="http://schemas.openxmlformats.org/officeDocument/2006/relationships/themeOverride" Target="../theme/themeOverride63.xml"/><Relationship Id="rId2" Type="http://schemas.microsoft.com/office/2011/relationships/chartColorStyle" Target="colors70.xml"/><Relationship Id="rId1" Type="http://schemas.microsoft.com/office/2011/relationships/chartStyle" Target="style70.xml"/><Relationship Id="rId4"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3" Type="http://schemas.openxmlformats.org/officeDocument/2006/relationships/themeOverride" Target="../theme/themeOverride64.xml"/><Relationship Id="rId2" Type="http://schemas.microsoft.com/office/2011/relationships/chartColorStyle" Target="colors71.xml"/><Relationship Id="rId1" Type="http://schemas.microsoft.com/office/2011/relationships/chartStyle" Target="style71.xml"/><Relationship Id="rId4"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3" Type="http://schemas.openxmlformats.org/officeDocument/2006/relationships/themeOverride" Target="../theme/themeOverride65.xml"/><Relationship Id="rId2" Type="http://schemas.microsoft.com/office/2011/relationships/chartColorStyle" Target="colors72.xml"/><Relationship Id="rId1" Type="http://schemas.microsoft.com/office/2011/relationships/chartStyle" Target="style72.xml"/><Relationship Id="rId4"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3" Type="http://schemas.openxmlformats.org/officeDocument/2006/relationships/themeOverride" Target="../theme/themeOverride66.xml"/><Relationship Id="rId2" Type="http://schemas.microsoft.com/office/2011/relationships/chartColorStyle" Target="colors73.xml"/><Relationship Id="rId1" Type="http://schemas.microsoft.com/office/2011/relationships/chartStyle" Target="style73.xml"/><Relationship Id="rId4" Type="http://schemas.openxmlformats.org/officeDocument/2006/relationships/package" Target="../embeddings/Microsoft_Excel_Worksheet75.xlsx"/></Relationships>
</file>

<file path=ppt/charts/_rels/chart77.xml.rels><?xml version="1.0" encoding="UTF-8" standalone="yes"?>
<Relationships xmlns="http://schemas.openxmlformats.org/package/2006/relationships"><Relationship Id="rId3" Type="http://schemas.openxmlformats.org/officeDocument/2006/relationships/themeOverride" Target="../theme/themeOverride67.xml"/><Relationship Id="rId2" Type="http://schemas.microsoft.com/office/2011/relationships/chartColorStyle" Target="colors74.xml"/><Relationship Id="rId1" Type="http://schemas.microsoft.com/office/2011/relationships/chartStyle" Target="style74.xml"/><Relationship Id="rId4" Type="http://schemas.openxmlformats.org/officeDocument/2006/relationships/package" Target="../embeddings/Microsoft_Excel_Worksheet76.xlsx"/></Relationships>
</file>

<file path=ppt/charts/_rels/chart78.xml.rels><?xml version="1.0" encoding="UTF-8" standalone="yes"?>
<Relationships xmlns="http://schemas.openxmlformats.org/package/2006/relationships"><Relationship Id="rId3" Type="http://schemas.openxmlformats.org/officeDocument/2006/relationships/themeOverride" Target="../theme/themeOverride68.xml"/><Relationship Id="rId2" Type="http://schemas.microsoft.com/office/2011/relationships/chartColorStyle" Target="colors75.xml"/><Relationship Id="rId1" Type="http://schemas.microsoft.com/office/2011/relationships/chartStyle" Target="style75.xml"/><Relationship Id="rId4" Type="http://schemas.openxmlformats.org/officeDocument/2006/relationships/package" Target="../embeddings/Microsoft_Excel_Worksheet77.xlsx"/></Relationships>
</file>

<file path=ppt/charts/_rels/chart79.xml.rels><?xml version="1.0" encoding="UTF-8" standalone="yes"?>
<Relationships xmlns="http://schemas.openxmlformats.org/package/2006/relationships"><Relationship Id="rId3" Type="http://schemas.openxmlformats.org/officeDocument/2006/relationships/themeOverride" Target="../theme/themeOverride69.xml"/><Relationship Id="rId2" Type="http://schemas.microsoft.com/office/2011/relationships/chartColorStyle" Target="colors76.xml"/><Relationship Id="rId1" Type="http://schemas.microsoft.com/office/2011/relationships/chartStyle" Target="style76.xml"/><Relationship Id="rId4" Type="http://schemas.openxmlformats.org/officeDocument/2006/relationships/package" Target="../embeddings/Microsoft_Excel_Worksheet78.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3" Type="http://schemas.openxmlformats.org/officeDocument/2006/relationships/themeOverride" Target="../theme/themeOverride70.xml"/><Relationship Id="rId2" Type="http://schemas.microsoft.com/office/2011/relationships/chartColorStyle" Target="colors77.xml"/><Relationship Id="rId1" Type="http://schemas.microsoft.com/office/2011/relationships/chartStyle" Target="style77.xml"/><Relationship Id="rId4" Type="http://schemas.openxmlformats.org/officeDocument/2006/relationships/package" Target="../embeddings/Microsoft_Excel_Worksheet79.xlsx"/></Relationships>
</file>

<file path=ppt/charts/_rels/chart81.xml.rels><?xml version="1.0" encoding="UTF-8" standalone="yes"?>
<Relationships xmlns="http://schemas.openxmlformats.org/package/2006/relationships"><Relationship Id="rId3" Type="http://schemas.openxmlformats.org/officeDocument/2006/relationships/themeOverride" Target="../theme/themeOverride71.xml"/><Relationship Id="rId2" Type="http://schemas.microsoft.com/office/2011/relationships/chartColorStyle" Target="colors78.xml"/><Relationship Id="rId1" Type="http://schemas.microsoft.com/office/2011/relationships/chartStyle" Target="style78.xml"/><Relationship Id="rId4" Type="http://schemas.openxmlformats.org/officeDocument/2006/relationships/package" Target="../embeddings/Microsoft_Excel_Worksheet80.xlsx"/></Relationships>
</file>

<file path=ppt/charts/_rels/chart82.xml.rels><?xml version="1.0" encoding="UTF-8" standalone="yes"?>
<Relationships xmlns="http://schemas.openxmlformats.org/package/2006/relationships"><Relationship Id="rId3" Type="http://schemas.openxmlformats.org/officeDocument/2006/relationships/themeOverride" Target="../theme/themeOverride72.xml"/><Relationship Id="rId2" Type="http://schemas.microsoft.com/office/2011/relationships/chartColorStyle" Target="colors79.xml"/><Relationship Id="rId1" Type="http://schemas.microsoft.com/office/2011/relationships/chartStyle" Target="style79.xml"/><Relationship Id="rId4" Type="http://schemas.openxmlformats.org/officeDocument/2006/relationships/package" Target="../embeddings/Microsoft_Excel_Worksheet81.xlsx"/></Relationships>
</file>

<file path=ppt/charts/_rels/chart83.xml.rels><?xml version="1.0" encoding="UTF-8" standalone="yes"?>
<Relationships xmlns="http://schemas.openxmlformats.org/package/2006/relationships"><Relationship Id="rId3" Type="http://schemas.openxmlformats.org/officeDocument/2006/relationships/themeOverride" Target="../theme/themeOverride73.xml"/><Relationship Id="rId2" Type="http://schemas.microsoft.com/office/2011/relationships/chartColorStyle" Target="colors80.xml"/><Relationship Id="rId1" Type="http://schemas.microsoft.com/office/2011/relationships/chartStyle" Target="style80.xml"/><Relationship Id="rId4" Type="http://schemas.openxmlformats.org/officeDocument/2006/relationships/package" Target="../embeddings/Microsoft_Excel_Worksheet82.xlsx"/></Relationships>
</file>

<file path=ppt/charts/_rels/chart84.xml.rels><?xml version="1.0" encoding="UTF-8" standalone="yes"?>
<Relationships xmlns="http://schemas.openxmlformats.org/package/2006/relationships"><Relationship Id="rId3" Type="http://schemas.openxmlformats.org/officeDocument/2006/relationships/themeOverride" Target="../theme/themeOverride74.xml"/><Relationship Id="rId2" Type="http://schemas.microsoft.com/office/2011/relationships/chartColorStyle" Target="colors81.xml"/><Relationship Id="rId1" Type="http://schemas.microsoft.com/office/2011/relationships/chartStyle" Target="style81.xml"/><Relationship Id="rId4" Type="http://schemas.openxmlformats.org/officeDocument/2006/relationships/package" Target="../embeddings/Microsoft_Excel_Worksheet83.xlsx"/></Relationships>
</file>

<file path=ppt/charts/_rels/chart85.xml.rels><?xml version="1.0" encoding="UTF-8" standalone="yes"?>
<Relationships xmlns="http://schemas.openxmlformats.org/package/2006/relationships"><Relationship Id="rId3" Type="http://schemas.openxmlformats.org/officeDocument/2006/relationships/themeOverride" Target="../theme/themeOverride75.xml"/><Relationship Id="rId2" Type="http://schemas.microsoft.com/office/2011/relationships/chartColorStyle" Target="colors82.xml"/><Relationship Id="rId1" Type="http://schemas.microsoft.com/office/2011/relationships/chartStyle" Target="style82.xml"/><Relationship Id="rId4"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3" Type="http://schemas.openxmlformats.org/officeDocument/2006/relationships/themeOverride" Target="../theme/themeOverride76.xml"/><Relationship Id="rId2" Type="http://schemas.microsoft.com/office/2011/relationships/chartColorStyle" Target="colors83.xml"/><Relationship Id="rId1" Type="http://schemas.microsoft.com/office/2011/relationships/chartStyle" Target="style83.xml"/><Relationship Id="rId4"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3" Type="http://schemas.openxmlformats.org/officeDocument/2006/relationships/themeOverride" Target="../theme/themeOverride77.xml"/><Relationship Id="rId2" Type="http://schemas.microsoft.com/office/2011/relationships/chartColorStyle" Target="colors84.xml"/><Relationship Id="rId1" Type="http://schemas.microsoft.com/office/2011/relationships/chartStyle" Target="style84.xml"/><Relationship Id="rId4" Type="http://schemas.openxmlformats.org/officeDocument/2006/relationships/package" Target="../embeddings/Microsoft_Excel_Worksheet86.xlsx"/></Relationships>
</file>

<file path=ppt/charts/_rels/chart88.xml.rels><?xml version="1.0" encoding="UTF-8" standalone="yes"?>
<Relationships xmlns="http://schemas.openxmlformats.org/package/2006/relationships"><Relationship Id="rId3" Type="http://schemas.openxmlformats.org/officeDocument/2006/relationships/themeOverride" Target="../theme/themeOverride78.xml"/><Relationship Id="rId2" Type="http://schemas.microsoft.com/office/2011/relationships/chartColorStyle" Target="colors85.xml"/><Relationship Id="rId1" Type="http://schemas.microsoft.com/office/2011/relationships/chartStyle" Target="style85.xml"/><Relationship Id="rId4" Type="http://schemas.openxmlformats.org/officeDocument/2006/relationships/package" Target="../embeddings/Microsoft_Excel_Worksheet87.xlsx"/></Relationships>
</file>

<file path=ppt/charts/_rels/chart89.xml.rels><?xml version="1.0" encoding="UTF-8" standalone="yes"?>
<Relationships xmlns="http://schemas.openxmlformats.org/package/2006/relationships"><Relationship Id="rId3" Type="http://schemas.openxmlformats.org/officeDocument/2006/relationships/themeOverride" Target="../theme/themeOverride79.xml"/><Relationship Id="rId2" Type="http://schemas.microsoft.com/office/2011/relationships/chartColorStyle" Target="colors86.xml"/><Relationship Id="rId1" Type="http://schemas.microsoft.com/office/2011/relationships/chartStyle" Target="style86.xml"/><Relationship Id="rId4" Type="http://schemas.openxmlformats.org/officeDocument/2006/relationships/package" Target="../embeddings/Microsoft_Excel_Worksheet88.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3" Type="http://schemas.openxmlformats.org/officeDocument/2006/relationships/themeOverride" Target="../theme/themeOverride80.xml"/><Relationship Id="rId2" Type="http://schemas.microsoft.com/office/2011/relationships/chartColorStyle" Target="colors87.xml"/><Relationship Id="rId1" Type="http://schemas.microsoft.com/office/2011/relationships/chartStyle" Target="style87.xml"/><Relationship Id="rId4" Type="http://schemas.openxmlformats.org/officeDocument/2006/relationships/package" Target="../embeddings/Microsoft_Excel_Worksheet89.xlsx"/></Relationships>
</file>

<file path=ppt/charts/_rels/chart91.xml.rels><?xml version="1.0" encoding="UTF-8" standalone="yes"?>
<Relationships xmlns="http://schemas.openxmlformats.org/package/2006/relationships"><Relationship Id="rId3" Type="http://schemas.openxmlformats.org/officeDocument/2006/relationships/themeOverride" Target="../theme/themeOverride81.xml"/><Relationship Id="rId2" Type="http://schemas.microsoft.com/office/2011/relationships/chartColorStyle" Target="colors88.xml"/><Relationship Id="rId1" Type="http://schemas.microsoft.com/office/2011/relationships/chartStyle" Target="style88.xml"/><Relationship Id="rId4" Type="http://schemas.openxmlformats.org/officeDocument/2006/relationships/package" Target="../embeddings/Microsoft_Excel_Worksheet90.xlsx"/></Relationships>
</file>

<file path=ppt/charts/_rels/chart92.xml.rels><?xml version="1.0" encoding="UTF-8" standalone="yes"?>
<Relationships xmlns="http://schemas.openxmlformats.org/package/2006/relationships"><Relationship Id="rId3" Type="http://schemas.openxmlformats.org/officeDocument/2006/relationships/themeOverride" Target="../theme/themeOverride82.xml"/><Relationship Id="rId2" Type="http://schemas.microsoft.com/office/2011/relationships/chartColorStyle" Target="colors89.xml"/><Relationship Id="rId1" Type="http://schemas.microsoft.com/office/2011/relationships/chartStyle" Target="style89.xml"/><Relationship Id="rId4" Type="http://schemas.openxmlformats.org/officeDocument/2006/relationships/package" Target="../embeddings/Microsoft_Excel_Worksheet91.xlsx"/></Relationships>
</file>

<file path=ppt/charts/_rels/chart93.xml.rels><?xml version="1.0" encoding="UTF-8" standalone="yes"?>
<Relationships xmlns="http://schemas.openxmlformats.org/package/2006/relationships"><Relationship Id="rId3" Type="http://schemas.openxmlformats.org/officeDocument/2006/relationships/themeOverride" Target="../theme/themeOverride83.xml"/><Relationship Id="rId2" Type="http://schemas.microsoft.com/office/2011/relationships/chartColorStyle" Target="colors90.xml"/><Relationship Id="rId1" Type="http://schemas.microsoft.com/office/2011/relationships/chartStyle" Target="style90.xml"/><Relationship Id="rId4" Type="http://schemas.openxmlformats.org/officeDocument/2006/relationships/package" Target="../embeddings/Microsoft_Excel_Worksheet92.xlsx"/></Relationships>
</file>

<file path=ppt/charts/_rels/chart94.xml.rels><?xml version="1.0" encoding="UTF-8" standalone="yes"?>
<Relationships xmlns="http://schemas.openxmlformats.org/package/2006/relationships"><Relationship Id="rId3" Type="http://schemas.openxmlformats.org/officeDocument/2006/relationships/themeOverride" Target="../theme/themeOverride84.xml"/><Relationship Id="rId2" Type="http://schemas.microsoft.com/office/2011/relationships/chartColorStyle" Target="colors91.xml"/><Relationship Id="rId1" Type="http://schemas.microsoft.com/office/2011/relationships/chartStyle" Target="style91.xml"/><Relationship Id="rId4" Type="http://schemas.openxmlformats.org/officeDocument/2006/relationships/package" Target="../embeddings/Microsoft_Excel_Worksheet93.xlsx"/></Relationships>
</file>

<file path=ppt/charts/_rels/chart95.xml.rels><?xml version="1.0" encoding="UTF-8" standalone="yes"?>
<Relationships xmlns="http://schemas.openxmlformats.org/package/2006/relationships"><Relationship Id="rId3" Type="http://schemas.openxmlformats.org/officeDocument/2006/relationships/themeOverride" Target="../theme/themeOverride85.xml"/><Relationship Id="rId2" Type="http://schemas.microsoft.com/office/2011/relationships/chartColorStyle" Target="colors92.xml"/><Relationship Id="rId1" Type="http://schemas.microsoft.com/office/2011/relationships/chartStyle" Target="style92.xml"/><Relationship Id="rId4" Type="http://schemas.openxmlformats.org/officeDocument/2006/relationships/package" Target="../embeddings/Microsoft_Excel_Worksheet94.xlsx"/></Relationships>
</file>

<file path=ppt/charts/_rels/chart96.xml.rels><?xml version="1.0" encoding="UTF-8" standalone="yes"?>
<Relationships xmlns="http://schemas.openxmlformats.org/package/2006/relationships"><Relationship Id="rId3" Type="http://schemas.openxmlformats.org/officeDocument/2006/relationships/themeOverride" Target="../theme/themeOverride86.xml"/><Relationship Id="rId2" Type="http://schemas.microsoft.com/office/2011/relationships/chartColorStyle" Target="colors93.xml"/><Relationship Id="rId1" Type="http://schemas.microsoft.com/office/2011/relationships/chartStyle" Target="style93.xml"/><Relationship Id="rId4" Type="http://schemas.openxmlformats.org/officeDocument/2006/relationships/package" Target="../embeddings/Microsoft_Excel_Worksheet95.xlsx"/></Relationships>
</file>

<file path=ppt/charts/_rels/chart97.xml.rels><?xml version="1.0" encoding="UTF-8" standalone="yes"?>
<Relationships xmlns="http://schemas.openxmlformats.org/package/2006/relationships"><Relationship Id="rId3" Type="http://schemas.openxmlformats.org/officeDocument/2006/relationships/themeOverride" Target="../theme/themeOverride87.xml"/><Relationship Id="rId2" Type="http://schemas.microsoft.com/office/2011/relationships/chartColorStyle" Target="colors94.xml"/><Relationship Id="rId1" Type="http://schemas.microsoft.com/office/2011/relationships/chartStyle" Target="style94.xml"/><Relationship Id="rId4" Type="http://schemas.openxmlformats.org/officeDocument/2006/relationships/package" Target="../embeddings/Microsoft_Excel_Worksheet96.xlsx"/></Relationships>
</file>

<file path=ppt/charts/_rels/chart98.xml.rels><?xml version="1.0" encoding="UTF-8" standalone="yes"?>
<Relationships xmlns="http://schemas.openxmlformats.org/package/2006/relationships"><Relationship Id="rId3" Type="http://schemas.openxmlformats.org/officeDocument/2006/relationships/themeOverride" Target="../theme/themeOverride88.xml"/><Relationship Id="rId2" Type="http://schemas.microsoft.com/office/2011/relationships/chartColorStyle" Target="colors95.xml"/><Relationship Id="rId1" Type="http://schemas.microsoft.com/office/2011/relationships/chartStyle" Target="style95.xml"/><Relationship Id="rId4" Type="http://schemas.openxmlformats.org/officeDocument/2006/relationships/package" Target="../embeddings/Microsoft_Excel_Worksheet97.xlsx"/></Relationships>
</file>

<file path=ppt/charts/_rels/chart99.xml.rels><?xml version="1.0" encoding="UTF-8" standalone="yes"?>
<Relationships xmlns="http://schemas.openxmlformats.org/package/2006/relationships"><Relationship Id="rId3" Type="http://schemas.openxmlformats.org/officeDocument/2006/relationships/themeOverride" Target="../theme/themeOverride89.xml"/><Relationship Id="rId2" Type="http://schemas.microsoft.com/office/2011/relationships/chartColorStyle" Target="colors96.xml"/><Relationship Id="rId1" Type="http://schemas.microsoft.com/office/2011/relationships/chartStyle" Target="style96.xml"/><Relationship Id="rId4" Type="http://schemas.openxmlformats.org/officeDocument/2006/relationships/package" Target="../embeddings/Microsoft_Excel_Worksheet9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Total</c:v>
                </c:pt>
              </c:strCache>
            </c:strRef>
          </c:tx>
          <c:spPr>
            <a:solidFill>
              <a:srgbClr val="D9D9D9">
                <a:alpha val="65000"/>
              </a:srgbClr>
            </a:solidFill>
            <a:ln>
              <a:solidFill>
                <a:srgbClr val="D9D9D9"/>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The general state of politics</c:v>
                </c:pt>
              </c:strCache>
            </c:strRef>
          </c:cat>
          <c:val>
            <c:numRef>
              <c:f>Sheet1!$B$2</c:f>
              <c:numCache>
                <c:formatCode>0%</c:formatCode>
                <c:ptCount val="1"/>
                <c:pt idx="0">
                  <c:v>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4A3-470B-8DE8-68345FEF0CBC}"/>
            </c:ext>
          </c:extLst>
        </c:ser>
        <c:ser>
          <c:idx val="1"/>
          <c:order val="1"/>
          <c:tx>
            <c:strRef>
              <c:f>Sheet1!$C$1</c:f>
              <c:strCache>
                <c:ptCount val="1"/>
                <c:pt idx="0">
                  <c:v>Segment 1</c:v>
                </c:pt>
              </c:strCache>
            </c:strRef>
          </c:tx>
          <c:spPr>
            <a:solidFill>
              <a:srgbClr val="EE7707">
                <a:alpha val="65098"/>
              </a:srgbClr>
            </a:solidFill>
            <a:ln>
              <a:solidFill>
                <a:srgbClr val="EE7707"/>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The general state of politics</c:v>
                </c:pt>
              </c:strCache>
            </c:strRef>
          </c:cat>
          <c:val>
            <c:numRef>
              <c:f>Sheet1!$C$2</c:f>
              <c:numCache>
                <c:formatCode>0%</c:formatCode>
                <c:ptCount val="1"/>
                <c:pt idx="0">
                  <c:v>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4A3-470B-8DE8-68345FEF0CBC}"/>
            </c:ext>
          </c:extLst>
        </c:ser>
        <c:ser>
          <c:idx val="2"/>
          <c:order val="2"/>
          <c:tx>
            <c:strRef>
              <c:f>Sheet1!$D$1</c:f>
              <c:strCache>
                <c:ptCount val="1"/>
                <c:pt idx="0">
                  <c:v>Segment 2</c:v>
                </c:pt>
              </c:strCache>
            </c:strRef>
          </c:tx>
          <c:spPr>
            <a:solidFill>
              <a:srgbClr val="FFC000">
                <a:alpha val="65000"/>
              </a:srgbClr>
            </a:solidFill>
            <a:ln>
              <a:solidFill>
                <a:srgbClr val="FFC000"/>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The general state of politics</c:v>
                </c:pt>
              </c:strCache>
            </c:strRef>
          </c:cat>
          <c:val>
            <c:numRef>
              <c:f>Sheet1!$D$2</c:f>
              <c:numCache>
                <c:formatCode>0%</c:formatCode>
                <c:ptCount val="1"/>
                <c:pt idx="0">
                  <c:v>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4A3-470B-8DE8-68345FEF0CBC}"/>
            </c:ext>
          </c:extLst>
        </c:ser>
        <c:ser>
          <c:idx val="3"/>
          <c:order val="3"/>
          <c:tx>
            <c:strRef>
              <c:f>Sheet1!$E$1</c:f>
              <c:strCache>
                <c:ptCount val="1"/>
                <c:pt idx="0">
                  <c:v>Segment 3</c:v>
                </c:pt>
              </c:strCache>
            </c:strRef>
          </c:tx>
          <c:spPr>
            <a:solidFill>
              <a:srgbClr val="A2C617">
                <a:alpha val="65000"/>
              </a:srgbClr>
            </a:solidFill>
            <a:ln>
              <a:solidFill>
                <a:srgbClr val="A2C617"/>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The general state of politics</c:v>
                </c:pt>
              </c:strCache>
            </c:strRef>
          </c:cat>
          <c:val>
            <c:numRef>
              <c:f>Sheet1!$E$2</c:f>
              <c:numCache>
                <c:formatCode>0%</c:formatCode>
                <c:ptCount val="1"/>
                <c:pt idx="0">
                  <c:v>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4A3-470B-8DE8-68345FEF0CBC}"/>
            </c:ext>
          </c:extLst>
        </c:ser>
        <c:ser>
          <c:idx val="4"/>
          <c:order val="4"/>
          <c:tx>
            <c:strRef>
              <c:f>Sheet1!$F$1</c:f>
              <c:strCache>
                <c:ptCount val="1"/>
                <c:pt idx="0">
                  <c:v>Segment 4</c:v>
                </c:pt>
              </c:strCache>
            </c:strRef>
          </c:tx>
          <c:spPr>
            <a:solidFill>
              <a:srgbClr val="009C9C">
                <a:alpha val="65000"/>
              </a:srgbClr>
            </a:solidFill>
            <a:ln>
              <a:solidFill>
                <a:srgbClr val="009C9C"/>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The general state of politics</c:v>
                </c:pt>
              </c:strCache>
            </c:strRef>
          </c:cat>
          <c:val>
            <c:numRef>
              <c:f>Sheet1!$F$2</c:f>
              <c:numCache>
                <c:formatCode>0%</c:formatCode>
                <c:ptCount val="1"/>
                <c:pt idx="0">
                  <c:v>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4A3-470B-8DE8-68345FEF0CBC}"/>
            </c:ext>
          </c:extLst>
        </c:ser>
        <c:ser>
          <c:idx val="5"/>
          <c:order val="5"/>
          <c:tx>
            <c:strRef>
              <c:f>Sheet1!$G$1</c:f>
              <c:strCache>
                <c:ptCount val="1"/>
                <c:pt idx="0">
                  <c:v>Segment 5</c:v>
                </c:pt>
              </c:strCache>
            </c:strRef>
          </c:tx>
          <c:spPr>
            <a:solidFill>
              <a:srgbClr val="0070C0">
                <a:alpha val="65000"/>
              </a:srgbClr>
            </a:solidFill>
            <a:ln>
              <a:solidFill>
                <a:srgbClr val="0070C0"/>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The general state of politics</c:v>
                </c:pt>
              </c:strCache>
            </c:strRef>
          </c:cat>
          <c:val>
            <c:numRef>
              <c:f>Sheet1!$G$2</c:f>
              <c:numCache>
                <c:formatCode>0%</c:formatCode>
                <c:ptCount val="1"/>
                <c:pt idx="0">
                  <c:v>0.45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4A3-470B-8DE8-68345FEF0CBC}"/>
            </c:ext>
          </c:extLst>
        </c:ser>
        <c:ser>
          <c:idx val="6"/>
          <c:order val="6"/>
          <c:tx>
            <c:strRef>
              <c:f>Sheet1!$H$1</c:f>
              <c:strCache>
                <c:ptCount val="1"/>
                <c:pt idx="0">
                  <c:v>Segment 6</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The general state of politics</c:v>
                </c:pt>
              </c:strCache>
            </c:strRef>
          </c:cat>
          <c:val>
            <c:numRef>
              <c:f>Sheet1!$H$2</c:f>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4A3-470B-8DE8-68345FEF0CBC}"/>
            </c:ext>
          </c:extLst>
        </c:ser>
        <c:dLbls>
          <c:showLegendKey val="0"/>
          <c:showVal val="0"/>
          <c:showCatName val="0"/>
          <c:showSerName val="0"/>
          <c:showPercent val="0"/>
          <c:showBubbleSize val="0"/>
        </c:dLbls>
        <c:gapWidth val="219"/>
        <c:overlap val="-27"/>
        <c:axId val="2133386120"/>
        <c:axId val="-2103524856"/>
      </c:barChart>
      <c:catAx>
        <c:axId val="2133386120"/>
        <c:scaling>
          <c:orientation val="minMax"/>
        </c:scaling>
        <c:delete val="1"/>
        <c:axPos val="b"/>
        <c:numFmt formatCode="General" sourceLinked="1"/>
        <c:majorTickMark val="none"/>
        <c:minorTickMark val="none"/>
        <c:tickLblPos val="nextTo"/>
        <c:crossAx val="-2103524856"/>
        <c:crosses val="autoZero"/>
        <c:auto val="1"/>
        <c:lblAlgn val="ctr"/>
        <c:lblOffset val="100"/>
        <c:noMultiLvlLbl val="0"/>
      </c:catAx>
      <c:valAx>
        <c:axId val="-2103524856"/>
        <c:scaling>
          <c:orientation val="minMax"/>
          <c:max val="1"/>
        </c:scaling>
        <c:delete val="1"/>
        <c:axPos val="l"/>
        <c:numFmt formatCode="0%" sourceLinked="1"/>
        <c:majorTickMark val="none"/>
        <c:minorTickMark val="none"/>
        <c:tickLblPos val="nextTo"/>
        <c:crossAx val="2133386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legend>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k-SK"/>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7187500000000001E-2"/>
          <c:y val="0"/>
          <c:w val="0.96562499999999996"/>
          <c:h val="0.60447196778997203"/>
        </c:manualLayout>
      </c:layout>
      <c:barChart>
        <c:barDir val="bar"/>
        <c:grouping val="percentStacked"/>
        <c:varyColors val="0"/>
        <c:ser>
          <c:idx val="0"/>
          <c:order val="0"/>
          <c:tx>
            <c:strRef>
              <c:f>Sheet1!$B$1</c:f>
              <c:strCache>
                <c:ptCount val="1"/>
                <c:pt idx="0">
                  <c:v>Consider no parties</c:v>
                </c:pt>
              </c:strCache>
            </c:strRef>
          </c:tx>
          <c:spPr>
            <a:solidFill>
              <a:srgbClr val="ADB9CA"/>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197" b="0" i="0" u="none" strike="noStrike" kern="1200" baseline="0">
                    <a:solidFill>
                      <a:schemeClr val="tx1">
                        <a:lumMod val="75000"/>
                        <a:lumOff val="25000"/>
                      </a:schemeClr>
                    </a:solidFill>
                    <a:latin typeface="Calibri" panose="020F0502020204030204" pitchFamily="34" charset="0"/>
                    <a:ea typeface="Roboto" panose="02000000000000000000" pitchFamily="2" charset="0"/>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5DB-4810-934E-7FB73019A0F6}"/>
            </c:ext>
          </c:extLst>
        </c:ser>
        <c:ser>
          <c:idx val="1"/>
          <c:order val="1"/>
          <c:tx>
            <c:strRef>
              <c:f>Sheet1!$C$1</c:f>
              <c:strCache>
                <c:ptCount val="1"/>
                <c:pt idx="0">
                  <c:v>Not sure</c:v>
                </c:pt>
              </c:strCache>
            </c:strRef>
          </c:tx>
          <c:spPr>
            <a:solidFill>
              <a:srgbClr val="00B7C2"/>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197" b="0" i="0" u="none" strike="noStrike" kern="1200" baseline="0">
                    <a:solidFill>
                      <a:schemeClr val="tx1">
                        <a:lumMod val="75000"/>
                        <a:lumOff val="25000"/>
                      </a:schemeClr>
                    </a:solidFill>
                    <a:latin typeface="Calibri" panose="020F0502020204030204" pitchFamily="34" charset="0"/>
                    <a:ea typeface="Roboto" panose="02000000000000000000" pitchFamily="2" charset="0"/>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5DB-4810-934E-7FB73019A0F6}"/>
            </c:ext>
          </c:extLst>
        </c:ser>
        <c:ser>
          <c:idx val="2"/>
          <c:order val="2"/>
          <c:tx>
            <c:strRef>
              <c:f>Sheet1!$D$1</c:f>
              <c:strCache>
                <c:ptCount val="1"/>
                <c:pt idx="0">
                  <c:v>Consider multiple parties</c:v>
                </c:pt>
              </c:strCache>
            </c:strRef>
          </c:tx>
          <c:spPr>
            <a:solidFill>
              <a:schemeClr val="accent1">
                <a:lumMod val="75000"/>
              </a:schemeClr>
            </a:solidFill>
            <a:ln>
              <a:noFill/>
            </a:ln>
            <a:effectLst/>
          </c:spPr>
          <c:invertIfNegative val="0"/>
          <c:dPt>
            <c:idx val="0"/>
            <c:invertIfNegative val="0"/>
            <c:bubble3D val="0"/>
            <c:spPr>
              <a:solidFill>
                <a:srgbClr val="00878E"/>
              </a:solidFill>
              <a:ln>
                <a:noFill/>
              </a:ln>
              <a:effectLst/>
            </c:spPr>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5D-48EF-8A75-25CB05456757}"/>
              </c:ext>
            </c:extLst>
          </c:dPt>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197" b="0" i="0" u="none" strike="noStrike" kern="1200" baseline="0">
                    <a:solidFill>
                      <a:schemeClr val="tx1">
                        <a:lumMod val="75000"/>
                        <a:lumOff val="25000"/>
                      </a:schemeClr>
                    </a:solidFill>
                    <a:latin typeface="Calibri" panose="020F0502020204030204" pitchFamily="34" charset="0"/>
                    <a:ea typeface="Roboto" panose="02000000000000000000" pitchFamily="2" charset="0"/>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5DB-4810-934E-7FB73019A0F6}"/>
            </c:ext>
          </c:extLst>
        </c:ser>
        <c:ser>
          <c:idx val="3"/>
          <c:order val="3"/>
          <c:tx>
            <c:strRef>
              <c:f>Sheet1!$E$1</c:f>
              <c:strCache>
                <c:ptCount val="1"/>
                <c:pt idx="0">
                  <c:v>Consider one party</c:v>
                </c:pt>
              </c:strCache>
            </c:strRef>
          </c:tx>
          <c:spPr>
            <a:solidFill>
              <a:schemeClr val="tx2">
                <a:lumMod val="20000"/>
                <a:lumOff val="80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197" b="0" i="0" u="none" strike="noStrike" kern="1200" baseline="0">
                    <a:solidFill>
                      <a:schemeClr val="tx1">
                        <a:lumMod val="75000"/>
                        <a:lumOff val="25000"/>
                      </a:schemeClr>
                    </a:solidFill>
                    <a:latin typeface="Calibri" panose="020F0502020204030204" pitchFamily="34" charset="0"/>
                    <a:ea typeface="Roboto" panose="02000000000000000000" pitchFamily="2" charset="0"/>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General</c:formatCode>
                <c:ptCount val="1"/>
                <c:pt idx="0">
                  <c:v>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5DB-4810-934E-7FB73019A0F6}"/>
            </c:ext>
          </c:extLst>
        </c:ser>
        <c:dLbls>
          <c:showLegendKey val="0"/>
          <c:showVal val="0"/>
          <c:showCatName val="0"/>
          <c:showSerName val="0"/>
          <c:showPercent val="0"/>
          <c:showBubbleSize val="0"/>
        </c:dLbls>
        <c:gapWidth val="150"/>
        <c:overlap val="100"/>
        <c:axId val="-2146319528"/>
        <c:axId val="-2146316472"/>
      </c:barChart>
      <c:catAx>
        <c:axId val="-2146319528"/>
        <c:scaling>
          <c:orientation val="minMax"/>
        </c:scaling>
        <c:delete val="1"/>
        <c:axPos val="l"/>
        <c:numFmt formatCode="General" sourceLinked="1"/>
        <c:majorTickMark val="none"/>
        <c:minorTickMark val="none"/>
        <c:tickLblPos val="nextTo"/>
        <c:crossAx val="-2146316472"/>
        <c:crosses val="autoZero"/>
        <c:auto val="1"/>
        <c:lblAlgn val="ctr"/>
        <c:lblOffset val="100"/>
        <c:noMultiLvlLbl val="0"/>
      </c:catAx>
      <c:valAx>
        <c:axId val="-2146316472"/>
        <c:scaling>
          <c:orientation val="minMax"/>
        </c:scaling>
        <c:delete val="1"/>
        <c:axPos val="b"/>
        <c:numFmt formatCode="0%" sourceLinked="1"/>
        <c:majorTickMark val="none"/>
        <c:minorTickMark val="none"/>
        <c:tickLblPos val="nextTo"/>
        <c:crossAx val="-2146319528"/>
        <c:crosses val="autoZero"/>
        <c:crossBetween val="between"/>
      </c:valAx>
      <c:spPr>
        <a:noFill/>
        <a:ln>
          <a:noFill/>
        </a:ln>
        <a:effectLst/>
      </c:spPr>
    </c:plotArea>
    <c:legend>
      <c:legendPos val="b"/>
      <c:layout>
        <c:manualLayout>
          <c:xMode val="edge"/>
          <c:yMode val="edge"/>
          <c:x val="0"/>
          <c:y val="0.65231514096708398"/>
          <c:w val="1"/>
          <c:h val="0.30176351229601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Roboto" panose="02000000000000000000" pitchFamily="2" charset="0"/>
              <a:cs typeface="Calibri" panose="020F0502020204030204" pitchFamily="34" charset="0"/>
            </a:defRPr>
          </a:pPr>
          <a:endParaRPr lang="sk-SK"/>
        </a:p>
      </c:txPr>
    </c:legend>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k-SK"/>
    </a:p>
  </c:txPr>
  <c:externalData r:id="rId4">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52B-4779-818C-9AD7784BCFD4}"/>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sk-SK"/>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FFFFFF"/>
    </a:solidFill>
  </c:spPr>
  <c:txPr>
    <a:bodyPr/>
    <a:lstStyle/>
    <a:p>
      <a:pPr>
        <a:defRPr sz="1800"/>
      </a:pPr>
      <a:endParaRPr lang="sk-SK"/>
    </a:p>
  </c:txPr>
  <c:externalData r:id="rId1">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E32-42DF-8719-C1A3982DC830}"/>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sk-SK"/>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chemeClr val="accent1">
        <a:lumMod val="40000"/>
        <a:lumOff val="60000"/>
      </a:schemeClr>
    </a:solidFill>
  </c:spPr>
  <c:txPr>
    <a:bodyPr/>
    <a:lstStyle/>
    <a:p>
      <a:pPr>
        <a:defRPr sz="1800">
          <a:solidFill>
            <a:schemeClr val="bg2">
              <a:lumMod val="50000"/>
            </a:schemeClr>
          </a:solidFill>
        </a:defRPr>
      </a:pPr>
      <a:endParaRPr lang="sk-SK"/>
    </a:p>
  </c:txPr>
  <c:externalData r:id="rId1">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solidFill>
                  <a:srgbClr val="FFFFFF"/>
                </a:solidFill>
              </a:defRPr>
            </a:pPr>
            <a:r>
              <a:rPr lang="en-GB" sz="18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3.9308176100628901E-2"/>
          <c:y val="0.67195466686572403"/>
          <c:w val="0.75267481305402895"/>
          <c:h val="8.07382861816376E-2"/>
        </c:manualLayout>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73A-4AB7-8780-E896CABDC948}"/>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sk-SK"/>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sk-SK"/>
    </a:p>
  </c:txPr>
  <c:externalData r:id="rId1">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rgbClr val="FFFFFF"/>
                </a:solidFill>
                <a:latin typeface="+mn-lt"/>
                <a:ea typeface="+mn-ea"/>
                <a:cs typeface="+mn-cs"/>
              </a:defRPr>
            </a:pPr>
            <a:r>
              <a:rPr lang="en-GB" sz="1800">
                <a:solidFill>
                  <a:srgbClr val="FFFFFF"/>
                </a:solidFill>
              </a:rPr>
              <a:t>Ipsos Calculation Object</a:t>
            </a:r>
          </a:p>
        </c:rich>
      </c:tx>
      <c:overlay val="0"/>
      <c:spPr>
        <a:solidFill>
          <a:schemeClr val="accent3"/>
        </a:solidFill>
        <a:ln>
          <a:noFill/>
        </a:ln>
        <a:effectLst/>
      </c:spPr>
      <c:txPr>
        <a:bodyPr rot="0" spcFirstLastPara="1" vertOverflow="ellipsis" vert="horz" wrap="square" anchor="ctr" anchorCtr="1"/>
        <a:lstStyle/>
        <a:p>
          <a:pPr>
            <a:defRPr sz="1800" b="1" i="0" u="none" strike="noStrike" kern="1200" baseline="0">
              <a:solidFill>
                <a:srgbClr val="FFFFFF"/>
              </a:solidFill>
              <a:latin typeface="+mn-lt"/>
              <a:ea typeface="+mn-ea"/>
              <a:cs typeface="+mn-cs"/>
            </a:defRPr>
          </a:pPr>
          <a:endParaRPr lang="sk-SK"/>
        </a:p>
      </c:txPr>
    </c:title>
    <c:autoTitleDeleted val="0"/>
    <c:view3D>
      <c:rotX val="30"/>
      <c:rotY val="0"/>
      <c:rAngAx val="0"/>
    </c:view3D>
    <c:floor>
      <c:thickness val="0"/>
      <c:spPr>
        <a:noFill/>
        <a:ln w="9525" cap="flat" cmpd="sng" algn="ctr">
          <a:solidFill>
            <a:schemeClr val="tx1">
              <a:tint val="75000"/>
            </a:schemeClr>
          </a:solidFill>
          <a:prstDash val="solid"/>
          <a:round/>
        </a:ln>
        <a:effectLst/>
        <a:sp3d contourW="9525">
          <a:contourClr>
            <a:schemeClr val="tx1">
              <a:tint val="7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375E-2"/>
          <c:y val="0.84012598425196805"/>
          <c:w val="0.60675295275590502"/>
          <c:h val="1.9685039370078699E-5"/>
        </c:manualLayout>
      </c:layout>
      <c:pie3DChart>
        <c:varyColors val="1"/>
        <c:ser>
          <c:idx val="0"/>
          <c:order val="0"/>
          <c:dPt>
            <c:idx val="0"/>
            <c:bubble3D val="0"/>
            <c:spPr>
              <a:solidFill>
                <a:schemeClr val="accent1"/>
              </a:solidFill>
              <a:ln>
                <a:noFill/>
              </a:ln>
              <a:effectLst/>
              <a:sp3d/>
            </c:spPr>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2F85-432B-9248-44B12A0EBF37}"/>
              </c:ext>
            </c:extLst>
          </c:dPt>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E81-4E69-A3BC-554995F9B493}"/>
            </c:ext>
          </c:extLst>
        </c:ser>
        <c:dLbls>
          <c:showLegendKey val="0"/>
          <c:showVal val="0"/>
          <c:showCatName val="0"/>
          <c:showSerName val="0"/>
          <c:showPercent val="0"/>
          <c:showBubbleSize val="0"/>
          <c:showLeaderLines val="1"/>
        </c:dLbls>
      </c:pie3DChart>
      <c:spPr>
        <a:noFill/>
        <a:ln>
          <a:noFill/>
        </a:ln>
        <a:effectLst/>
      </c:spPr>
    </c:plotArea>
    <c:legend>
      <c:legendPos val="r"/>
      <c:overlay val="0"/>
      <c:spPr>
        <a:noFill/>
        <a:ln>
          <a:noFill/>
        </a:ln>
        <a:effectLst/>
      </c:spPr>
      <c:txPr>
        <a:bodyPr rot="0" spcFirstLastPara="1" vertOverflow="ellipsis" vert="horz" wrap="square" anchor="ctr" anchorCtr="1"/>
        <a:lstStyle/>
        <a:p>
          <a:pPr rtl="0">
            <a:defRPr sz="1800" b="0" i="0" u="none" strike="noStrike" kern="1200" baseline="0">
              <a:solidFill>
                <a:schemeClr val="tx1"/>
              </a:solidFill>
              <a:latin typeface="+mn-lt"/>
              <a:ea typeface="+mn-ea"/>
              <a:cs typeface="+mn-cs"/>
            </a:defRPr>
          </a:pPr>
          <a:endParaRPr lang="sk-SK"/>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a:ln w="9525" cap="flat" cmpd="sng" algn="ctr">
      <a:noFill/>
      <a:prstDash val="solid"/>
    </a:ln>
    <a:effectLst/>
  </c:spPr>
  <c:txPr>
    <a:bodyPr/>
    <a:lstStyle/>
    <a:p>
      <a:pPr>
        <a:defRPr sz="1800"/>
      </a:pPr>
      <a:endParaRPr lang="sk-SK"/>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850241545894E-2"/>
          <c:y val="4.4377199204704697E-2"/>
          <c:w val="0.97342995169082103"/>
          <c:h val="0.61300286879374399"/>
        </c:manualLayout>
      </c:layout>
      <c:barChart>
        <c:barDir val="col"/>
        <c:grouping val="clustered"/>
        <c:varyColors val="0"/>
        <c:ser>
          <c:idx val="0"/>
          <c:order val="0"/>
          <c:tx>
            <c:strRef>
              <c:f>Sheet1!$B$1</c:f>
              <c:strCache>
                <c:ptCount val="1"/>
                <c:pt idx="0">
                  <c:v>Total</c:v>
                </c:pt>
              </c:strCache>
            </c:strRef>
          </c:tx>
          <c:spPr>
            <a:solidFill>
              <a:srgbClr val="E6E6E6"/>
            </a:solidFill>
            <a:ln>
              <a:solidFill>
                <a:srgbClr val="D9D9D9"/>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am knowledgeable about politics</c:v>
                </c:pt>
                <c:pt idx="1">
                  <c:v>Friends and family rely on me for advice on politics</c:v>
                </c:pt>
                <c:pt idx="2">
                  <c:v>I am first to hear about political news</c:v>
                </c:pt>
              </c:strCache>
            </c:strRef>
          </c:cat>
          <c:val>
            <c:numRef>
              <c:f>Sheet1!$B$2:$B$4</c:f>
              <c:numCache>
                <c:formatCode>General</c:formatCode>
                <c:ptCount val="3"/>
                <c:pt idx="0">
                  <c:v>35</c:v>
                </c:pt>
                <c:pt idx="1">
                  <c:v>19</c:v>
                </c:pt>
                <c:pt idx="2">
                  <c:v>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65-4DC2-AECE-2D8D84969267}"/>
            </c:ext>
          </c:extLst>
        </c:ser>
        <c:ser>
          <c:idx val="1"/>
          <c:order val="1"/>
          <c:tx>
            <c:strRef>
              <c:f>Sheet1!$C$1</c:f>
              <c:strCache>
                <c:ptCount val="1"/>
                <c:pt idx="0">
                  <c:v>Segment 1</c:v>
                </c:pt>
              </c:strCache>
            </c:strRef>
          </c:tx>
          <c:spPr>
            <a:solidFill>
              <a:srgbClr val="F4A65E"/>
            </a:solidFill>
            <a:ln>
              <a:solidFill>
                <a:srgbClr val="EE7707"/>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am knowledgeable about politics</c:v>
                </c:pt>
                <c:pt idx="1">
                  <c:v>Friends and family rely on me for advice on politics</c:v>
                </c:pt>
                <c:pt idx="2">
                  <c:v>I am first to hear about political news</c:v>
                </c:pt>
              </c:strCache>
            </c:strRef>
          </c:cat>
          <c:val>
            <c:numRef>
              <c:f>Sheet1!$C$2:$C$4</c:f>
              <c:numCache>
                <c:formatCode>General</c:formatCode>
                <c:ptCount val="3"/>
                <c:pt idx="0">
                  <c:v>26</c:v>
                </c:pt>
                <c:pt idx="1">
                  <c:v>13</c:v>
                </c:pt>
                <c:pt idx="2">
                  <c:v>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65-4DC2-AECE-2D8D84969267}"/>
            </c:ext>
          </c:extLst>
        </c:ser>
        <c:ser>
          <c:idx val="2"/>
          <c:order val="2"/>
          <c:tx>
            <c:strRef>
              <c:f>Sheet1!$D$1</c:f>
              <c:strCache>
                <c:ptCount val="1"/>
                <c:pt idx="0">
                  <c:v>Segment 2</c:v>
                </c:pt>
              </c:strCache>
            </c:strRef>
          </c:tx>
          <c:spPr>
            <a:solidFill>
              <a:srgbClr val="FFD659"/>
            </a:solidFill>
            <a:ln>
              <a:solidFill>
                <a:srgbClr val="FFC000"/>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am knowledgeable about politics</c:v>
                </c:pt>
                <c:pt idx="1">
                  <c:v>Friends and family rely on me for advice on politics</c:v>
                </c:pt>
                <c:pt idx="2">
                  <c:v>I am first to hear about political news</c:v>
                </c:pt>
              </c:strCache>
            </c:strRef>
          </c:cat>
          <c:val>
            <c:numRef>
              <c:f>Sheet1!$D$2:$D$4</c:f>
              <c:numCache>
                <c:formatCode>General</c:formatCode>
                <c:ptCount val="3"/>
                <c:pt idx="0">
                  <c:v>42</c:v>
                </c:pt>
                <c:pt idx="1">
                  <c:v>28</c:v>
                </c:pt>
                <c:pt idx="2">
                  <c:v>40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65-4DC2-AECE-2D8D84969267}"/>
            </c:ext>
          </c:extLst>
        </c:ser>
        <c:ser>
          <c:idx val="3"/>
          <c:order val="3"/>
          <c:tx>
            <c:strRef>
              <c:f>Sheet1!$E$1</c:f>
              <c:strCache>
                <c:ptCount val="1"/>
                <c:pt idx="0">
                  <c:v>Segment 3</c:v>
                </c:pt>
              </c:strCache>
            </c:strRef>
          </c:tx>
          <c:spPr>
            <a:solidFill>
              <a:srgbClr val="C2DA68"/>
            </a:solidFill>
            <a:ln>
              <a:solidFill>
                <a:srgbClr val="A2C617"/>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am knowledgeable about politics</c:v>
                </c:pt>
                <c:pt idx="1">
                  <c:v>Friends and family rely on me for advice on politics</c:v>
                </c:pt>
                <c:pt idx="2">
                  <c:v>I am first to hear about political news</c:v>
                </c:pt>
              </c:strCache>
            </c:strRef>
          </c:cat>
          <c:val>
            <c:numRef>
              <c:f>Sheet1!$E$2:$E$4</c:f>
              <c:numCache>
                <c:formatCode>General</c:formatCode>
                <c:ptCount val="3"/>
                <c:pt idx="0">
                  <c:v>43</c:v>
                </c:pt>
                <c:pt idx="1">
                  <c:v>20</c:v>
                </c:pt>
                <c:pt idx="2">
                  <c:v>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65-4DC2-AECE-2D8D84969267}"/>
            </c:ext>
          </c:extLst>
        </c:ser>
        <c:ser>
          <c:idx val="4"/>
          <c:order val="4"/>
          <c:tx>
            <c:strRef>
              <c:f>Sheet1!$F$1</c:f>
              <c:strCache>
                <c:ptCount val="1"/>
                <c:pt idx="0">
                  <c:v>Segment 4</c:v>
                </c:pt>
              </c:strCache>
            </c:strRef>
          </c:tx>
          <c:spPr>
            <a:solidFill>
              <a:srgbClr val="59BFBF"/>
            </a:solidFill>
            <a:ln>
              <a:solidFill>
                <a:srgbClr val="009C9C"/>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am knowledgeable about politics</c:v>
                </c:pt>
                <c:pt idx="1">
                  <c:v>Friends and family rely on me for advice on politics</c:v>
                </c:pt>
                <c:pt idx="2">
                  <c:v>I am first to hear about political news</c:v>
                </c:pt>
              </c:strCache>
            </c:strRef>
          </c:cat>
          <c:val>
            <c:numRef>
              <c:f>Sheet1!$F$2:$F$4</c:f>
              <c:numCache>
                <c:formatCode>General</c:formatCode>
                <c:ptCount val="3"/>
                <c:pt idx="0">
                  <c:v>63</c:v>
                </c:pt>
                <c:pt idx="1">
                  <c:v>31</c:v>
                </c:pt>
                <c:pt idx="2">
                  <c:v>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65-4DC2-AECE-2D8D84969267}"/>
            </c:ext>
          </c:extLst>
        </c:ser>
        <c:ser>
          <c:idx val="5"/>
          <c:order val="5"/>
          <c:tx>
            <c:strRef>
              <c:f>Sheet1!$G$1</c:f>
              <c:strCache>
                <c:ptCount val="1"/>
                <c:pt idx="0">
                  <c:v>Segment 5</c:v>
                </c:pt>
              </c:strCache>
            </c:strRef>
          </c:tx>
          <c:spPr>
            <a:solidFill>
              <a:srgbClr val="59A2D6"/>
            </a:solidFill>
            <a:ln>
              <a:solidFill>
                <a:srgbClr val="0070C0"/>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am knowledgeable about politics</c:v>
                </c:pt>
                <c:pt idx="1">
                  <c:v>Friends and family rely on me for advice on politics</c:v>
                </c:pt>
                <c:pt idx="2">
                  <c:v>I am first to hear about political news</c:v>
                </c:pt>
              </c:strCache>
            </c:strRef>
          </c:cat>
          <c:val>
            <c:numRef>
              <c:f>Sheet1!$G$2:$G$4</c:f>
              <c:numCache>
                <c:formatCode>General</c:formatCode>
                <c:ptCount val="3"/>
                <c:pt idx="0">
                  <c:v>23</c:v>
                </c:pt>
                <c:pt idx="1">
                  <c:v>12</c:v>
                </c:pt>
                <c:pt idx="2">
                  <c:v>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65-4DC2-AECE-2D8D84969267}"/>
            </c:ext>
          </c:extLst>
        </c:ser>
        <c:ser>
          <c:idx val="6"/>
          <c:order val="6"/>
          <c:tx>
            <c:strRef>
              <c:f>Sheet1!$H$1</c:f>
              <c:strCache>
                <c:ptCount val="1"/>
                <c:pt idx="0">
                  <c:v>Segment 6</c:v>
                </c:pt>
              </c:strCache>
            </c:strRef>
          </c:tx>
          <c:spPr>
            <a:solidFill>
              <a:schemeClr val="accent1">
                <a:lumMod val="60000"/>
              </a:schemeClr>
            </a:solidFill>
            <a:ln>
              <a:noFill/>
            </a:ln>
            <a:effectLst/>
          </c:spPr>
          <c:invertIfNegative val="0"/>
          <c:cat>
            <c:strRef>
              <c:f>Sheet1!$A$2:$A$4</c:f>
              <c:strCache>
                <c:ptCount val="3"/>
                <c:pt idx="0">
                  <c:v>I am knowledgeable about politics</c:v>
                </c:pt>
                <c:pt idx="1">
                  <c:v>Friends and family rely on me for advice on politics</c:v>
                </c:pt>
                <c:pt idx="2">
                  <c:v>I am first to hear about political news</c:v>
                </c:pt>
              </c:strCache>
            </c:strRef>
          </c:cat>
          <c:val>
            <c:numRef>
              <c:f>Sheet1!$H$2:$H$4</c:f>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56-41D6-A1CD-C24DCE8DE326}"/>
            </c:ext>
          </c:extLst>
        </c:ser>
        <c:dLbls>
          <c:showLegendKey val="0"/>
          <c:showVal val="0"/>
          <c:showCatName val="0"/>
          <c:showSerName val="0"/>
          <c:showPercent val="0"/>
          <c:showBubbleSize val="0"/>
        </c:dLbls>
        <c:gapWidth val="219"/>
        <c:overlap val="-27"/>
        <c:axId val="-2144801976"/>
        <c:axId val="-2144996104"/>
      </c:barChart>
      <c:catAx>
        <c:axId val="-2144801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crossAx val="-2144996104"/>
        <c:crosses val="autoZero"/>
        <c:auto val="1"/>
        <c:lblAlgn val="ctr"/>
        <c:lblOffset val="100"/>
        <c:noMultiLvlLbl val="0"/>
      </c:catAx>
      <c:valAx>
        <c:axId val="-2144996104"/>
        <c:scaling>
          <c:orientation val="minMax"/>
          <c:max val="100"/>
          <c:min val="0"/>
        </c:scaling>
        <c:delete val="1"/>
        <c:axPos val="l"/>
        <c:numFmt formatCode="General" sourceLinked="1"/>
        <c:majorTickMark val="out"/>
        <c:minorTickMark val="none"/>
        <c:tickLblPos val="nextTo"/>
        <c:crossAx val="-2144801976"/>
        <c:crosses val="autoZero"/>
        <c:crossBetween val="between"/>
      </c:valAx>
      <c:spPr>
        <a:noFill/>
        <a:ln>
          <a:noFill/>
        </a:ln>
        <a:effectLst/>
      </c:spPr>
    </c:plotArea>
    <c:legend>
      <c:legendPos val="b"/>
      <c:overlay val="0"/>
      <c:spPr>
        <a:noFill/>
        <a:ln>
          <a:solidFill>
            <a:srgbClr val="FFFFFF"/>
          </a:solid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k-SK"/>
        </a:p>
      </c:txPr>
    </c:legend>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k-SK"/>
    </a:p>
  </c:txPr>
  <c:externalData r:id="rId4">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375270839386301E-2"/>
          <c:y val="0"/>
          <c:w val="0.98962472916061395"/>
          <c:h val="1"/>
        </c:manualLayout>
      </c:layout>
      <c:barChart>
        <c:barDir val="bar"/>
        <c:grouping val="clustered"/>
        <c:varyColors val="0"/>
        <c:ser>
          <c:idx val="0"/>
          <c:order val="0"/>
          <c:tx>
            <c:strRef>
              <c:f>Sheet1!$B$1</c:f>
              <c:strCache>
                <c:ptCount val="1"/>
                <c:pt idx="0">
                  <c:v>Total</c:v>
                </c:pt>
              </c:strCache>
            </c:strRef>
          </c:tx>
          <c:spPr>
            <a:solidFill>
              <a:srgbClr val="FFFFFF">
                <a:lumMod val="85000"/>
                <a:alpha val="65000"/>
              </a:srgbClr>
            </a:solidFill>
            <a:ln>
              <a:solidFill>
                <a:srgbClr val="FFFFFF">
                  <a:lumMod val="85000"/>
                </a:srgbClr>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Flickr</c:v>
                </c:pt>
                <c:pt idx="1">
                  <c:v>Tumblr</c:v>
                </c:pt>
                <c:pt idx="2">
                  <c:v>Quora</c:v>
                </c:pt>
                <c:pt idx="3">
                  <c:v>Pinterest</c:v>
                </c:pt>
                <c:pt idx="4">
                  <c:v>YouTube</c:v>
                </c:pt>
                <c:pt idx="5">
                  <c:v>LinkedIn</c:v>
                </c:pt>
                <c:pt idx="6">
                  <c:v>Snapchat</c:v>
                </c:pt>
                <c:pt idx="7">
                  <c:v>Instagram</c:v>
                </c:pt>
                <c:pt idx="8">
                  <c:v>Twitter</c:v>
                </c:pt>
                <c:pt idx="9">
                  <c:v>Facebook</c:v>
                </c:pt>
              </c:strCache>
            </c:strRef>
          </c:cat>
          <c:val>
            <c:numRef>
              <c:f>Sheet1!$B$2:$B$11</c:f>
              <c:numCache>
                <c:formatCode>General</c:formatCode>
                <c:ptCount val="10"/>
                <c:pt idx="0">
                  <c:v>39</c:v>
                </c:pt>
                <c:pt idx="1">
                  <c:v>15</c:v>
                </c:pt>
                <c:pt idx="2">
                  <c:v>47</c:v>
                </c:pt>
                <c:pt idx="3">
                  <c:v>13</c:v>
                </c:pt>
                <c:pt idx="4">
                  <c:v>17</c:v>
                </c:pt>
                <c:pt idx="5">
                  <c:v>70</c:v>
                </c:pt>
                <c:pt idx="6">
                  <c:v>46</c:v>
                </c:pt>
                <c:pt idx="7">
                  <c:v>28</c:v>
                </c:pt>
                <c:pt idx="8">
                  <c:v>30</c:v>
                </c:pt>
                <c:pt idx="9">
                  <c:v>70</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9AC-4E99-BEE8-1A3782C2A744}"/>
            </c:ext>
          </c:extLst>
        </c:ser>
        <c:dLbls>
          <c:showLegendKey val="0"/>
          <c:showVal val="0"/>
          <c:showCatName val="0"/>
          <c:showSerName val="0"/>
          <c:showPercent val="0"/>
          <c:showBubbleSize val="0"/>
        </c:dLbls>
        <c:gapWidth val="86"/>
        <c:axId val="2145696504"/>
        <c:axId val="2145705496"/>
      </c:barChart>
      <c:catAx>
        <c:axId val="2145696504"/>
        <c:scaling>
          <c:orientation val="minMax"/>
        </c:scaling>
        <c:delete val="1"/>
        <c:axPos val="l"/>
        <c:numFmt formatCode="General" sourceLinked="1"/>
        <c:majorTickMark val="out"/>
        <c:minorTickMark val="none"/>
        <c:tickLblPos val="nextTo"/>
        <c:crossAx val="2145705496"/>
        <c:crosses val="autoZero"/>
        <c:auto val="1"/>
        <c:lblAlgn val="ctr"/>
        <c:lblOffset val="100"/>
        <c:noMultiLvlLbl val="0"/>
      </c:catAx>
      <c:valAx>
        <c:axId val="2145705496"/>
        <c:scaling>
          <c:orientation val="minMax"/>
          <c:max val="100"/>
          <c:min val="0"/>
        </c:scaling>
        <c:delete val="1"/>
        <c:axPos val="b"/>
        <c:numFmt formatCode="General" sourceLinked="1"/>
        <c:majorTickMark val="out"/>
        <c:minorTickMark val="none"/>
        <c:tickLblPos val="nextTo"/>
        <c:crossAx val="21456965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k-SK"/>
    </a:p>
  </c:txPr>
  <c:externalData r:id="rId4">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375270839386301E-2"/>
          <c:y val="0"/>
          <c:w val="0.98962472916061395"/>
          <c:h val="1"/>
        </c:manualLayout>
      </c:layout>
      <c:barChart>
        <c:barDir val="bar"/>
        <c:grouping val="clustered"/>
        <c:varyColors val="0"/>
        <c:ser>
          <c:idx val="0"/>
          <c:order val="0"/>
          <c:tx>
            <c:strRef>
              <c:f>Sheet1!$B$1</c:f>
              <c:strCache>
                <c:ptCount val="1"/>
                <c:pt idx="0">
                  <c:v>Total</c:v>
                </c:pt>
              </c:strCache>
            </c:strRef>
          </c:tx>
          <c:spPr>
            <a:solidFill>
              <a:srgbClr val="FFC000">
                <a:alpha val="65000"/>
              </a:srgbClr>
            </a:solidFill>
            <a:ln>
              <a:solidFill>
                <a:srgbClr val="FFC000"/>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Flickr</c:v>
                </c:pt>
                <c:pt idx="1">
                  <c:v>Tumblr</c:v>
                </c:pt>
                <c:pt idx="2">
                  <c:v>Quora</c:v>
                </c:pt>
                <c:pt idx="3">
                  <c:v>Pinterest</c:v>
                </c:pt>
                <c:pt idx="4">
                  <c:v>YouTube</c:v>
                </c:pt>
                <c:pt idx="5">
                  <c:v>LinkedIn</c:v>
                </c:pt>
                <c:pt idx="6">
                  <c:v>Snapchat</c:v>
                </c:pt>
                <c:pt idx="7">
                  <c:v>Instagram</c:v>
                </c:pt>
                <c:pt idx="8">
                  <c:v>Twitter</c:v>
                </c:pt>
                <c:pt idx="9">
                  <c:v>Facebook</c:v>
                </c:pt>
              </c:strCache>
            </c:strRef>
          </c:cat>
          <c:val>
            <c:numRef>
              <c:f>Sheet1!$B$2:$B$11</c:f>
              <c:numCache>
                <c:formatCode>General</c:formatCode>
                <c:ptCount val="10"/>
                <c:pt idx="0">
                  <c:v>37</c:v>
                </c:pt>
                <c:pt idx="1">
                  <c:v>14</c:v>
                </c:pt>
                <c:pt idx="2">
                  <c:v>43</c:v>
                </c:pt>
                <c:pt idx="3">
                  <c:v>12</c:v>
                </c:pt>
                <c:pt idx="4">
                  <c:v>18</c:v>
                </c:pt>
                <c:pt idx="5">
                  <c:v>72</c:v>
                </c:pt>
                <c:pt idx="6">
                  <c:v>50</c:v>
                </c:pt>
                <c:pt idx="7">
                  <c:v>30</c:v>
                </c:pt>
                <c:pt idx="8">
                  <c:v>37</c:v>
                </c:pt>
                <c:pt idx="9">
                  <c:v>72</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1B7-494B-B564-057AB29FCAD2}"/>
            </c:ext>
          </c:extLst>
        </c:ser>
        <c:dLbls>
          <c:showLegendKey val="0"/>
          <c:showVal val="0"/>
          <c:showCatName val="0"/>
          <c:showSerName val="0"/>
          <c:showPercent val="0"/>
          <c:showBubbleSize val="0"/>
        </c:dLbls>
        <c:gapWidth val="86"/>
        <c:axId val="2094744712"/>
        <c:axId val="2094760632"/>
      </c:barChart>
      <c:catAx>
        <c:axId val="2094744712"/>
        <c:scaling>
          <c:orientation val="minMax"/>
        </c:scaling>
        <c:delete val="1"/>
        <c:axPos val="l"/>
        <c:numFmt formatCode="General" sourceLinked="1"/>
        <c:majorTickMark val="out"/>
        <c:minorTickMark val="none"/>
        <c:tickLblPos val="nextTo"/>
        <c:crossAx val="2094760632"/>
        <c:crosses val="autoZero"/>
        <c:auto val="1"/>
        <c:lblAlgn val="ctr"/>
        <c:lblOffset val="100"/>
        <c:noMultiLvlLbl val="0"/>
      </c:catAx>
      <c:valAx>
        <c:axId val="2094760632"/>
        <c:scaling>
          <c:orientation val="minMax"/>
          <c:max val="100"/>
          <c:min val="0"/>
        </c:scaling>
        <c:delete val="1"/>
        <c:axPos val="b"/>
        <c:numFmt formatCode="General" sourceLinked="1"/>
        <c:majorTickMark val="out"/>
        <c:minorTickMark val="none"/>
        <c:tickLblPos val="nextTo"/>
        <c:crossAx val="20947447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k-SK"/>
    </a:p>
  </c:txPr>
  <c:externalData r:id="rId4">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375270839386301E-2"/>
          <c:y val="0"/>
          <c:w val="0.98962472916061395"/>
          <c:h val="1"/>
        </c:manualLayout>
      </c:layout>
      <c:barChart>
        <c:barDir val="bar"/>
        <c:grouping val="clustered"/>
        <c:varyColors val="0"/>
        <c:ser>
          <c:idx val="0"/>
          <c:order val="0"/>
          <c:tx>
            <c:strRef>
              <c:f>Sheet1!$B$1</c:f>
              <c:strCache>
                <c:ptCount val="1"/>
                <c:pt idx="0">
                  <c:v>Total</c:v>
                </c:pt>
              </c:strCache>
            </c:strRef>
          </c:tx>
          <c:spPr>
            <a:solidFill>
              <a:srgbClr val="A2C617">
                <a:alpha val="65000"/>
              </a:srgbClr>
            </a:solidFill>
            <a:ln>
              <a:solidFill>
                <a:srgbClr val="A2C617"/>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Flickr</c:v>
                </c:pt>
                <c:pt idx="1">
                  <c:v>Tumblr</c:v>
                </c:pt>
                <c:pt idx="2">
                  <c:v>Quora</c:v>
                </c:pt>
                <c:pt idx="3">
                  <c:v>Pinterest</c:v>
                </c:pt>
                <c:pt idx="4">
                  <c:v>YouTube</c:v>
                </c:pt>
                <c:pt idx="5">
                  <c:v>LinkedIn</c:v>
                </c:pt>
                <c:pt idx="6">
                  <c:v>Snapchat</c:v>
                </c:pt>
                <c:pt idx="7">
                  <c:v>Instagram</c:v>
                </c:pt>
                <c:pt idx="8">
                  <c:v>Twitter</c:v>
                </c:pt>
                <c:pt idx="9">
                  <c:v>Facebook</c:v>
                </c:pt>
              </c:strCache>
            </c:strRef>
          </c:cat>
          <c:val>
            <c:numRef>
              <c:f>Sheet1!$B$2:$B$11</c:f>
              <c:numCache>
                <c:formatCode>General</c:formatCode>
                <c:ptCount val="10"/>
                <c:pt idx="0">
                  <c:v>46</c:v>
                </c:pt>
                <c:pt idx="1">
                  <c:v>15</c:v>
                </c:pt>
                <c:pt idx="2">
                  <c:v>59</c:v>
                </c:pt>
                <c:pt idx="3">
                  <c:v>14</c:v>
                </c:pt>
                <c:pt idx="4">
                  <c:v>21</c:v>
                </c:pt>
                <c:pt idx="5">
                  <c:v>87</c:v>
                </c:pt>
                <c:pt idx="6">
                  <c:v>46</c:v>
                </c:pt>
                <c:pt idx="7">
                  <c:v>33</c:v>
                </c:pt>
                <c:pt idx="8">
                  <c:v>29</c:v>
                </c:pt>
                <c:pt idx="9">
                  <c:v>64</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055-4B78-9E8E-85034E523F80}"/>
            </c:ext>
          </c:extLst>
        </c:ser>
        <c:dLbls>
          <c:showLegendKey val="0"/>
          <c:showVal val="0"/>
          <c:showCatName val="0"/>
          <c:showSerName val="0"/>
          <c:showPercent val="0"/>
          <c:showBubbleSize val="0"/>
        </c:dLbls>
        <c:gapWidth val="86"/>
        <c:axId val="2145857000"/>
        <c:axId val="2145849448"/>
      </c:barChart>
      <c:catAx>
        <c:axId val="2145857000"/>
        <c:scaling>
          <c:orientation val="minMax"/>
        </c:scaling>
        <c:delete val="1"/>
        <c:axPos val="l"/>
        <c:numFmt formatCode="General" sourceLinked="1"/>
        <c:majorTickMark val="out"/>
        <c:minorTickMark val="none"/>
        <c:tickLblPos val="nextTo"/>
        <c:crossAx val="2145849448"/>
        <c:crosses val="autoZero"/>
        <c:auto val="1"/>
        <c:lblAlgn val="ctr"/>
        <c:lblOffset val="100"/>
        <c:noMultiLvlLbl val="0"/>
      </c:catAx>
      <c:valAx>
        <c:axId val="2145849448"/>
        <c:scaling>
          <c:orientation val="minMax"/>
          <c:max val="100"/>
          <c:min val="0"/>
        </c:scaling>
        <c:delete val="1"/>
        <c:axPos val="b"/>
        <c:numFmt formatCode="General" sourceLinked="1"/>
        <c:majorTickMark val="out"/>
        <c:minorTickMark val="none"/>
        <c:tickLblPos val="nextTo"/>
        <c:crossAx val="21458570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k-SK"/>
    </a:p>
  </c:txPr>
  <c:externalData r:id="rId4">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375270839386301E-2"/>
          <c:y val="0"/>
          <c:w val="0.98962472916061395"/>
          <c:h val="1"/>
        </c:manualLayout>
      </c:layout>
      <c:barChart>
        <c:barDir val="bar"/>
        <c:grouping val="clustered"/>
        <c:varyColors val="0"/>
        <c:ser>
          <c:idx val="0"/>
          <c:order val="0"/>
          <c:tx>
            <c:strRef>
              <c:f>Sheet1!$B$1</c:f>
              <c:strCache>
                <c:ptCount val="1"/>
                <c:pt idx="0">
                  <c:v>Total</c:v>
                </c:pt>
              </c:strCache>
            </c:strRef>
          </c:tx>
          <c:spPr>
            <a:solidFill>
              <a:srgbClr val="009C9C">
                <a:alpha val="65000"/>
              </a:srgbClr>
            </a:solidFill>
            <a:ln>
              <a:solidFill>
                <a:srgbClr val="009C9C"/>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Flickr</c:v>
                </c:pt>
                <c:pt idx="1">
                  <c:v>Tumblr</c:v>
                </c:pt>
                <c:pt idx="2">
                  <c:v>Quora</c:v>
                </c:pt>
                <c:pt idx="3">
                  <c:v>Pinterest</c:v>
                </c:pt>
                <c:pt idx="4">
                  <c:v>YouTube</c:v>
                </c:pt>
                <c:pt idx="5">
                  <c:v>LinkedIn</c:v>
                </c:pt>
                <c:pt idx="6">
                  <c:v>Snapchat</c:v>
                </c:pt>
                <c:pt idx="7">
                  <c:v>Instagram</c:v>
                </c:pt>
                <c:pt idx="8">
                  <c:v>Twitter</c:v>
                </c:pt>
                <c:pt idx="9">
                  <c:v>Facebook</c:v>
                </c:pt>
              </c:strCache>
            </c:strRef>
          </c:cat>
          <c:val>
            <c:numRef>
              <c:f>Sheet1!$B$2:$B$11</c:f>
              <c:numCache>
                <c:formatCode>General</c:formatCode>
                <c:ptCount val="10"/>
                <c:pt idx="0">
                  <c:v>36</c:v>
                </c:pt>
                <c:pt idx="1">
                  <c:v>13</c:v>
                </c:pt>
                <c:pt idx="2">
                  <c:v>52</c:v>
                </c:pt>
                <c:pt idx="3">
                  <c:v>30</c:v>
                </c:pt>
                <c:pt idx="4">
                  <c:v>16</c:v>
                </c:pt>
                <c:pt idx="5">
                  <c:v>79</c:v>
                </c:pt>
                <c:pt idx="6">
                  <c:v>29</c:v>
                </c:pt>
                <c:pt idx="7">
                  <c:v>28</c:v>
                </c:pt>
                <c:pt idx="8">
                  <c:v>17</c:v>
                </c:pt>
                <c:pt idx="9">
                  <c:v>51</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FB0-44D3-885C-F68B0FD1C8A0}"/>
            </c:ext>
          </c:extLst>
        </c:ser>
        <c:dLbls>
          <c:showLegendKey val="0"/>
          <c:showVal val="0"/>
          <c:showCatName val="0"/>
          <c:showSerName val="0"/>
          <c:showPercent val="0"/>
          <c:showBubbleSize val="0"/>
        </c:dLbls>
        <c:gapWidth val="86"/>
        <c:axId val="-2145138360"/>
        <c:axId val="2145908392"/>
      </c:barChart>
      <c:catAx>
        <c:axId val="-2145138360"/>
        <c:scaling>
          <c:orientation val="minMax"/>
        </c:scaling>
        <c:delete val="1"/>
        <c:axPos val="l"/>
        <c:numFmt formatCode="General" sourceLinked="1"/>
        <c:majorTickMark val="out"/>
        <c:minorTickMark val="none"/>
        <c:tickLblPos val="nextTo"/>
        <c:crossAx val="2145908392"/>
        <c:crosses val="autoZero"/>
        <c:auto val="1"/>
        <c:lblAlgn val="ctr"/>
        <c:lblOffset val="100"/>
        <c:noMultiLvlLbl val="0"/>
      </c:catAx>
      <c:valAx>
        <c:axId val="2145908392"/>
        <c:scaling>
          <c:orientation val="minMax"/>
          <c:max val="100"/>
          <c:min val="0"/>
        </c:scaling>
        <c:delete val="1"/>
        <c:axPos val="b"/>
        <c:numFmt formatCode="General" sourceLinked="1"/>
        <c:majorTickMark val="out"/>
        <c:minorTickMark val="none"/>
        <c:tickLblPos val="nextTo"/>
        <c:crossAx val="-21451383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k-SK"/>
    </a:p>
  </c:txPr>
  <c:externalData r:id="rId4">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375270839386301E-2"/>
          <c:y val="0"/>
          <c:w val="0.98962472916061395"/>
          <c:h val="1"/>
        </c:manualLayout>
      </c:layout>
      <c:barChart>
        <c:barDir val="bar"/>
        <c:grouping val="clustered"/>
        <c:varyColors val="0"/>
        <c:ser>
          <c:idx val="0"/>
          <c:order val="0"/>
          <c:tx>
            <c:strRef>
              <c:f>Sheet1!$B$1</c:f>
              <c:strCache>
                <c:ptCount val="1"/>
                <c:pt idx="0">
                  <c:v>Total</c:v>
                </c:pt>
              </c:strCache>
            </c:strRef>
          </c:tx>
          <c:spPr>
            <a:solidFill>
              <a:srgbClr val="0070C0">
                <a:alpha val="65000"/>
              </a:srgbClr>
            </a:solidFill>
            <a:ln>
              <a:solidFill>
                <a:srgbClr val="0070C0"/>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Flickr</c:v>
                </c:pt>
                <c:pt idx="1">
                  <c:v>Tumblr</c:v>
                </c:pt>
                <c:pt idx="2">
                  <c:v>Quora</c:v>
                </c:pt>
                <c:pt idx="3">
                  <c:v>Pinterest</c:v>
                </c:pt>
                <c:pt idx="4">
                  <c:v>YouTube</c:v>
                </c:pt>
                <c:pt idx="5">
                  <c:v>LinkedIn</c:v>
                </c:pt>
                <c:pt idx="6">
                  <c:v>Snapchat</c:v>
                </c:pt>
                <c:pt idx="7">
                  <c:v>Instagram</c:v>
                </c:pt>
                <c:pt idx="8">
                  <c:v>Twitter</c:v>
                </c:pt>
                <c:pt idx="9">
                  <c:v>Facebook</c:v>
                </c:pt>
              </c:strCache>
            </c:strRef>
          </c:cat>
          <c:val>
            <c:numRef>
              <c:f>Sheet1!$B$2:$B$11</c:f>
              <c:numCache>
                <c:formatCode>General</c:formatCode>
                <c:ptCount val="10"/>
                <c:pt idx="0">
                  <c:v>36</c:v>
                </c:pt>
                <c:pt idx="1">
                  <c:v>12</c:v>
                </c:pt>
                <c:pt idx="2">
                  <c:v>42</c:v>
                </c:pt>
                <c:pt idx="3">
                  <c:v>9</c:v>
                </c:pt>
                <c:pt idx="4">
                  <c:v>14</c:v>
                </c:pt>
                <c:pt idx="5">
                  <c:v>63</c:v>
                </c:pt>
                <c:pt idx="6">
                  <c:v>46</c:v>
                </c:pt>
                <c:pt idx="7">
                  <c:v>24</c:v>
                </c:pt>
                <c:pt idx="8">
                  <c:v>26</c:v>
                </c:pt>
                <c:pt idx="9">
                  <c:v>73</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2D8-4B69-BEFA-DF7DD5E841E9}"/>
            </c:ext>
          </c:extLst>
        </c:ser>
        <c:dLbls>
          <c:showLegendKey val="0"/>
          <c:showVal val="0"/>
          <c:showCatName val="0"/>
          <c:showSerName val="0"/>
          <c:showPercent val="0"/>
          <c:showBubbleSize val="0"/>
        </c:dLbls>
        <c:gapWidth val="86"/>
        <c:axId val="-2145181112"/>
        <c:axId val="-2145177880"/>
      </c:barChart>
      <c:catAx>
        <c:axId val="-2145181112"/>
        <c:scaling>
          <c:orientation val="minMax"/>
        </c:scaling>
        <c:delete val="1"/>
        <c:axPos val="l"/>
        <c:numFmt formatCode="General" sourceLinked="1"/>
        <c:majorTickMark val="out"/>
        <c:minorTickMark val="none"/>
        <c:tickLblPos val="nextTo"/>
        <c:crossAx val="-2145177880"/>
        <c:crosses val="autoZero"/>
        <c:auto val="1"/>
        <c:lblAlgn val="ctr"/>
        <c:lblOffset val="100"/>
        <c:noMultiLvlLbl val="0"/>
      </c:catAx>
      <c:valAx>
        <c:axId val="-2145177880"/>
        <c:scaling>
          <c:orientation val="minMax"/>
          <c:max val="100"/>
          <c:min val="0"/>
        </c:scaling>
        <c:delete val="1"/>
        <c:axPos val="b"/>
        <c:numFmt formatCode="General" sourceLinked="1"/>
        <c:majorTickMark val="out"/>
        <c:minorTickMark val="none"/>
        <c:tickLblPos val="nextTo"/>
        <c:crossAx val="-2145181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k-SK"/>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271995123795799"/>
          <c:y val="5.54131552496527E-2"/>
          <c:w val="0.51834812937743702"/>
          <c:h val="0.94458684475034704"/>
        </c:manualLayout>
      </c:layout>
      <c:barChart>
        <c:barDir val="bar"/>
        <c:grouping val="clustered"/>
        <c:varyColors val="0"/>
        <c:ser>
          <c:idx val="0"/>
          <c:order val="0"/>
          <c:tx>
            <c:strRef>
              <c:f>Sheet1!$B$1</c:f>
              <c:strCache>
                <c:ptCount val="1"/>
                <c:pt idx="0">
                  <c:v>Series 1</c:v>
                </c:pt>
              </c:strCache>
            </c:strRef>
          </c:tx>
          <c:spPr>
            <a:solidFill>
              <a:srgbClr val="00B7C2">
                <a:alpha val="74902"/>
              </a:srgbClr>
            </a:solidFill>
            <a:ln>
              <a:solidFill>
                <a:schemeClr val="accent1"/>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ANO</c:v>
                </c:pt>
                <c:pt idx="1">
                  <c:v>Czech Pirate Party (Piráti)</c:v>
                </c:pt>
                <c:pt idx="2">
                  <c:v>Civic Democratic Party (ODS)</c:v>
                </c:pt>
                <c:pt idx="3">
                  <c:v>Freedom and Direct Democracy (SPD)</c:v>
                </c:pt>
                <c:pt idx="4">
                  <c:v>Communist Party of Bohemia and Moravia (KSČM)</c:v>
                </c:pt>
                <c:pt idx="5">
                  <c:v>Mayors and Independents (STAN)</c:v>
                </c:pt>
              </c:strCache>
            </c:strRef>
          </c:cat>
          <c:val>
            <c:numRef>
              <c:f>Sheet1!$B$2:$B$7</c:f>
              <c:numCache>
                <c:formatCode>General</c:formatCode>
                <c:ptCount val="6"/>
                <c:pt idx="0">
                  <c:v>23</c:v>
                </c:pt>
                <c:pt idx="1">
                  <c:v>19</c:v>
                </c:pt>
                <c:pt idx="2">
                  <c:v>11</c:v>
                </c:pt>
                <c:pt idx="3">
                  <c:v>9</c:v>
                </c:pt>
                <c:pt idx="4">
                  <c:v>5</c:v>
                </c:pt>
                <c:pt idx="5">
                  <c:v>5</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E2C-479C-A641-0013D213791B}"/>
            </c:ext>
          </c:extLst>
        </c:ser>
        <c:dLbls>
          <c:showLegendKey val="0"/>
          <c:showVal val="0"/>
          <c:showCatName val="0"/>
          <c:showSerName val="0"/>
          <c:showPercent val="0"/>
          <c:showBubbleSize val="0"/>
        </c:dLbls>
        <c:gapWidth val="219"/>
        <c:axId val="2140185832"/>
        <c:axId val="2140246376"/>
      </c:barChart>
      <c:catAx>
        <c:axId val="21401858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crossAx val="2140246376"/>
        <c:crosses val="autoZero"/>
        <c:auto val="1"/>
        <c:lblAlgn val="ctr"/>
        <c:lblOffset val="100"/>
        <c:noMultiLvlLbl val="0"/>
      </c:catAx>
      <c:valAx>
        <c:axId val="2140246376"/>
        <c:scaling>
          <c:orientation val="minMax"/>
        </c:scaling>
        <c:delete val="1"/>
        <c:axPos val="t"/>
        <c:numFmt formatCode="General" sourceLinked="1"/>
        <c:majorTickMark val="out"/>
        <c:minorTickMark val="none"/>
        <c:tickLblPos val="nextTo"/>
        <c:crossAx val="21401858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k-SK"/>
    </a:p>
  </c:txPr>
  <c:externalData r:id="rId4">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375270839386301E-2"/>
          <c:y val="0"/>
          <c:w val="0.98962472916061395"/>
          <c:h val="1"/>
        </c:manualLayout>
      </c:layout>
      <c:barChart>
        <c:barDir val="bar"/>
        <c:grouping val="clustered"/>
        <c:varyColors val="0"/>
        <c:ser>
          <c:idx val="0"/>
          <c:order val="0"/>
          <c:tx>
            <c:strRef>
              <c:f>Sheet1!$B$1</c:f>
              <c:strCache>
                <c:ptCount val="1"/>
                <c:pt idx="0">
                  <c:v>Total</c:v>
                </c:pt>
              </c:strCache>
            </c:strRef>
          </c:tx>
          <c:spPr>
            <a:solidFill>
              <a:srgbClr val="EE7707">
                <a:alpha val="65000"/>
              </a:srgbClr>
            </a:solidFill>
            <a:ln>
              <a:solidFill>
                <a:srgbClr val="EE7707"/>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Flickr</c:v>
                </c:pt>
                <c:pt idx="1">
                  <c:v>Tumblr</c:v>
                </c:pt>
                <c:pt idx="2">
                  <c:v>Quora</c:v>
                </c:pt>
                <c:pt idx="3">
                  <c:v>Pinterest</c:v>
                </c:pt>
                <c:pt idx="4">
                  <c:v>YouTube</c:v>
                </c:pt>
                <c:pt idx="5">
                  <c:v>LinkedIn</c:v>
                </c:pt>
                <c:pt idx="6">
                  <c:v>Snapchat</c:v>
                </c:pt>
                <c:pt idx="7">
                  <c:v>Instagram</c:v>
                </c:pt>
                <c:pt idx="8">
                  <c:v>Twitter</c:v>
                </c:pt>
                <c:pt idx="9">
                  <c:v>Facebook</c:v>
                </c:pt>
              </c:strCache>
            </c:strRef>
          </c:cat>
          <c:val>
            <c:numRef>
              <c:f>Sheet1!$B$2:$B$11</c:f>
              <c:numCache>
                <c:formatCode>General</c:formatCode>
                <c:ptCount val="10"/>
                <c:pt idx="0">
                  <c:v>41</c:v>
                </c:pt>
                <c:pt idx="1">
                  <c:v>20</c:v>
                </c:pt>
                <c:pt idx="2">
                  <c:v>49</c:v>
                </c:pt>
                <c:pt idx="3">
                  <c:v>12</c:v>
                </c:pt>
                <c:pt idx="4">
                  <c:v>16</c:v>
                </c:pt>
                <c:pt idx="5">
                  <c:v>61</c:v>
                </c:pt>
                <c:pt idx="6">
                  <c:v>43</c:v>
                </c:pt>
                <c:pt idx="7">
                  <c:v>26</c:v>
                </c:pt>
                <c:pt idx="8">
                  <c:v>30</c:v>
                </c:pt>
                <c:pt idx="9">
                  <c:v>75</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E23-4ABE-87A3-8AD1352A2CBF}"/>
            </c:ext>
          </c:extLst>
        </c:ser>
        <c:dLbls>
          <c:showLegendKey val="0"/>
          <c:showVal val="0"/>
          <c:showCatName val="0"/>
          <c:showSerName val="0"/>
          <c:showPercent val="0"/>
          <c:showBubbleSize val="0"/>
        </c:dLbls>
        <c:gapWidth val="86"/>
        <c:axId val="-2122022664"/>
        <c:axId val="-2122018680"/>
      </c:barChart>
      <c:catAx>
        <c:axId val="-2122022664"/>
        <c:scaling>
          <c:orientation val="minMax"/>
        </c:scaling>
        <c:delete val="1"/>
        <c:axPos val="l"/>
        <c:numFmt formatCode="General" sourceLinked="1"/>
        <c:majorTickMark val="out"/>
        <c:minorTickMark val="none"/>
        <c:tickLblPos val="nextTo"/>
        <c:crossAx val="-2122018680"/>
        <c:crosses val="autoZero"/>
        <c:auto val="1"/>
        <c:lblAlgn val="ctr"/>
        <c:lblOffset val="100"/>
        <c:noMultiLvlLbl val="0"/>
      </c:catAx>
      <c:valAx>
        <c:axId val="-2122018680"/>
        <c:scaling>
          <c:orientation val="minMax"/>
          <c:max val="100"/>
          <c:min val="0"/>
        </c:scaling>
        <c:delete val="1"/>
        <c:axPos val="b"/>
        <c:numFmt formatCode="General" sourceLinked="1"/>
        <c:majorTickMark val="out"/>
        <c:minorTickMark val="none"/>
        <c:tickLblPos val="nextTo"/>
        <c:crossAx val="-21220226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k-SK"/>
    </a:p>
  </c:txPr>
  <c:externalData r:id="rId4">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375270839386301E-2"/>
          <c:y val="0"/>
          <c:w val="0.98962472916061395"/>
          <c:h val="1"/>
        </c:manualLayout>
      </c:layout>
      <c:barChart>
        <c:barDir val="bar"/>
        <c:grouping val="clustered"/>
        <c:varyColors val="0"/>
        <c:ser>
          <c:idx val="0"/>
          <c:order val="0"/>
          <c:tx>
            <c:strRef>
              <c:f>Sheet1!$B$1</c:f>
              <c:strCache>
                <c:ptCount val="1"/>
                <c:pt idx="0">
                  <c:v>Total</c:v>
                </c:pt>
              </c:strCache>
            </c:strRef>
          </c:tx>
          <c:spPr>
            <a:solidFill>
              <a:srgbClr val="FFFFFF">
                <a:lumMod val="85000"/>
                <a:alpha val="65000"/>
              </a:srgbClr>
            </a:solidFill>
            <a:ln>
              <a:solidFill>
                <a:srgbClr val="FFFFFF">
                  <a:lumMod val="85000"/>
                </a:srgbClr>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Flickr</c:v>
                </c:pt>
                <c:pt idx="1">
                  <c:v>Tumblr</c:v>
                </c:pt>
                <c:pt idx="2">
                  <c:v>Quora</c:v>
                </c:pt>
                <c:pt idx="3">
                  <c:v>Pinterest</c:v>
                </c:pt>
                <c:pt idx="4">
                  <c:v>YouTube</c:v>
                </c:pt>
                <c:pt idx="5">
                  <c:v>LinkedIn</c:v>
                </c:pt>
                <c:pt idx="6">
                  <c:v>Snapchat</c:v>
                </c:pt>
                <c:pt idx="7">
                  <c:v>Instagram</c:v>
                </c:pt>
                <c:pt idx="8">
                  <c:v>Twitter</c:v>
                </c:pt>
                <c:pt idx="9">
                  <c:v>Facebook</c:v>
                </c:pt>
              </c:strCache>
            </c:strRef>
          </c:cat>
          <c:val>
            <c:numRef>
              <c:f>Sheet1!$B$2:$B$11</c:f>
              <c:numCache>
                <c:formatCode>General</c:formatCode>
                <c:ptCount val="10"/>
                <c:pt idx="0">
                  <c:v>3</c:v>
                </c:pt>
                <c:pt idx="1">
                  <c:v>3</c:v>
                </c:pt>
                <c:pt idx="2">
                  <c:v>2</c:v>
                </c:pt>
                <c:pt idx="3">
                  <c:v>10</c:v>
                </c:pt>
                <c:pt idx="4">
                  <c:v>52</c:v>
                </c:pt>
                <c:pt idx="5">
                  <c:v>6</c:v>
                </c:pt>
                <c:pt idx="6">
                  <c:v>4</c:v>
                </c:pt>
                <c:pt idx="7">
                  <c:v>23</c:v>
                </c:pt>
                <c:pt idx="8">
                  <c:v>10</c:v>
                </c:pt>
                <c:pt idx="9">
                  <c:v>71</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B85-44FF-9A60-2D047DBB1950}"/>
            </c:ext>
          </c:extLst>
        </c:ser>
        <c:dLbls>
          <c:showLegendKey val="0"/>
          <c:showVal val="0"/>
          <c:showCatName val="0"/>
          <c:showSerName val="0"/>
          <c:showPercent val="0"/>
          <c:showBubbleSize val="0"/>
        </c:dLbls>
        <c:gapWidth val="86"/>
        <c:axId val="-2144375864"/>
        <c:axId val="-2144951480"/>
      </c:barChart>
      <c:catAx>
        <c:axId val="-2144375864"/>
        <c:scaling>
          <c:orientation val="minMax"/>
        </c:scaling>
        <c:delete val="1"/>
        <c:axPos val="l"/>
        <c:numFmt formatCode="General" sourceLinked="1"/>
        <c:majorTickMark val="out"/>
        <c:minorTickMark val="none"/>
        <c:tickLblPos val="nextTo"/>
        <c:crossAx val="-2144951480"/>
        <c:crosses val="autoZero"/>
        <c:auto val="1"/>
        <c:lblAlgn val="ctr"/>
        <c:lblOffset val="100"/>
        <c:noMultiLvlLbl val="0"/>
      </c:catAx>
      <c:valAx>
        <c:axId val="-2144951480"/>
        <c:scaling>
          <c:orientation val="minMax"/>
          <c:max val="100"/>
          <c:min val="0"/>
        </c:scaling>
        <c:delete val="1"/>
        <c:axPos val="b"/>
        <c:numFmt formatCode="General" sourceLinked="1"/>
        <c:majorTickMark val="out"/>
        <c:minorTickMark val="none"/>
        <c:tickLblPos val="nextTo"/>
        <c:crossAx val="-21443758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k-SK"/>
    </a:p>
  </c:txPr>
  <c:externalData r:id="rId4">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375270839386301E-2"/>
          <c:y val="0"/>
          <c:w val="0.98962472916061395"/>
          <c:h val="1"/>
        </c:manualLayout>
      </c:layout>
      <c:barChart>
        <c:barDir val="bar"/>
        <c:grouping val="clustered"/>
        <c:varyColors val="0"/>
        <c:ser>
          <c:idx val="0"/>
          <c:order val="0"/>
          <c:tx>
            <c:strRef>
              <c:f>Sheet1!$B$1</c:f>
              <c:strCache>
                <c:ptCount val="1"/>
                <c:pt idx="0">
                  <c:v>Total</c:v>
                </c:pt>
              </c:strCache>
            </c:strRef>
          </c:tx>
          <c:spPr>
            <a:solidFill>
              <a:srgbClr val="FFC000">
                <a:alpha val="65000"/>
              </a:srgbClr>
            </a:solidFill>
            <a:ln>
              <a:solidFill>
                <a:srgbClr val="FFC000"/>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Flickr</c:v>
                </c:pt>
                <c:pt idx="1">
                  <c:v>Tumblr</c:v>
                </c:pt>
                <c:pt idx="2">
                  <c:v>Quora</c:v>
                </c:pt>
                <c:pt idx="3">
                  <c:v>Pinterest</c:v>
                </c:pt>
                <c:pt idx="4">
                  <c:v>YouTube</c:v>
                </c:pt>
                <c:pt idx="5">
                  <c:v>LinkedIn</c:v>
                </c:pt>
                <c:pt idx="6">
                  <c:v>Snapchat</c:v>
                </c:pt>
                <c:pt idx="7">
                  <c:v>Instagram</c:v>
                </c:pt>
                <c:pt idx="8">
                  <c:v>Twitter</c:v>
                </c:pt>
                <c:pt idx="9">
                  <c:v>Facebook</c:v>
                </c:pt>
              </c:strCache>
            </c:strRef>
          </c:cat>
          <c:val>
            <c:numRef>
              <c:f>Sheet1!$B$2:$B$11</c:f>
              <c:numCache>
                <c:formatCode>General</c:formatCode>
                <c:ptCount val="10"/>
                <c:pt idx="0">
                  <c:v>4</c:v>
                </c:pt>
                <c:pt idx="1">
                  <c:v>5</c:v>
                </c:pt>
                <c:pt idx="2">
                  <c:v>3</c:v>
                </c:pt>
                <c:pt idx="3">
                  <c:v>12</c:v>
                </c:pt>
                <c:pt idx="4">
                  <c:v>51</c:v>
                </c:pt>
                <c:pt idx="5">
                  <c:v>8</c:v>
                </c:pt>
                <c:pt idx="6">
                  <c:v>6</c:v>
                </c:pt>
                <c:pt idx="7">
                  <c:v>24</c:v>
                </c:pt>
                <c:pt idx="8">
                  <c:v>13</c:v>
                </c:pt>
                <c:pt idx="9">
                  <c:v>66</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EA6-440A-BD99-918BBB554582}"/>
            </c:ext>
          </c:extLst>
        </c:ser>
        <c:dLbls>
          <c:showLegendKey val="0"/>
          <c:showVal val="0"/>
          <c:showCatName val="0"/>
          <c:showSerName val="0"/>
          <c:showPercent val="0"/>
          <c:showBubbleSize val="0"/>
        </c:dLbls>
        <c:gapWidth val="86"/>
        <c:axId val="2135027304"/>
        <c:axId val="2135030280"/>
      </c:barChart>
      <c:catAx>
        <c:axId val="2135027304"/>
        <c:scaling>
          <c:orientation val="minMax"/>
        </c:scaling>
        <c:delete val="1"/>
        <c:axPos val="l"/>
        <c:numFmt formatCode="General" sourceLinked="1"/>
        <c:majorTickMark val="out"/>
        <c:minorTickMark val="none"/>
        <c:tickLblPos val="nextTo"/>
        <c:crossAx val="2135030280"/>
        <c:crosses val="autoZero"/>
        <c:auto val="1"/>
        <c:lblAlgn val="ctr"/>
        <c:lblOffset val="100"/>
        <c:noMultiLvlLbl val="0"/>
      </c:catAx>
      <c:valAx>
        <c:axId val="2135030280"/>
        <c:scaling>
          <c:orientation val="minMax"/>
          <c:max val="100"/>
          <c:min val="0"/>
        </c:scaling>
        <c:delete val="1"/>
        <c:axPos val="b"/>
        <c:numFmt formatCode="General" sourceLinked="1"/>
        <c:majorTickMark val="out"/>
        <c:minorTickMark val="none"/>
        <c:tickLblPos val="nextTo"/>
        <c:crossAx val="21350273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k-SK"/>
    </a:p>
  </c:txPr>
  <c:externalData r:id="rId4">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375270839386301E-2"/>
          <c:y val="0"/>
          <c:w val="0.98962472916061395"/>
          <c:h val="1"/>
        </c:manualLayout>
      </c:layout>
      <c:barChart>
        <c:barDir val="bar"/>
        <c:grouping val="clustered"/>
        <c:varyColors val="0"/>
        <c:ser>
          <c:idx val="0"/>
          <c:order val="0"/>
          <c:tx>
            <c:strRef>
              <c:f>Sheet1!$B$1</c:f>
              <c:strCache>
                <c:ptCount val="1"/>
                <c:pt idx="0">
                  <c:v>Total</c:v>
                </c:pt>
              </c:strCache>
            </c:strRef>
          </c:tx>
          <c:spPr>
            <a:solidFill>
              <a:srgbClr val="A2C617">
                <a:alpha val="65000"/>
              </a:srgbClr>
            </a:solidFill>
            <a:ln>
              <a:solidFill>
                <a:srgbClr val="A2C617"/>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Flickr</c:v>
                </c:pt>
                <c:pt idx="1">
                  <c:v>Tumblr</c:v>
                </c:pt>
                <c:pt idx="2">
                  <c:v>Quora</c:v>
                </c:pt>
                <c:pt idx="3">
                  <c:v>Pinterest</c:v>
                </c:pt>
                <c:pt idx="4">
                  <c:v>YouTube</c:v>
                </c:pt>
                <c:pt idx="5">
                  <c:v>LinkedIn</c:v>
                </c:pt>
                <c:pt idx="6">
                  <c:v>Snapchat</c:v>
                </c:pt>
                <c:pt idx="7">
                  <c:v>Instagram</c:v>
                </c:pt>
                <c:pt idx="8">
                  <c:v>Twitter</c:v>
                </c:pt>
                <c:pt idx="9">
                  <c:v>Facebook</c:v>
                </c:pt>
              </c:strCache>
            </c:strRef>
          </c:cat>
          <c:val>
            <c:numRef>
              <c:f>Sheet1!$B$2:$B$11</c:f>
              <c:numCache>
                <c:formatCode>General</c:formatCode>
                <c:ptCount val="10"/>
                <c:pt idx="0">
                  <c:v>1</c:v>
                </c:pt>
                <c:pt idx="1">
                  <c:v>4</c:v>
                </c:pt>
                <c:pt idx="2">
                  <c:v>1</c:v>
                </c:pt>
                <c:pt idx="3">
                  <c:v>7</c:v>
                </c:pt>
                <c:pt idx="4">
                  <c:v>59</c:v>
                </c:pt>
                <c:pt idx="5">
                  <c:v>3</c:v>
                </c:pt>
                <c:pt idx="6">
                  <c:v>1</c:v>
                </c:pt>
                <c:pt idx="7">
                  <c:v>29</c:v>
                </c:pt>
                <c:pt idx="8">
                  <c:v>11</c:v>
                </c:pt>
                <c:pt idx="9">
                  <c:v>73</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C01-4A25-9348-C717239D2CFF}"/>
            </c:ext>
          </c:extLst>
        </c:ser>
        <c:dLbls>
          <c:showLegendKey val="0"/>
          <c:showVal val="0"/>
          <c:showCatName val="0"/>
          <c:showSerName val="0"/>
          <c:showPercent val="0"/>
          <c:showBubbleSize val="0"/>
        </c:dLbls>
        <c:gapWidth val="86"/>
        <c:axId val="-2144379784"/>
        <c:axId val="-2144852280"/>
      </c:barChart>
      <c:catAx>
        <c:axId val="-2144379784"/>
        <c:scaling>
          <c:orientation val="minMax"/>
        </c:scaling>
        <c:delete val="1"/>
        <c:axPos val="l"/>
        <c:numFmt formatCode="General" sourceLinked="1"/>
        <c:majorTickMark val="out"/>
        <c:minorTickMark val="none"/>
        <c:tickLblPos val="nextTo"/>
        <c:crossAx val="-2144852280"/>
        <c:crosses val="autoZero"/>
        <c:auto val="1"/>
        <c:lblAlgn val="ctr"/>
        <c:lblOffset val="100"/>
        <c:noMultiLvlLbl val="0"/>
      </c:catAx>
      <c:valAx>
        <c:axId val="-2144852280"/>
        <c:scaling>
          <c:orientation val="minMax"/>
          <c:max val="100"/>
          <c:min val="0"/>
        </c:scaling>
        <c:delete val="1"/>
        <c:axPos val="b"/>
        <c:numFmt formatCode="General" sourceLinked="1"/>
        <c:majorTickMark val="out"/>
        <c:minorTickMark val="none"/>
        <c:tickLblPos val="nextTo"/>
        <c:crossAx val="-21443797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k-SK"/>
    </a:p>
  </c:txPr>
  <c:externalData r:id="rId4">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375270839386301E-2"/>
          <c:y val="0"/>
          <c:w val="0.98962472916061395"/>
          <c:h val="1"/>
        </c:manualLayout>
      </c:layout>
      <c:barChart>
        <c:barDir val="bar"/>
        <c:grouping val="clustered"/>
        <c:varyColors val="0"/>
        <c:ser>
          <c:idx val="0"/>
          <c:order val="0"/>
          <c:tx>
            <c:strRef>
              <c:f>Sheet1!$B$1</c:f>
              <c:strCache>
                <c:ptCount val="1"/>
                <c:pt idx="0">
                  <c:v>Total</c:v>
                </c:pt>
              </c:strCache>
            </c:strRef>
          </c:tx>
          <c:spPr>
            <a:solidFill>
              <a:srgbClr val="0070C0">
                <a:alpha val="65000"/>
              </a:srgbClr>
            </a:solidFill>
            <a:ln>
              <a:solidFill>
                <a:srgbClr val="0070C0"/>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Flickr</c:v>
                </c:pt>
                <c:pt idx="1">
                  <c:v>Tumblr</c:v>
                </c:pt>
                <c:pt idx="2">
                  <c:v>Quora</c:v>
                </c:pt>
                <c:pt idx="3">
                  <c:v>Pinterest</c:v>
                </c:pt>
                <c:pt idx="4">
                  <c:v>YouTube</c:v>
                </c:pt>
                <c:pt idx="5">
                  <c:v>LinkedIn</c:v>
                </c:pt>
                <c:pt idx="6">
                  <c:v>Snapchat</c:v>
                </c:pt>
                <c:pt idx="7">
                  <c:v>Instagram</c:v>
                </c:pt>
                <c:pt idx="8">
                  <c:v>Twitter</c:v>
                </c:pt>
                <c:pt idx="9">
                  <c:v>Facebook</c:v>
                </c:pt>
              </c:strCache>
            </c:strRef>
          </c:cat>
          <c:val>
            <c:numRef>
              <c:f>Sheet1!$B$2:$B$11</c:f>
              <c:numCache>
                <c:formatCode>General</c:formatCode>
                <c:ptCount val="10"/>
                <c:pt idx="0">
                  <c:v>3</c:v>
                </c:pt>
                <c:pt idx="1">
                  <c:v>1</c:v>
                </c:pt>
                <c:pt idx="2">
                  <c:v>2</c:v>
                </c:pt>
                <c:pt idx="3">
                  <c:v>9</c:v>
                </c:pt>
                <c:pt idx="4">
                  <c:v>47</c:v>
                </c:pt>
                <c:pt idx="5">
                  <c:v>6</c:v>
                </c:pt>
                <c:pt idx="6">
                  <c:v>4</c:v>
                </c:pt>
                <c:pt idx="7">
                  <c:v>22</c:v>
                </c:pt>
                <c:pt idx="8">
                  <c:v>10</c:v>
                </c:pt>
                <c:pt idx="9">
                  <c:v>68</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04B-4127-9C8E-23F6840ACA50}"/>
            </c:ext>
          </c:extLst>
        </c:ser>
        <c:dLbls>
          <c:showLegendKey val="0"/>
          <c:showVal val="0"/>
          <c:showCatName val="0"/>
          <c:showSerName val="0"/>
          <c:showPercent val="0"/>
          <c:showBubbleSize val="0"/>
        </c:dLbls>
        <c:gapWidth val="86"/>
        <c:axId val="2094771576"/>
        <c:axId val="-2122207144"/>
      </c:barChart>
      <c:catAx>
        <c:axId val="2094771576"/>
        <c:scaling>
          <c:orientation val="minMax"/>
        </c:scaling>
        <c:delete val="1"/>
        <c:axPos val="l"/>
        <c:numFmt formatCode="General" sourceLinked="1"/>
        <c:majorTickMark val="out"/>
        <c:minorTickMark val="none"/>
        <c:tickLblPos val="nextTo"/>
        <c:crossAx val="-2122207144"/>
        <c:crosses val="autoZero"/>
        <c:auto val="1"/>
        <c:lblAlgn val="ctr"/>
        <c:lblOffset val="100"/>
        <c:noMultiLvlLbl val="0"/>
      </c:catAx>
      <c:valAx>
        <c:axId val="-2122207144"/>
        <c:scaling>
          <c:orientation val="minMax"/>
          <c:max val="100"/>
          <c:min val="0"/>
        </c:scaling>
        <c:delete val="1"/>
        <c:axPos val="b"/>
        <c:numFmt formatCode="General" sourceLinked="1"/>
        <c:majorTickMark val="out"/>
        <c:minorTickMark val="none"/>
        <c:tickLblPos val="nextTo"/>
        <c:crossAx val="2094771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k-SK"/>
    </a:p>
  </c:txPr>
  <c:externalData r:id="rId4">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375270839386301E-2"/>
          <c:y val="0"/>
          <c:w val="0.98962472916061395"/>
          <c:h val="1"/>
        </c:manualLayout>
      </c:layout>
      <c:barChart>
        <c:barDir val="bar"/>
        <c:grouping val="clustered"/>
        <c:varyColors val="0"/>
        <c:ser>
          <c:idx val="0"/>
          <c:order val="0"/>
          <c:tx>
            <c:strRef>
              <c:f>Sheet1!$B$1</c:f>
              <c:strCache>
                <c:ptCount val="1"/>
                <c:pt idx="0">
                  <c:v>Total</c:v>
                </c:pt>
              </c:strCache>
            </c:strRef>
          </c:tx>
          <c:spPr>
            <a:solidFill>
              <a:srgbClr val="EE7707">
                <a:alpha val="65000"/>
              </a:srgbClr>
            </a:solidFill>
            <a:ln>
              <a:solidFill>
                <a:srgbClr val="EE7707"/>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Flickr</c:v>
                </c:pt>
                <c:pt idx="1">
                  <c:v>Tumblr</c:v>
                </c:pt>
                <c:pt idx="2">
                  <c:v>Quora</c:v>
                </c:pt>
                <c:pt idx="3">
                  <c:v>Pinterest</c:v>
                </c:pt>
                <c:pt idx="4">
                  <c:v>YouTube</c:v>
                </c:pt>
                <c:pt idx="5">
                  <c:v>LinkedIn</c:v>
                </c:pt>
                <c:pt idx="6">
                  <c:v>Snapchat</c:v>
                </c:pt>
                <c:pt idx="7">
                  <c:v>Instagram</c:v>
                </c:pt>
                <c:pt idx="8">
                  <c:v>Twitter</c:v>
                </c:pt>
                <c:pt idx="9">
                  <c:v>Facebook</c:v>
                </c:pt>
              </c:strCache>
            </c:strRef>
          </c:cat>
          <c:val>
            <c:numRef>
              <c:f>Sheet1!$B$2:$B$11</c:f>
              <c:numCache>
                <c:formatCode>General</c:formatCode>
                <c:ptCount val="10"/>
                <c:pt idx="0">
                  <c:v>2</c:v>
                </c:pt>
                <c:pt idx="1">
                  <c:v>1</c:v>
                </c:pt>
                <c:pt idx="2">
                  <c:v>3</c:v>
                </c:pt>
                <c:pt idx="3">
                  <c:v>11</c:v>
                </c:pt>
                <c:pt idx="4">
                  <c:v>50</c:v>
                </c:pt>
                <c:pt idx="5">
                  <c:v>5</c:v>
                </c:pt>
                <c:pt idx="6">
                  <c:v>4</c:v>
                </c:pt>
                <c:pt idx="7">
                  <c:v>21</c:v>
                </c:pt>
                <c:pt idx="8">
                  <c:v>6</c:v>
                </c:pt>
                <c:pt idx="9">
                  <c:v>78</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C96-49F5-B889-2A0ECFC32365}"/>
            </c:ext>
          </c:extLst>
        </c:ser>
        <c:dLbls>
          <c:showLegendKey val="0"/>
          <c:showVal val="0"/>
          <c:showCatName val="0"/>
          <c:showSerName val="0"/>
          <c:showPercent val="0"/>
          <c:showBubbleSize val="0"/>
        </c:dLbls>
        <c:gapWidth val="86"/>
        <c:axId val="2146349896"/>
        <c:axId val="2146342856"/>
      </c:barChart>
      <c:catAx>
        <c:axId val="2146349896"/>
        <c:scaling>
          <c:orientation val="minMax"/>
        </c:scaling>
        <c:delete val="1"/>
        <c:axPos val="l"/>
        <c:numFmt formatCode="General" sourceLinked="1"/>
        <c:majorTickMark val="out"/>
        <c:minorTickMark val="none"/>
        <c:tickLblPos val="nextTo"/>
        <c:crossAx val="2146342856"/>
        <c:crosses val="autoZero"/>
        <c:auto val="1"/>
        <c:lblAlgn val="ctr"/>
        <c:lblOffset val="100"/>
        <c:noMultiLvlLbl val="0"/>
      </c:catAx>
      <c:valAx>
        <c:axId val="2146342856"/>
        <c:scaling>
          <c:orientation val="minMax"/>
          <c:max val="100"/>
          <c:min val="0"/>
        </c:scaling>
        <c:delete val="1"/>
        <c:axPos val="b"/>
        <c:numFmt formatCode="General" sourceLinked="1"/>
        <c:majorTickMark val="out"/>
        <c:minorTickMark val="none"/>
        <c:tickLblPos val="nextTo"/>
        <c:crossAx val="21463498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k-SK"/>
    </a:p>
  </c:txPr>
  <c:externalData r:id="rId4">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375270839386301E-2"/>
          <c:y val="0"/>
          <c:w val="0.98962472916061395"/>
          <c:h val="1"/>
        </c:manualLayout>
      </c:layout>
      <c:barChart>
        <c:barDir val="bar"/>
        <c:grouping val="clustered"/>
        <c:varyColors val="0"/>
        <c:ser>
          <c:idx val="0"/>
          <c:order val="0"/>
          <c:tx>
            <c:strRef>
              <c:f>Sheet1!$B$1</c:f>
              <c:strCache>
                <c:ptCount val="1"/>
                <c:pt idx="0">
                  <c:v>Total</c:v>
                </c:pt>
              </c:strCache>
            </c:strRef>
          </c:tx>
          <c:spPr>
            <a:solidFill>
              <a:srgbClr val="009C9C">
                <a:alpha val="65000"/>
              </a:srgbClr>
            </a:solidFill>
            <a:ln>
              <a:solidFill>
                <a:srgbClr val="009C9C"/>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Flickr</c:v>
                </c:pt>
                <c:pt idx="1">
                  <c:v>Tumblr</c:v>
                </c:pt>
                <c:pt idx="2">
                  <c:v>Quora</c:v>
                </c:pt>
                <c:pt idx="3">
                  <c:v>Pinterest</c:v>
                </c:pt>
                <c:pt idx="4">
                  <c:v>YouTube</c:v>
                </c:pt>
                <c:pt idx="5">
                  <c:v>LinkedIn</c:v>
                </c:pt>
                <c:pt idx="6">
                  <c:v>Snapchat</c:v>
                </c:pt>
                <c:pt idx="7">
                  <c:v>Instagram</c:v>
                </c:pt>
                <c:pt idx="8">
                  <c:v>Twitter</c:v>
                </c:pt>
                <c:pt idx="9">
                  <c:v>Facebook</c:v>
                </c:pt>
              </c:strCache>
            </c:strRef>
          </c:cat>
          <c:val>
            <c:numRef>
              <c:f>Sheet1!$B$2:$B$11</c:f>
              <c:numCache>
                <c:formatCode>General</c:formatCode>
                <c:ptCount val="10"/>
                <c:pt idx="0">
                  <c:v>1</c:v>
                </c:pt>
                <c:pt idx="1">
                  <c:v>2</c:v>
                </c:pt>
                <c:pt idx="2">
                  <c:v>2</c:v>
                </c:pt>
                <c:pt idx="3">
                  <c:v>11</c:v>
                </c:pt>
                <c:pt idx="4">
                  <c:v>54</c:v>
                </c:pt>
                <c:pt idx="5">
                  <c:v>6</c:v>
                </c:pt>
                <c:pt idx="6">
                  <c:v>3</c:v>
                </c:pt>
                <c:pt idx="7">
                  <c:v>14</c:v>
                </c:pt>
                <c:pt idx="8">
                  <c:v>10</c:v>
                </c:pt>
                <c:pt idx="9">
                  <c:v>71</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82B-4E8D-88CC-27D3BB5F5496}"/>
            </c:ext>
          </c:extLst>
        </c:ser>
        <c:dLbls>
          <c:showLegendKey val="0"/>
          <c:showVal val="0"/>
          <c:showCatName val="0"/>
          <c:showSerName val="0"/>
          <c:showPercent val="0"/>
          <c:showBubbleSize val="0"/>
        </c:dLbls>
        <c:gapWidth val="86"/>
        <c:axId val="-2122197272"/>
        <c:axId val="-2122168568"/>
      </c:barChart>
      <c:catAx>
        <c:axId val="-2122197272"/>
        <c:scaling>
          <c:orientation val="minMax"/>
        </c:scaling>
        <c:delete val="1"/>
        <c:axPos val="l"/>
        <c:numFmt formatCode="General" sourceLinked="1"/>
        <c:majorTickMark val="out"/>
        <c:minorTickMark val="none"/>
        <c:tickLblPos val="nextTo"/>
        <c:crossAx val="-2122168568"/>
        <c:crosses val="autoZero"/>
        <c:auto val="1"/>
        <c:lblAlgn val="ctr"/>
        <c:lblOffset val="100"/>
        <c:noMultiLvlLbl val="0"/>
      </c:catAx>
      <c:valAx>
        <c:axId val="-2122168568"/>
        <c:scaling>
          <c:orientation val="minMax"/>
          <c:max val="100"/>
          <c:min val="0"/>
        </c:scaling>
        <c:delete val="1"/>
        <c:axPos val="b"/>
        <c:numFmt formatCode="General" sourceLinked="1"/>
        <c:majorTickMark val="out"/>
        <c:minorTickMark val="none"/>
        <c:tickLblPos val="nextTo"/>
        <c:crossAx val="-21221972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k-SK"/>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271995123795799"/>
          <c:y val="5.54131552496527E-2"/>
          <c:w val="0.577858420764503"/>
          <c:h val="0.94458684475034704"/>
        </c:manualLayout>
      </c:layout>
      <c:barChart>
        <c:barDir val="bar"/>
        <c:grouping val="clustered"/>
        <c:varyColors val="0"/>
        <c:ser>
          <c:idx val="0"/>
          <c:order val="0"/>
          <c:tx>
            <c:strRef>
              <c:f>Sheet1!$B$1</c:f>
              <c:strCache>
                <c:ptCount val="1"/>
                <c:pt idx="0">
                  <c:v>Series 1</c:v>
                </c:pt>
              </c:strCache>
            </c:strRef>
          </c:tx>
          <c:spPr>
            <a:solidFill>
              <a:srgbClr val="009C9C">
                <a:lumMod val="50000"/>
                <a:alpha val="74902"/>
              </a:srgbClr>
            </a:solidFill>
            <a:ln>
              <a:solidFill>
                <a:srgbClr val="009C9C">
                  <a:lumMod val="50000"/>
                </a:srgb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Czech Pirate Party (Piráti)</c:v>
                </c:pt>
                <c:pt idx="1">
                  <c:v>ANO</c:v>
                </c:pt>
                <c:pt idx="2">
                  <c:v>Civic Democratic Party (ODS)</c:v>
                </c:pt>
                <c:pt idx="3">
                  <c:v>Mayors and Independents (STAN)</c:v>
                </c:pt>
                <c:pt idx="4">
                  <c:v>TOP 09</c:v>
                </c:pt>
                <c:pt idx="5">
                  <c:v>Freedom and Direct Democracy (SPD)</c:v>
                </c:pt>
                <c:pt idx="6">
                  <c:v>Green Party (Zelení)</c:v>
                </c:pt>
                <c:pt idx="7">
                  <c:v>Communist Party of Bohemia and Moravia (KSČM)</c:v>
                </c:pt>
                <c:pt idx="8">
                  <c:v>Party of Free Citizens (Svobodní)</c:v>
                </c:pt>
                <c:pt idx="9">
                  <c:v>Czech Social Democratic Party (CSSD)</c:v>
                </c:pt>
                <c:pt idx="10">
                  <c:v>Christian and Democratic Union – Czechoslovak People's Party (KDU-ČSL)</c:v>
                </c:pt>
              </c:strCache>
            </c:strRef>
          </c:cat>
          <c:val>
            <c:numRef>
              <c:f>Sheet1!$B$2:$B$12</c:f>
              <c:numCache>
                <c:formatCode>0\%</c:formatCode>
                <c:ptCount val="11"/>
                <c:pt idx="0">
                  <c:v>27</c:v>
                </c:pt>
                <c:pt idx="1">
                  <c:v>25</c:v>
                </c:pt>
                <c:pt idx="2">
                  <c:v>17</c:v>
                </c:pt>
                <c:pt idx="3">
                  <c:v>15</c:v>
                </c:pt>
                <c:pt idx="4">
                  <c:v>11</c:v>
                </c:pt>
                <c:pt idx="5">
                  <c:v>11</c:v>
                </c:pt>
                <c:pt idx="6">
                  <c:v>10</c:v>
                </c:pt>
                <c:pt idx="7">
                  <c:v>9</c:v>
                </c:pt>
                <c:pt idx="8">
                  <c:v>8</c:v>
                </c:pt>
                <c:pt idx="9">
                  <c:v>7</c:v>
                </c:pt>
                <c:pt idx="10">
                  <c:v>7</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E4-4C61-B720-184502B29FEC}"/>
            </c:ext>
          </c:extLst>
        </c:ser>
        <c:dLbls>
          <c:showLegendKey val="0"/>
          <c:showVal val="0"/>
          <c:showCatName val="0"/>
          <c:showSerName val="0"/>
          <c:showPercent val="0"/>
          <c:showBubbleSize val="0"/>
        </c:dLbls>
        <c:gapWidth val="219"/>
        <c:axId val="2141797896"/>
        <c:axId val="2141801320"/>
      </c:barChart>
      <c:catAx>
        <c:axId val="21417978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crossAx val="2141801320"/>
        <c:crosses val="autoZero"/>
        <c:auto val="1"/>
        <c:lblAlgn val="ctr"/>
        <c:lblOffset val="100"/>
        <c:noMultiLvlLbl val="0"/>
      </c:catAx>
      <c:valAx>
        <c:axId val="2141801320"/>
        <c:scaling>
          <c:orientation val="minMax"/>
          <c:max val="35"/>
          <c:min val="0"/>
        </c:scaling>
        <c:delete val="1"/>
        <c:axPos val="t"/>
        <c:numFmt formatCode="0\%" sourceLinked="1"/>
        <c:majorTickMark val="out"/>
        <c:minorTickMark val="none"/>
        <c:tickLblPos val="nextTo"/>
        <c:crossAx val="21417978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k-SK"/>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271995123795799"/>
          <c:y val="5.54131552496527E-2"/>
          <c:w val="0.577858420764503"/>
          <c:h val="0.94458684475034704"/>
        </c:manualLayout>
      </c:layout>
      <c:barChart>
        <c:barDir val="bar"/>
        <c:grouping val="clustered"/>
        <c:varyColors val="0"/>
        <c:ser>
          <c:idx val="0"/>
          <c:order val="0"/>
          <c:tx>
            <c:strRef>
              <c:f>Sheet1!$B$1</c:f>
              <c:strCache>
                <c:ptCount val="1"/>
                <c:pt idx="0">
                  <c:v>Series 1</c:v>
                </c:pt>
              </c:strCache>
            </c:strRef>
          </c:tx>
          <c:spPr>
            <a:solidFill>
              <a:srgbClr val="00B7C2">
                <a:alpha val="74902"/>
              </a:srgbClr>
            </a:solidFill>
            <a:ln>
              <a:solidFill>
                <a:schemeClr val="accen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Green Party (Zelení)</c:v>
                </c:pt>
                <c:pt idx="1">
                  <c:v>Mayors and Independents (STAN)</c:v>
                </c:pt>
                <c:pt idx="2">
                  <c:v>TOP 09</c:v>
                </c:pt>
                <c:pt idx="3">
                  <c:v>Civic Democratic Party (ODS)</c:v>
                </c:pt>
                <c:pt idx="4">
                  <c:v>ANO</c:v>
                </c:pt>
                <c:pt idx="5">
                  <c:v>Party of Free Citizens (Svobodní)</c:v>
                </c:pt>
                <c:pt idx="6">
                  <c:v>Christian and Democratic Union – Czechoslovak People's Party (KDU-ČSL)</c:v>
                </c:pt>
                <c:pt idx="7">
                  <c:v>Czech Social Democratic Party (CSSD)</c:v>
                </c:pt>
                <c:pt idx="8">
                  <c:v>Freedom and Direct Democracy (SPD)</c:v>
                </c:pt>
                <c:pt idx="9">
                  <c:v>Communist Party of Bohemia and Moravia (KSČM)</c:v>
                </c:pt>
              </c:strCache>
            </c:strRef>
          </c:cat>
          <c:val>
            <c:numRef>
              <c:f>Sheet1!$B$2:$B$11</c:f>
              <c:numCache>
                <c:formatCode>0\%</c:formatCode>
                <c:ptCount val="10"/>
                <c:pt idx="0">
                  <c:v>16</c:v>
                </c:pt>
                <c:pt idx="1">
                  <c:v>15</c:v>
                </c:pt>
                <c:pt idx="2">
                  <c:v>12</c:v>
                </c:pt>
                <c:pt idx="3">
                  <c:v>11</c:v>
                </c:pt>
                <c:pt idx="4">
                  <c:v>6</c:v>
                </c:pt>
                <c:pt idx="5">
                  <c:v>6</c:v>
                </c:pt>
                <c:pt idx="6">
                  <c:v>5</c:v>
                </c:pt>
                <c:pt idx="7">
                  <c:v>4</c:v>
                </c:pt>
                <c:pt idx="8">
                  <c:v>1</c:v>
                </c:pt>
                <c:pt idx="9">
                  <c:v>1</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47B-4FD4-9EA0-4E4A63E5B292}"/>
            </c:ext>
          </c:extLst>
        </c:ser>
        <c:dLbls>
          <c:showLegendKey val="0"/>
          <c:showVal val="0"/>
          <c:showCatName val="0"/>
          <c:showSerName val="0"/>
          <c:showPercent val="0"/>
          <c:showBubbleSize val="0"/>
        </c:dLbls>
        <c:gapWidth val="219"/>
        <c:axId val="-2120318616"/>
        <c:axId val="-2120315192"/>
      </c:barChart>
      <c:catAx>
        <c:axId val="-21203186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crossAx val="-2120315192"/>
        <c:crosses val="autoZero"/>
        <c:auto val="1"/>
        <c:lblAlgn val="ctr"/>
        <c:lblOffset val="100"/>
        <c:noMultiLvlLbl val="0"/>
      </c:catAx>
      <c:valAx>
        <c:axId val="-2120315192"/>
        <c:scaling>
          <c:orientation val="minMax"/>
          <c:max val="35"/>
          <c:min val="0"/>
        </c:scaling>
        <c:delete val="1"/>
        <c:axPos val="t"/>
        <c:numFmt formatCode="0\%" sourceLinked="1"/>
        <c:majorTickMark val="out"/>
        <c:minorTickMark val="none"/>
        <c:tickLblPos val="nextTo"/>
        <c:crossAx val="-21203186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k-SK"/>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271995123795799"/>
          <c:y val="5.54131552496527E-2"/>
          <c:w val="0.577858420764503"/>
          <c:h val="0.94458684475034704"/>
        </c:manualLayout>
      </c:layout>
      <c:barChart>
        <c:barDir val="bar"/>
        <c:grouping val="clustered"/>
        <c:varyColors val="0"/>
        <c:ser>
          <c:idx val="0"/>
          <c:order val="0"/>
          <c:tx>
            <c:strRef>
              <c:f>Sheet1!$B$1</c:f>
              <c:strCache>
                <c:ptCount val="1"/>
                <c:pt idx="0">
                  <c:v>Series 1</c:v>
                </c:pt>
              </c:strCache>
            </c:strRef>
          </c:tx>
          <c:spPr>
            <a:solidFill>
              <a:srgbClr val="00B7C2">
                <a:alpha val="74902"/>
              </a:srgbClr>
            </a:solidFill>
            <a:ln>
              <a:solidFill>
                <a:schemeClr val="accen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TOP 09</c:v>
                </c:pt>
                <c:pt idx="1">
                  <c:v>Czech Pirate Party (Piráti)</c:v>
                </c:pt>
                <c:pt idx="2">
                  <c:v>Mayors and Independents (STAN)</c:v>
                </c:pt>
                <c:pt idx="3">
                  <c:v>Party of Free Citizens (Svobodní)</c:v>
                </c:pt>
                <c:pt idx="4">
                  <c:v>Christian and Democratic Union – Czechoslovak People's Party (KDU-ČSL)</c:v>
                </c:pt>
                <c:pt idx="5">
                  <c:v>ANO</c:v>
                </c:pt>
                <c:pt idx="6">
                  <c:v>Czech Social Democratic Party (CSSD)</c:v>
                </c:pt>
                <c:pt idx="7">
                  <c:v>Green Party (Zelení)</c:v>
                </c:pt>
                <c:pt idx="8">
                  <c:v>Freedom and Direct Democracy (SPD)</c:v>
                </c:pt>
              </c:strCache>
            </c:strRef>
          </c:cat>
          <c:val>
            <c:numRef>
              <c:f>Sheet1!$B$2:$B$10</c:f>
              <c:numCache>
                <c:formatCode>0\%</c:formatCode>
                <c:ptCount val="9"/>
                <c:pt idx="0">
                  <c:v>20</c:v>
                </c:pt>
                <c:pt idx="1">
                  <c:v>19</c:v>
                </c:pt>
                <c:pt idx="2">
                  <c:v>19</c:v>
                </c:pt>
                <c:pt idx="3">
                  <c:v>8</c:v>
                </c:pt>
                <c:pt idx="4">
                  <c:v>7</c:v>
                </c:pt>
                <c:pt idx="5">
                  <c:v>4</c:v>
                </c:pt>
                <c:pt idx="6">
                  <c:v>3</c:v>
                </c:pt>
                <c:pt idx="7">
                  <c:v>3</c:v>
                </c:pt>
                <c:pt idx="8">
                  <c:v>2</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2A0-4004-99FB-15E5484ADAD7}"/>
            </c:ext>
          </c:extLst>
        </c:ser>
        <c:dLbls>
          <c:showLegendKey val="0"/>
          <c:showVal val="0"/>
          <c:showCatName val="0"/>
          <c:showSerName val="0"/>
          <c:showPercent val="0"/>
          <c:showBubbleSize val="0"/>
        </c:dLbls>
        <c:gapWidth val="219"/>
        <c:axId val="-2120354376"/>
        <c:axId val="-2120350952"/>
      </c:barChart>
      <c:catAx>
        <c:axId val="-2120354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crossAx val="-2120350952"/>
        <c:crosses val="autoZero"/>
        <c:auto val="1"/>
        <c:lblAlgn val="ctr"/>
        <c:lblOffset val="100"/>
        <c:noMultiLvlLbl val="0"/>
      </c:catAx>
      <c:valAx>
        <c:axId val="-2120350952"/>
        <c:scaling>
          <c:orientation val="minMax"/>
          <c:max val="35"/>
          <c:min val="0"/>
        </c:scaling>
        <c:delete val="1"/>
        <c:axPos val="t"/>
        <c:numFmt formatCode="0\%" sourceLinked="1"/>
        <c:majorTickMark val="out"/>
        <c:minorTickMark val="none"/>
        <c:tickLblPos val="nextTo"/>
        <c:crossAx val="-2120354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k-SK"/>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271995123795799"/>
          <c:y val="5.54131552496527E-2"/>
          <c:w val="0.577858420764503"/>
          <c:h val="0.94458684475034704"/>
        </c:manualLayout>
      </c:layout>
      <c:barChart>
        <c:barDir val="bar"/>
        <c:grouping val="clustered"/>
        <c:varyColors val="0"/>
        <c:ser>
          <c:idx val="0"/>
          <c:order val="0"/>
          <c:tx>
            <c:strRef>
              <c:f>Sheet1!$B$1</c:f>
              <c:strCache>
                <c:ptCount val="1"/>
                <c:pt idx="0">
                  <c:v>Series 1</c:v>
                </c:pt>
              </c:strCache>
            </c:strRef>
          </c:tx>
          <c:spPr>
            <a:solidFill>
              <a:srgbClr val="00B7C2">
                <a:alpha val="74902"/>
              </a:srgbClr>
            </a:solidFill>
            <a:ln>
              <a:solidFill>
                <a:schemeClr val="accen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Communist Party of Bohemia and Moravia (KSČM)</c:v>
                </c:pt>
                <c:pt idx="1">
                  <c:v>Czech Pirate Party (Piráti)</c:v>
                </c:pt>
                <c:pt idx="2">
                  <c:v>Freedom and Direct Democracy (SPD)</c:v>
                </c:pt>
                <c:pt idx="3">
                  <c:v>Czech Social Democratic Party (CSSD)</c:v>
                </c:pt>
                <c:pt idx="4">
                  <c:v>Mayors and Independents (STAN)</c:v>
                </c:pt>
                <c:pt idx="5">
                  <c:v>Civic Democratic Party (ODS)</c:v>
                </c:pt>
                <c:pt idx="6">
                  <c:v>Green Party (Zelení)</c:v>
                </c:pt>
                <c:pt idx="7">
                  <c:v>Party of Free Citizens (Svobodní)</c:v>
                </c:pt>
                <c:pt idx="8">
                  <c:v>TOP 09</c:v>
                </c:pt>
                <c:pt idx="9">
                  <c:v>Christian and Democratic Union – Czechoslovak People's Party (KDU-ČSL)</c:v>
                </c:pt>
              </c:strCache>
            </c:strRef>
          </c:cat>
          <c:val>
            <c:numRef>
              <c:f>Sheet1!$B$2:$B$11</c:f>
              <c:numCache>
                <c:formatCode>0\%</c:formatCode>
                <c:ptCount val="10"/>
                <c:pt idx="0">
                  <c:v>9</c:v>
                </c:pt>
                <c:pt idx="1">
                  <c:v>7</c:v>
                </c:pt>
                <c:pt idx="2">
                  <c:v>7</c:v>
                </c:pt>
                <c:pt idx="3">
                  <c:v>6</c:v>
                </c:pt>
                <c:pt idx="4">
                  <c:v>5</c:v>
                </c:pt>
                <c:pt idx="5">
                  <c:v>4</c:v>
                </c:pt>
                <c:pt idx="6">
                  <c:v>2</c:v>
                </c:pt>
                <c:pt idx="7">
                  <c:v>2</c:v>
                </c:pt>
                <c:pt idx="8">
                  <c:v>1</c:v>
                </c:pt>
                <c:pt idx="9">
                  <c:v>1</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459-4171-B205-7D434983952F}"/>
            </c:ext>
          </c:extLst>
        </c:ser>
        <c:dLbls>
          <c:showLegendKey val="0"/>
          <c:showVal val="0"/>
          <c:showCatName val="0"/>
          <c:showSerName val="0"/>
          <c:showPercent val="0"/>
          <c:showBubbleSize val="0"/>
        </c:dLbls>
        <c:gapWidth val="219"/>
        <c:axId val="2141512008"/>
        <c:axId val="2141504040"/>
      </c:barChart>
      <c:catAx>
        <c:axId val="21415120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crossAx val="2141504040"/>
        <c:crosses val="autoZero"/>
        <c:auto val="1"/>
        <c:lblAlgn val="ctr"/>
        <c:lblOffset val="100"/>
        <c:noMultiLvlLbl val="0"/>
      </c:catAx>
      <c:valAx>
        <c:axId val="2141504040"/>
        <c:scaling>
          <c:orientation val="minMax"/>
          <c:max val="35"/>
          <c:min val="0"/>
        </c:scaling>
        <c:delete val="1"/>
        <c:axPos val="t"/>
        <c:numFmt formatCode="0\%" sourceLinked="1"/>
        <c:majorTickMark val="out"/>
        <c:minorTickMark val="none"/>
        <c:tickLblPos val="nextTo"/>
        <c:crossAx val="21415120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k-SK"/>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271995123795799"/>
          <c:y val="5.54131552496527E-2"/>
          <c:w val="0.577858420764503"/>
          <c:h val="0.94458684475034704"/>
        </c:manualLayout>
      </c:layout>
      <c:barChart>
        <c:barDir val="bar"/>
        <c:grouping val="clustered"/>
        <c:varyColors val="0"/>
        <c:ser>
          <c:idx val="0"/>
          <c:order val="0"/>
          <c:tx>
            <c:strRef>
              <c:f>Sheet1!$B$1</c:f>
              <c:strCache>
                <c:ptCount val="1"/>
                <c:pt idx="0">
                  <c:v>Series 1</c:v>
                </c:pt>
              </c:strCache>
            </c:strRef>
          </c:tx>
          <c:spPr>
            <a:solidFill>
              <a:srgbClr val="00B7C2">
                <a:alpha val="74902"/>
              </a:srgbClr>
            </a:solidFill>
            <a:ln>
              <a:solidFill>
                <a:schemeClr val="accen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Czech Pirate Party (Piráti)</c:v>
                </c:pt>
                <c:pt idx="1">
                  <c:v>TOP 09</c:v>
                </c:pt>
                <c:pt idx="2">
                  <c:v>Mayors and Independents (STAN)</c:v>
                </c:pt>
                <c:pt idx="3">
                  <c:v>Civic Democratic Party (ODS)</c:v>
                </c:pt>
                <c:pt idx="4">
                  <c:v>Czech Social Democratic Party (CSSD)</c:v>
                </c:pt>
                <c:pt idx="5">
                  <c:v>Christian and Democratic Union – Czechoslovak People's Party (KDU-ČSL)</c:v>
                </c:pt>
                <c:pt idx="6">
                  <c:v>Party of Free Citizens (Svobodní)</c:v>
                </c:pt>
                <c:pt idx="7">
                  <c:v>ANO</c:v>
                </c:pt>
              </c:strCache>
            </c:strRef>
          </c:cat>
          <c:val>
            <c:numRef>
              <c:f>Sheet1!$B$2:$B$9</c:f>
              <c:numCache>
                <c:formatCode>0\%</c:formatCode>
                <c:ptCount val="8"/>
                <c:pt idx="0">
                  <c:v>26</c:v>
                </c:pt>
                <c:pt idx="1">
                  <c:v>17</c:v>
                </c:pt>
                <c:pt idx="2">
                  <c:v>14</c:v>
                </c:pt>
                <c:pt idx="3">
                  <c:v>9</c:v>
                </c:pt>
                <c:pt idx="4">
                  <c:v>8</c:v>
                </c:pt>
                <c:pt idx="5">
                  <c:v>7</c:v>
                </c:pt>
                <c:pt idx="6">
                  <c:v>5</c:v>
                </c:pt>
                <c:pt idx="7">
                  <c:v>4</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3DB-47B0-8C4B-478328631F41}"/>
            </c:ext>
          </c:extLst>
        </c:ser>
        <c:dLbls>
          <c:showLegendKey val="0"/>
          <c:showVal val="0"/>
          <c:showCatName val="0"/>
          <c:showSerName val="0"/>
          <c:showPercent val="0"/>
          <c:showBubbleSize val="0"/>
        </c:dLbls>
        <c:gapWidth val="219"/>
        <c:axId val="2141478936"/>
        <c:axId val="2141482184"/>
      </c:barChart>
      <c:catAx>
        <c:axId val="21414789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crossAx val="2141482184"/>
        <c:crosses val="autoZero"/>
        <c:auto val="1"/>
        <c:lblAlgn val="ctr"/>
        <c:lblOffset val="100"/>
        <c:noMultiLvlLbl val="0"/>
      </c:catAx>
      <c:valAx>
        <c:axId val="2141482184"/>
        <c:scaling>
          <c:orientation val="minMax"/>
          <c:max val="35"/>
          <c:min val="0"/>
        </c:scaling>
        <c:delete val="1"/>
        <c:axPos val="t"/>
        <c:numFmt formatCode="0\%" sourceLinked="1"/>
        <c:majorTickMark val="out"/>
        <c:minorTickMark val="none"/>
        <c:tickLblPos val="nextTo"/>
        <c:crossAx val="21414789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k-SK"/>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271995123795799"/>
          <c:y val="5.54131552496527E-2"/>
          <c:w val="0.577858420764503"/>
          <c:h val="0.94458684475034704"/>
        </c:manualLayout>
      </c:layout>
      <c:barChart>
        <c:barDir val="bar"/>
        <c:grouping val="clustered"/>
        <c:varyColors val="0"/>
        <c:ser>
          <c:idx val="0"/>
          <c:order val="0"/>
          <c:tx>
            <c:strRef>
              <c:f>Sheet1!$B$1</c:f>
              <c:strCache>
                <c:ptCount val="1"/>
                <c:pt idx="0">
                  <c:v>Series 1</c:v>
                </c:pt>
              </c:strCache>
            </c:strRef>
          </c:tx>
          <c:spPr>
            <a:solidFill>
              <a:srgbClr val="00B7C2">
                <a:alpha val="74902"/>
              </a:srgbClr>
            </a:solidFill>
            <a:ln>
              <a:solidFill>
                <a:schemeClr val="accent1"/>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venir Light" panose="020B0402020203020204"/>
                    <a:ea typeface="+mn-ea"/>
                    <a:cs typeface="+mn-cs"/>
                  </a:defRPr>
                </a:pPr>
                <a:endParaRPr lang="sk-SK"/>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For a party that will reduce bureaucracy and corruption in the EU.</c:v>
                </c:pt>
                <c:pt idx="1">
                  <c:v>To keep extremists out of power.</c:v>
                </c:pt>
                <c:pt idx="2">
                  <c:v>For a party that will influence EU decisions that will impact on my day to day life.</c:v>
                </c:pt>
                <c:pt idx="3">
                  <c:v>For a party that will reduce the number of migrants coming into the EU.</c:v>
                </c:pt>
                <c:pt idx="4">
                  <c:v>Because people who don’t vote aren’t in a position to complain afterwards.</c:v>
                </c:pt>
                <c:pt idx="5">
                  <c:v>To show how I feel about my current national government.</c:v>
                </c:pt>
                <c:pt idx="6">
                  <c:v>For a party that will prioritise my country’s interests over EU interests.</c:v>
                </c:pt>
                <c:pt idx="7">
                  <c:v>For a party that will reduce the impact of the EU over my day to day life.</c:v>
                </c:pt>
                <c:pt idx="8">
                  <c:v>For a party that will strengthen the role of the EU in the world.</c:v>
                </c:pt>
                <c:pt idx="9">
                  <c:v>To show that I care about the EU and want it to continue its work.</c:v>
                </c:pt>
                <c:pt idx="10">
                  <c:v>For a party that supports my country leaving the EU.</c:v>
                </c:pt>
                <c:pt idx="11">
                  <c:v>Because my friends and family are voting.</c:v>
                </c:pt>
              </c:strCache>
            </c:strRef>
          </c:cat>
          <c:val>
            <c:numRef>
              <c:f>Sheet1!$B$2:$B$13</c:f>
              <c:numCache>
                <c:formatCode>General</c:formatCode>
                <c:ptCount val="12"/>
                <c:pt idx="0">
                  <c:v>79</c:v>
                </c:pt>
                <c:pt idx="1">
                  <c:v>73</c:v>
                </c:pt>
                <c:pt idx="2">
                  <c:v>70</c:v>
                </c:pt>
                <c:pt idx="3">
                  <c:v>69</c:v>
                </c:pt>
                <c:pt idx="4">
                  <c:v>69</c:v>
                </c:pt>
                <c:pt idx="5">
                  <c:v>67</c:v>
                </c:pt>
                <c:pt idx="6">
                  <c:v>61</c:v>
                </c:pt>
                <c:pt idx="7">
                  <c:v>54</c:v>
                </c:pt>
                <c:pt idx="8">
                  <c:v>46</c:v>
                </c:pt>
                <c:pt idx="9">
                  <c:v>44</c:v>
                </c:pt>
                <c:pt idx="10">
                  <c:v>32</c:v>
                </c:pt>
                <c:pt idx="11">
                  <c:v>19</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AB-4694-8D05-B8F1D33CDD6A}"/>
            </c:ext>
          </c:extLst>
        </c:ser>
        <c:dLbls>
          <c:showLegendKey val="0"/>
          <c:showVal val="0"/>
          <c:showCatName val="0"/>
          <c:showSerName val="0"/>
          <c:showPercent val="0"/>
          <c:showBubbleSize val="0"/>
        </c:dLbls>
        <c:gapWidth val="219"/>
        <c:axId val="2141627368"/>
        <c:axId val="2141638824"/>
      </c:barChart>
      <c:catAx>
        <c:axId val="214162736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200" b="0" i="0" u="none" strike="noStrike" kern="1200" spc="20" baseline="0">
                <a:solidFill>
                  <a:srgbClr val="4A4A49"/>
                </a:solidFill>
                <a:latin typeface="Calibri" panose="020F0502020204030204" pitchFamily="34" charset="0"/>
                <a:ea typeface="+mn-ea"/>
                <a:cs typeface="Calibri" panose="020F0502020204030204" pitchFamily="34" charset="0"/>
              </a:defRPr>
            </a:pPr>
            <a:endParaRPr lang="sk-SK"/>
          </a:p>
        </c:txPr>
        <c:crossAx val="2141638824"/>
        <c:crosses val="autoZero"/>
        <c:auto val="1"/>
        <c:lblAlgn val="ctr"/>
        <c:lblOffset val="100"/>
        <c:noMultiLvlLbl val="0"/>
      </c:catAx>
      <c:valAx>
        <c:axId val="2141638824"/>
        <c:scaling>
          <c:orientation val="minMax"/>
          <c:max val="100"/>
          <c:min val="0"/>
        </c:scaling>
        <c:delete val="1"/>
        <c:axPos val="t"/>
        <c:numFmt formatCode="General" sourceLinked="1"/>
        <c:majorTickMark val="out"/>
        <c:minorTickMark val="none"/>
        <c:tickLblPos val="nextTo"/>
        <c:crossAx val="21416273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k-SK"/>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5233123325795696E-3"/>
          <c:w val="1"/>
          <c:h val="0.95024356434162505"/>
        </c:manualLayout>
      </c:layout>
      <c:barChart>
        <c:barDir val="bar"/>
        <c:grouping val="clustered"/>
        <c:varyColors val="0"/>
        <c:ser>
          <c:idx val="0"/>
          <c:order val="0"/>
          <c:tx>
            <c:strRef>
              <c:f>Sheet1!$B$1</c:f>
              <c:strCache>
                <c:ptCount val="1"/>
                <c:pt idx="0">
                  <c:v>Series 2</c:v>
                </c:pt>
              </c:strCache>
            </c:strRef>
          </c:tx>
          <c:spPr>
            <a:solidFill>
              <a:srgbClr val="00B7C2"/>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1. More migrants are coming into Europe. We will reduce immigration to preserve our jobs and cultures.</c:v>
                </c:pt>
                <c:pt idx="1">
                  <c:v>2. It is important to produce food in a healthy, sustainable way. We will cut the use of pesticides and antibiotics in food production to ensure everyone is healthier.</c:v>
                </c:pt>
                <c:pt idx="2">
                  <c:v>3. The state of the environment is worsening due to waste, pollution and harmful activities. We will force the most polluting companies to clean up and stop destroying our planet.</c:v>
                </c:pt>
                <c:pt idx="3">
                  <c:v>4. Electricity and gas prices are rising and are too expensive for many people. We will ensure the switch to clean energy cuts bills.</c:v>
                </c:pt>
                <c:pt idx="4">
                  <c:v>5. The problem of plastic waste is very serious. We will support laws to reduce single-use plastic.</c:v>
                </c:pt>
                <c:pt idx="5">
                  <c:v>6. Europe is under threat from extremists and populists. We will defend our democratic principles against those who seek to undermine European values.</c:v>
                </c:pt>
                <c:pt idx="6">
                  <c:v>7. Nature is under threat across Europe. We will work to protect it and stop those who are destroying our wildlife.</c:v>
                </c:pt>
                <c:pt idx="7">
                  <c:v>8. Big international players such as Russia, China or the US are promoting their own agenda. The EU needs to better promote European interests.</c:v>
                </c:pt>
                <c:pt idx="8">
                  <c:v>9. Global warming is one of the greatest threats to humanity. We will make the EU a global leader in fighting climate change.</c:v>
                </c:pt>
                <c:pt idx="9">
                  <c:v>10. The heat waves and drought this summer are a sign of what is coming. We will invest in protection against extreme weather to come.</c:v>
                </c:pt>
              </c:strCache>
            </c:strRef>
          </c:cat>
          <c:val>
            <c:numRef>
              <c:f>Sheet1!$B$2:$B$11</c:f>
              <c:numCache>
                <c:formatCode>General</c:formatCode>
                <c:ptCount val="10"/>
                <c:pt idx="0">
                  <c:v>23</c:v>
                </c:pt>
                <c:pt idx="1">
                  <c:v>11</c:v>
                </c:pt>
                <c:pt idx="2">
                  <c:v>9</c:v>
                </c:pt>
                <c:pt idx="3">
                  <c:v>7</c:v>
                </c:pt>
                <c:pt idx="4">
                  <c:v>6</c:v>
                </c:pt>
                <c:pt idx="5">
                  <c:v>5</c:v>
                </c:pt>
                <c:pt idx="6">
                  <c:v>5</c:v>
                </c:pt>
                <c:pt idx="7">
                  <c:v>5</c:v>
                </c:pt>
                <c:pt idx="8">
                  <c:v>4</c:v>
                </c:pt>
                <c:pt idx="9">
                  <c:v>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ECD-46B7-BC70-B6861DD8B524}"/>
            </c:ext>
          </c:extLst>
        </c:ser>
        <c:dLbls>
          <c:showLegendKey val="0"/>
          <c:showVal val="0"/>
          <c:showCatName val="0"/>
          <c:showSerName val="0"/>
          <c:showPercent val="0"/>
          <c:showBubbleSize val="0"/>
        </c:dLbls>
        <c:gapWidth val="182"/>
        <c:axId val="2141418344"/>
        <c:axId val="2141421800"/>
      </c:barChart>
      <c:catAx>
        <c:axId val="214141834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just">
              <a:defRPr sz="1197" b="0" i="0" u="none" strike="noStrike" kern="1200" spc="20" baseline="0">
                <a:solidFill>
                  <a:schemeClr val="tx1"/>
                </a:solidFill>
                <a:latin typeface="Calibri" panose="020F0502020204030204" pitchFamily="34" charset="0"/>
                <a:ea typeface="+mn-ea"/>
                <a:cs typeface="Calibri" panose="020F0502020204030204" pitchFamily="34" charset="0"/>
              </a:defRPr>
            </a:pPr>
            <a:endParaRPr lang="sk-SK"/>
          </a:p>
        </c:txPr>
        <c:crossAx val="2141421800"/>
        <c:crosses val="autoZero"/>
        <c:auto val="1"/>
        <c:lblAlgn val="ctr"/>
        <c:lblOffset val="100"/>
        <c:noMultiLvlLbl val="0"/>
      </c:catAx>
      <c:valAx>
        <c:axId val="2141421800"/>
        <c:scaling>
          <c:orientation val="minMax"/>
          <c:max val="30"/>
          <c:min val="0"/>
        </c:scaling>
        <c:delete val="1"/>
        <c:axPos val="t"/>
        <c:numFmt formatCode="General" sourceLinked="1"/>
        <c:majorTickMark val="out"/>
        <c:minorTickMark val="none"/>
        <c:tickLblPos val="nextTo"/>
        <c:crossAx val="2141418344"/>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k-SK"/>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4878217829187602E-2"/>
          <c:w val="1"/>
          <c:h val="0.95024356434162505"/>
        </c:manualLayout>
      </c:layout>
      <c:barChart>
        <c:barDir val="bar"/>
        <c:grouping val="stacked"/>
        <c:varyColors val="0"/>
        <c:ser>
          <c:idx val="0"/>
          <c:order val="0"/>
          <c:tx>
            <c:strRef>
              <c:f>Sheet1!$B$1</c:f>
              <c:strCache>
                <c:ptCount val="1"/>
                <c:pt idx="0">
                  <c:v>Series 2</c:v>
                </c:pt>
              </c:strCache>
            </c:strRef>
          </c:tx>
          <c:spPr>
            <a:solidFill>
              <a:srgbClr val="00B7C2"/>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Immigration is good for Europe, bringing new skills and workers for our public services. We will do more to ensure the effective integration of new migrants</c:v>
                </c:pt>
                <c:pt idx="1">
                  <c:v>It is important to produce food in a healthy, sustainable way. We will cut the use of pesticides and antibiotics in food production to ensure everyone is healthier</c:v>
                </c:pt>
                <c:pt idx="2">
                  <c:v>Nature is under threat across Europe. We will work to protect it and stop those who are destroying our wildlife</c:v>
                </c:pt>
                <c:pt idx="3">
                  <c:v>Our country is too dependent on anti-democratic regimes for their energy supply. We will ensure our energy comes from domestic renewable resources and is not imported from anti-democratic regimes</c:v>
                </c:pt>
                <c:pt idx="4">
                  <c:v>Electricity and gas prices are rising and are too expensive for many people. We will ensure the switch to clean energy cuts bills</c:v>
                </c:pt>
                <c:pt idx="5">
                  <c:v>Some things that cause air pollution, such as coal and diesel cars, also cause climate change. We will limit their use, so everyone can breathe clean air</c:v>
                </c:pt>
                <c:pt idx="6">
                  <c:v>Insulating houses and producing renewable energy will create new industries. We will ensure that news jobs in sustainable businesses are secure and well paid</c:v>
                </c:pt>
                <c:pt idx="7">
                  <c:v>The heat waves and drought this summer are a sign of what is coming. We will invest in protection against extreme weather to come</c:v>
                </c:pt>
                <c:pt idx="8">
                  <c:v>The state of the environment is worsening due to waste, pollution and harmful activities. We will force the most polluting companies to clean up and stop destroying our planet</c:v>
                </c:pt>
                <c:pt idx="9">
                  <c:v>Global warming is one of the greatest threats to humanity. We will make the EU a global leader in fighting climate change</c:v>
                </c:pt>
              </c:strCache>
            </c:strRef>
          </c:cat>
          <c:val>
            <c:numRef>
              <c:f>Sheet1!$B$2:$B$11</c:f>
              <c:numCache>
                <c:formatCode>General</c:formatCode>
                <c:ptCount val="10"/>
                <c:pt idx="0">
                  <c:v>83</c:v>
                </c:pt>
                <c:pt idx="1">
                  <c:v>83</c:v>
                </c:pt>
                <c:pt idx="2">
                  <c:v>79</c:v>
                </c:pt>
                <c:pt idx="3">
                  <c:v>78</c:v>
                </c:pt>
                <c:pt idx="4">
                  <c:v>78</c:v>
                </c:pt>
                <c:pt idx="5">
                  <c:v>76</c:v>
                </c:pt>
                <c:pt idx="6">
                  <c:v>76</c:v>
                </c:pt>
                <c:pt idx="7">
                  <c:v>73</c:v>
                </c:pt>
                <c:pt idx="8">
                  <c:v>72</c:v>
                </c:pt>
                <c:pt idx="9">
                  <c:v>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C5-4F5C-9DBF-AAE94F2D5ED3}"/>
            </c:ext>
          </c:extLst>
        </c:ser>
        <c:dLbls>
          <c:showLegendKey val="0"/>
          <c:showVal val="0"/>
          <c:showCatName val="0"/>
          <c:showSerName val="0"/>
          <c:showPercent val="0"/>
          <c:showBubbleSize val="0"/>
        </c:dLbls>
        <c:gapWidth val="182"/>
        <c:overlap val="100"/>
        <c:axId val="-2145786312"/>
        <c:axId val="-2146137576"/>
      </c:barChart>
      <c:catAx>
        <c:axId val="-2145786312"/>
        <c:scaling>
          <c:orientation val="maxMin"/>
        </c:scaling>
        <c:delete val="1"/>
        <c:axPos val="l"/>
        <c:numFmt formatCode="General" sourceLinked="1"/>
        <c:majorTickMark val="out"/>
        <c:minorTickMark val="none"/>
        <c:tickLblPos val="nextTo"/>
        <c:crossAx val="-2146137576"/>
        <c:crosses val="autoZero"/>
        <c:auto val="1"/>
        <c:lblAlgn val="ctr"/>
        <c:lblOffset val="100"/>
        <c:noMultiLvlLbl val="0"/>
      </c:catAx>
      <c:valAx>
        <c:axId val="-2146137576"/>
        <c:scaling>
          <c:orientation val="minMax"/>
          <c:max val="100"/>
          <c:min val="0"/>
        </c:scaling>
        <c:delete val="1"/>
        <c:axPos val="t"/>
        <c:numFmt formatCode="General" sourceLinked="1"/>
        <c:majorTickMark val="out"/>
        <c:minorTickMark val="none"/>
        <c:tickLblPos val="nextTo"/>
        <c:crossAx val="-2145786312"/>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k-S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The general state of politics</c:v>
                </c:pt>
              </c:strCache>
            </c:strRef>
          </c:cat>
          <c:val>
            <c:numRef>
              <c:f>Sheet1!$B$2</c:f>
            </c:numRef>
          </c:val>
          <c:extLst>
            <c:ext xmlns:c16="http://schemas.microsoft.com/office/drawing/2014/chart" uri="{C3380CC4-5D6E-409C-BE32-E72D297353CC}">
              <c16:uniqueId val="{00000000-A36B-4039-B913-4DCD22BBE046}"/>
            </c:ext>
          </c:extLst>
        </c:ser>
        <c:ser>
          <c:idx val="1"/>
          <c:order val="1"/>
          <c:tx>
            <c:strRef>
              <c:f>Sheet1!$C$1</c:f>
              <c:strCache>
                <c:ptCount val="1"/>
                <c:pt idx="0">
                  <c:v>Segment 1</c:v>
                </c:pt>
              </c:strCache>
            </c:strRef>
          </c:tx>
          <c:spPr>
            <a:solidFill>
              <a:srgbClr val="EE7707">
                <a:alpha val="65000"/>
              </a:srgbClr>
            </a:solidFill>
            <a:ln>
              <a:solidFill>
                <a:srgbClr val="EE7707"/>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The general state of politics</c:v>
                </c:pt>
              </c:strCache>
            </c:strRef>
          </c:cat>
          <c:val>
            <c:numRef>
              <c:f>Sheet1!$C$2</c:f>
              <c:numCache>
                <c:formatCode>0%</c:formatCode>
                <c:ptCount val="1"/>
                <c:pt idx="0">
                  <c:v>0.27</c:v>
                </c:pt>
              </c:numCache>
            </c:numRef>
          </c:val>
          <c:extLst>
            <c:ext xmlns:c16="http://schemas.microsoft.com/office/drawing/2014/chart" uri="{C3380CC4-5D6E-409C-BE32-E72D297353CC}">
              <c16:uniqueId val="{00000001-A36B-4039-B913-4DCD22BBE046}"/>
            </c:ext>
          </c:extLst>
        </c:ser>
        <c:ser>
          <c:idx val="2"/>
          <c:order val="2"/>
          <c:tx>
            <c:strRef>
              <c:f>Sheet1!$D$1</c:f>
              <c:strCache>
                <c:ptCount val="1"/>
                <c:pt idx="0">
                  <c:v>Segment 2</c:v>
                </c:pt>
              </c:strCache>
            </c:strRef>
          </c:tx>
          <c:spPr>
            <a:solidFill>
              <a:srgbClr val="FFC000">
                <a:alpha val="65000"/>
              </a:srgbClr>
            </a:solidFill>
            <a:ln>
              <a:solidFill>
                <a:srgbClr val="FFC000"/>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The general state of politics</c:v>
                </c:pt>
              </c:strCache>
            </c:strRef>
          </c:cat>
          <c:val>
            <c:numRef>
              <c:f>Sheet1!$D$2</c:f>
              <c:numCache>
                <c:formatCode>0%</c:formatCode>
                <c:ptCount val="1"/>
                <c:pt idx="0">
                  <c:v>0.28999999999999998</c:v>
                </c:pt>
              </c:numCache>
            </c:numRef>
          </c:val>
          <c:extLst>
            <c:ext xmlns:c16="http://schemas.microsoft.com/office/drawing/2014/chart" uri="{C3380CC4-5D6E-409C-BE32-E72D297353CC}">
              <c16:uniqueId val="{00000002-A36B-4039-B913-4DCD22BBE046}"/>
            </c:ext>
          </c:extLst>
        </c:ser>
        <c:ser>
          <c:idx val="3"/>
          <c:order val="3"/>
          <c:tx>
            <c:strRef>
              <c:f>Sheet1!$E$1</c:f>
              <c:strCache>
                <c:ptCount val="1"/>
                <c:pt idx="0">
                  <c:v>Segment 3</c:v>
                </c:pt>
              </c:strCache>
            </c:strRef>
          </c:tx>
          <c:spPr>
            <a:solidFill>
              <a:srgbClr val="A2C617">
                <a:alpha val="65000"/>
              </a:srgbClr>
            </a:solidFill>
            <a:ln>
              <a:solidFill>
                <a:srgbClr val="A2C617"/>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The general state of politics</c:v>
                </c:pt>
              </c:strCache>
            </c:strRef>
          </c:cat>
          <c:val>
            <c:numRef>
              <c:f>Sheet1!$E$2</c:f>
              <c:numCache>
                <c:formatCode>0%</c:formatCode>
                <c:ptCount val="1"/>
                <c:pt idx="0">
                  <c:v>0.17</c:v>
                </c:pt>
              </c:numCache>
            </c:numRef>
          </c:val>
          <c:extLst>
            <c:ext xmlns:c16="http://schemas.microsoft.com/office/drawing/2014/chart" uri="{C3380CC4-5D6E-409C-BE32-E72D297353CC}">
              <c16:uniqueId val="{00000003-A36B-4039-B913-4DCD22BBE046}"/>
            </c:ext>
          </c:extLst>
        </c:ser>
        <c:ser>
          <c:idx val="4"/>
          <c:order val="4"/>
          <c:tx>
            <c:strRef>
              <c:f>Sheet1!$F$1</c:f>
              <c:strCache>
                <c:ptCount val="1"/>
                <c:pt idx="0">
                  <c:v>Segment 4</c:v>
                </c:pt>
              </c:strCache>
            </c:strRef>
          </c:tx>
          <c:spPr>
            <a:solidFill>
              <a:srgbClr val="009C9C">
                <a:alpha val="65000"/>
              </a:srgbClr>
            </a:solidFill>
            <a:ln>
              <a:solidFill>
                <a:srgbClr val="009C9C"/>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The general state of politics</c:v>
                </c:pt>
              </c:strCache>
            </c:strRef>
          </c:cat>
          <c:val>
            <c:numRef>
              <c:f>Sheet1!$F$2</c:f>
              <c:numCache>
                <c:formatCode>0%</c:formatCode>
                <c:ptCount val="1"/>
                <c:pt idx="0">
                  <c:v>0.05</c:v>
                </c:pt>
              </c:numCache>
            </c:numRef>
          </c:val>
          <c:extLst>
            <c:ext xmlns:c16="http://schemas.microsoft.com/office/drawing/2014/chart" uri="{C3380CC4-5D6E-409C-BE32-E72D297353CC}">
              <c16:uniqueId val="{00000004-A36B-4039-B913-4DCD22BBE046}"/>
            </c:ext>
          </c:extLst>
        </c:ser>
        <c:ser>
          <c:idx val="5"/>
          <c:order val="5"/>
          <c:tx>
            <c:strRef>
              <c:f>Sheet1!$G$1</c:f>
              <c:strCache>
                <c:ptCount val="1"/>
                <c:pt idx="0">
                  <c:v>Segment 5</c:v>
                </c:pt>
              </c:strCache>
            </c:strRef>
          </c:tx>
          <c:spPr>
            <a:solidFill>
              <a:srgbClr val="0070C0">
                <a:alpha val="65000"/>
              </a:srgbClr>
            </a:solidFill>
            <a:ln>
              <a:solidFill>
                <a:srgbClr val="0070C0"/>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The general state of politics</c:v>
                </c:pt>
              </c:strCache>
            </c:strRef>
          </c:cat>
          <c:val>
            <c:numRef>
              <c:f>Sheet1!$G$2</c:f>
              <c:numCache>
                <c:formatCode>0%</c:formatCode>
                <c:ptCount val="1"/>
                <c:pt idx="0">
                  <c:v>0.21</c:v>
                </c:pt>
              </c:numCache>
            </c:numRef>
          </c:val>
          <c:extLst>
            <c:ext xmlns:c16="http://schemas.microsoft.com/office/drawing/2014/chart" uri="{C3380CC4-5D6E-409C-BE32-E72D297353CC}">
              <c16:uniqueId val="{00000005-A36B-4039-B913-4DCD22BBE046}"/>
            </c:ext>
          </c:extLst>
        </c:ser>
        <c:ser>
          <c:idx val="6"/>
          <c:order val="6"/>
          <c:tx>
            <c:strRef>
              <c:f>Sheet1!$H$1</c:f>
              <c:strCache>
                <c:ptCount val="1"/>
                <c:pt idx="0">
                  <c:v>Segment 6</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The general state of politics</c:v>
                </c:pt>
              </c:strCache>
            </c:strRef>
          </c:cat>
          <c:val>
            <c:numRef>
              <c:f>Sheet1!$H$2</c:f>
            </c:numRef>
          </c:val>
          <c:extLst>
            <c:ext xmlns:c16="http://schemas.microsoft.com/office/drawing/2014/chart" uri="{C3380CC4-5D6E-409C-BE32-E72D297353CC}">
              <c16:uniqueId val="{00000000-CA04-48A2-8B2E-9EBD2619C69D}"/>
            </c:ext>
          </c:extLst>
        </c:ser>
        <c:dLbls>
          <c:showLegendKey val="0"/>
          <c:showVal val="0"/>
          <c:showCatName val="0"/>
          <c:showSerName val="0"/>
          <c:showPercent val="0"/>
          <c:showBubbleSize val="0"/>
        </c:dLbls>
        <c:gapWidth val="219"/>
        <c:overlap val="-27"/>
        <c:axId val="-2147086680"/>
        <c:axId val="-2147083800"/>
      </c:barChart>
      <c:catAx>
        <c:axId val="-2147086680"/>
        <c:scaling>
          <c:orientation val="minMax"/>
        </c:scaling>
        <c:delete val="1"/>
        <c:axPos val="b"/>
        <c:numFmt formatCode="General" sourceLinked="1"/>
        <c:majorTickMark val="none"/>
        <c:minorTickMark val="none"/>
        <c:tickLblPos val="nextTo"/>
        <c:crossAx val="-2147083800"/>
        <c:crosses val="autoZero"/>
        <c:auto val="1"/>
        <c:lblAlgn val="ctr"/>
        <c:lblOffset val="100"/>
        <c:noMultiLvlLbl val="0"/>
      </c:catAx>
      <c:valAx>
        <c:axId val="-2147083800"/>
        <c:scaling>
          <c:orientation val="minMax"/>
          <c:max val="0.4"/>
        </c:scaling>
        <c:delete val="1"/>
        <c:axPos val="l"/>
        <c:numFmt formatCode="0%" sourceLinked="1"/>
        <c:majorTickMark val="out"/>
        <c:minorTickMark val="none"/>
        <c:tickLblPos val="nextTo"/>
        <c:crossAx val="-2147086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k-SK"/>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solidFill>
                  <a:srgbClr val="FFFFFF"/>
                </a:solidFill>
              </a:defRPr>
            </a:pPr>
            <a:r>
              <a:rPr lang="en-GB" sz="11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FD0-468B-BBA1-18EBB4DE1007}"/>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sk-SK"/>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110000"/>
    </a:solidFill>
  </c:spPr>
  <c:txPr>
    <a:bodyPr/>
    <a:lstStyle/>
    <a:p>
      <a:pPr>
        <a:defRPr sz="1800"/>
      </a:pPr>
      <a:endParaRPr lang="sk-SK"/>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4878111115696801E-2"/>
          <c:w val="1"/>
          <c:h val="0.95024356434162505"/>
        </c:manualLayout>
      </c:layout>
      <c:barChart>
        <c:barDir val="bar"/>
        <c:grouping val="stacked"/>
        <c:varyColors val="0"/>
        <c:ser>
          <c:idx val="0"/>
          <c:order val="0"/>
          <c:tx>
            <c:strRef>
              <c:f>Sheet1!$B$1</c:f>
              <c:strCache>
                <c:ptCount val="1"/>
                <c:pt idx="0">
                  <c:v>Series 2</c:v>
                </c:pt>
              </c:strCache>
            </c:strRef>
          </c:tx>
          <c:spPr>
            <a:solidFill>
              <a:srgbClr val="00B7C2"/>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Big international players such as Russia, China or the US are promoting their own agenda. The EU needs to better promote European interests</c:v>
                </c:pt>
                <c:pt idx="1">
                  <c:v>Trump and Putin are important political leaders. Our country should cooperate more with such global leaders instead of relying on the EU</c:v>
                </c:pt>
                <c:pt idx="2">
                  <c:v>Foreign powers are trying to interfere in elections across the world. We will defend European democracy with sanctions and tough cyber-security defences</c:v>
                </c:pt>
                <c:pt idx="3">
                  <c:v>Europe is under threat from extremists and populists. We will defend our democratic principles against those who seek to undermine European values</c:v>
                </c:pt>
                <c:pt idx="4">
                  <c:v>More migrants are coming into Europe. We will reduce immigration to preserve our jobs and cultures</c:v>
                </c:pt>
                <c:pt idx="5">
                  <c:v>Country lead message 3</c:v>
                </c:pt>
                <c:pt idx="6">
                  <c:v>Country lead message 2</c:v>
                </c:pt>
                <c:pt idx="7">
                  <c:v>Country lead message 1</c:v>
                </c:pt>
              </c:strCache>
            </c:strRef>
          </c:cat>
          <c:val>
            <c:numRef>
              <c:f>Sheet1!$B$2:$B$9</c:f>
              <c:numCache>
                <c:formatCode>General</c:formatCode>
                <c:ptCount val="8"/>
                <c:pt idx="0">
                  <c:v>65</c:v>
                </c:pt>
                <c:pt idx="1">
                  <c:v>62</c:v>
                </c:pt>
                <c:pt idx="2">
                  <c:v>60</c:v>
                </c:pt>
                <c:pt idx="3">
                  <c:v>59</c:v>
                </c:pt>
                <c:pt idx="4">
                  <c:v>58</c:v>
                </c:pt>
                <c:pt idx="5">
                  <c:v>34</c:v>
                </c:pt>
                <c:pt idx="6">
                  <c:v>21</c:v>
                </c:pt>
                <c:pt idx="7">
                  <c:v>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C5-4F5C-9DBF-AAE94F2D5ED3}"/>
            </c:ext>
          </c:extLst>
        </c:ser>
        <c:dLbls>
          <c:showLegendKey val="0"/>
          <c:showVal val="0"/>
          <c:showCatName val="0"/>
          <c:showSerName val="0"/>
          <c:showPercent val="0"/>
          <c:showBubbleSize val="0"/>
        </c:dLbls>
        <c:gapWidth val="182"/>
        <c:overlap val="100"/>
        <c:axId val="2141400680"/>
        <c:axId val="2141403624"/>
      </c:barChart>
      <c:catAx>
        <c:axId val="2141400680"/>
        <c:scaling>
          <c:orientation val="maxMin"/>
        </c:scaling>
        <c:delete val="1"/>
        <c:axPos val="l"/>
        <c:numFmt formatCode="General" sourceLinked="1"/>
        <c:majorTickMark val="out"/>
        <c:minorTickMark val="none"/>
        <c:tickLblPos val="nextTo"/>
        <c:crossAx val="2141403624"/>
        <c:crosses val="autoZero"/>
        <c:auto val="1"/>
        <c:lblAlgn val="ctr"/>
        <c:lblOffset val="100"/>
        <c:noMultiLvlLbl val="0"/>
      </c:catAx>
      <c:valAx>
        <c:axId val="2141403624"/>
        <c:scaling>
          <c:orientation val="minMax"/>
          <c:max val="100"/>
          <c:min val="0"/>
        </c:scaling>
        <c:delete val="1"/>
        <c:axPos val="t"/>
        <c:numFmt formatCode="General" sourceLinked="1"/>
        <c:majorTickMark val="out"/>
        <c:minorTickMark val="none"/>
        <c:tickLblPos val="nextTo"/>
        <c:crossAx val="2141400680"/>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k-SK"/>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solidFill>
                  <a:srgbClr val="FFFFFF"/>
                </a:solidFill>
              </a:defRPr>
            </a:pPr>
            <a:r>
              <a:rPr lang="en-GB" sz="11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824-410C-BA80-67388C9EA14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sk-SK"/>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74006F"/>
    </a:solidFill>
  </c:spPr>
  <c:txPr>
    <a:bodyPr/>
    <a:lstStyle/>
    <a:p>
      <a:pPr>
        <a:defRPr sz="1800"/>
      </a:pPr>
      <a:endParaRPr lang="sk-SK"/>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Total</c:v>
                </c:pt>
              </c:strCache>
            </c:strRef>
          </c:tx>
          <c:spPr>
            <a:solidFill>
              <a:srgbClr val="E6E6E6"/>
            </a:solidFill>
            <a:ln>
              <a:solidFill>
                <a:srgbClr val="D9D9D9"/>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general state of politics</c:v>
                </c:pt>
                <c:pt idx="1">
                  <c:v>Education</c:v>
                </c:pt>
                <c:pt idx="2">
                  <c:v>Pollution</c:v>
                </c:pt>
                <c:pt idx="3">
                  <c:v>Immigration</c:v>
                </c:pt>
                <c:pt idx="4">
                  <c:v>Religious extremism / fundamentalism</c:v>
                </c:pt>
              </c:strCache>
            </c:strRef>
          </c:cat>
          <c:val>
            <c:numRef>
              <c:f>Sheet1!$B$2:$B$6</c:f>
              <c:numCache>
                <c:formatCode>General</c:formatCode>
                <c:ptCount val="5"/>
                <c:pt idx="0">
                  <c:v>31</c:v>
                </c:pt>
                <c:pt idx="1">
                  <c:v>9</c:v>
                </c:pt>
                <c:pt idx="2">
                  <c:v>24</c:v>
                </c:pt>
                <c:pt idx="3">
                  <c:v>29</c:v>
                </c:pt>
                <c:pt idx="4">
                  <c:v>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2B6-4A24-8B6A-637CDD8CF57A}"/>
            </c:ext>
          </c:extLst>
        </c:ser>
        <c:ser>
          <c:idx val="1"/>
          <c:order val="1"/>
          <c:tx>
            <c:strRef>
              <c:f>Sheet1!$C$1</c:f>
              <c:strCache>
                <c:ptCount val="1"/>
                <c:pt idx="0">
                  <c:v>Segment 1</c:v>
                </c:pt>
              </c:strCache>
            </c:strRef>
          </c:tx>
          <c:spPr>
            <a:solidFill>
              <a:srgbClr val="F4A65E"/>
            </a:solidFill>
            <a:ln>
              <a:solidFill>
                <a:srgbClr val="EE7707"/>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general state of politics</c:v>
                </c:pt>
                <c:pt idx="1">
                  <c:v>Education</c:v>
                </c:pt>
                <c:pt idx="2">
                  <c:v>Pollution</c:v>
                </c:pt>
                <c:pt idx="3">
                  <c:v>Immigration</c:v>
                </c:pt>
                <c:pt idx="4">
                  <c:v>Religious extremism / fundamentalism</c:v>
                </c:pt>
              </c:strCache>
            </c:strRef>
          </c:cat>
          <c:val>
            <c:numRef>
              <c:f>Sheet1!$C$2:$C$6</c:f>
              <c:numCache>
                <c:formatCode>General</c:formatCode>
                <c:ptCount val="5"/>
                <c:pt idx="0">
                  <c:v>24</c:v>
                </c:pt>
                <c:pt idx="1">
                  <c:v>4</c:v>
                </c:pt>
                <c:pt idx="2">
                  <c:v>21</c:v>
                </c:pt>
                <c:pt idx="3">
                  <c:v>42</c:v>
                </c:pt>
                <c:pt idx="4">
                  <c:v>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2B6-4A24-8B6A-637CDD8CF57A}"/>
            </c:ext>
          </c:extLst>
        </c:ser>
        <c:ser>
          <c:idx val="2"/>
          <c:order val="2"/>
          <c:tx>
            <c:strRef>
              <c:f>Sheet1!$D$1</c:f>
              <c:strCache>
                <c:ptCount val="1"/>
                <c:pt idx="0">
                  <c:v>Segment 2</c:v>
                </c:pt>
              </c:strCache>
            </c:strRef>
          </c:tx>
          <c:spPr>
            <a:solidFill>
              <a:srgbClr val="FFD659"/>
            </a:solidFill>
            <a:ln>
              <a:solidFill>
                <a:srgbClr val="FFC000"/>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general state of politics</c:v>
                </c:pt>
                <c:pt idx="1">
                  <c:v>Education</c:v>
                </c:pt>
                <c:pt idx="2">
                  <c:v>Pollution</c:v>
                </c:pt>
                <c:pt idx="3">
                  <c:v>Immigration</c:v>
                </c:pt>
                <c:pt idx="4">
                  <c:v>Religious extremism / fundamentalism</c:v>
                </c:pt>
              </c:strCache>
            </c:strRef>
          </c:cat>
          <c:val>
            <c:numRef>
              <c:f>Sheet1!$D$2:$D$6</c:f>
              <c:numCache>
                <c:formatCode>General</c:formatCode>
                <c:ptCount val="5"/>
                <c:pt idx="0">
                  <c:v>28</c:v>
                </c:pt>
                <c:pt idx="1">
                  <c:v>7</c:v>
                </c:pt>
                <c:pt idx="2">
                  <c:v>24</c:v>
                </c:pt>
                <c:pt idx="3">
                  <c:v>27</c:v>
                </c:pt>
                <c:pt idx="4">
                  <c:v>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2B6-4A24-8B6A-637CDD8CF57A}"/>
            </c:ext>
          </c:extLst>
        </c:ser>
        <c:ser>
          <c:idx val="3"/>
          <c:order val="3"/>
          <c:tx>
            <c:strRef>
              <c:f>Sheet1!$E$1</c:f>
              <c:strCache>
                <c:ptCount val="1"/>
                <c:pt idx="0">
                  <c:v>Segment 3</c:v>
                </c:pt>
              </c:strCache>
            </c:strRef>
          </c:tx>
          <c:spPr>
            <a:solidFill>
              <a:srgbClr val="C2DA68"/>
            </a:solidFill>
            <a:ln>
              <a:solidFill>
                <a:srgbClr val="A2C617"/>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general state of politics</c:v>
                </c:pt>
                <c:pt idx="1">
                  <c:v>Education</c:v>
                </c:pt>
                <c:pt idx="2">
                  <c:v>Pollution</c:v>
                </c:pt>
                <c:pt idx="3">
                  <c:v>Immigration</c:v>
                </c:pt>
                <c:pt idx="4">
                  <c:v>Religious extremism / fundamentalism</c:v>
                </c:pt>
              </c:strCache>
            </c:strRef>
          </c:cat>
          <c:val>
            <c:numRef>
              <c:f>Sheet1!$E$2:$E$6</c:f>
              <c:numCache>
                <c:formatCode>General</c:formatCode>
                <c:ptCount val="5"/>
                <c:pt idx="0">
                  <c:v>42</c:v>
                </c:pt>
                <c:pt idx="1">
                  <c:v>16</c:v>
                </c:pt>
                <c:pt idx="2">
                  <c:v>46</c:v>
                </c:pt>
                <c:pt idx="3">
                  <c:v>2</c:v>
                </c:pt>
                <c:pt idx="4">
                  <c:v>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2B6-4A24-8B6A-637CDD8CF57A}"/>
            </c:ext>
          </c:extLst>
        </c:ser>
        <c:ser>
          <c:idx val="4"/>
          <c:order val="4"/>
          <c:tx>
            <c:strRef>
              <c:f>Sheet1!$F$1</c:f>
              <c:strCache>
                <c:ptCount val="1"/>
                <c:pt idx="0">
                  <c:v>Segment 4</c:v>
                </c:pt>
              </c:strCache>
            </c:strRef>
          </c:tx>
          <c:spPr>
            <a:solidFill>
              <a:srgbClr val="59BFBF"/>
            </a:solidFill>
            <a:ln>
              <a:solidFill>
                <a:srgbClr val="009C9C"/>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general state of politics</c:v>
                </c:pt>
                <c:pt idx="1">
                  <c:v>Education</c:v>
                </c:pt>
                <c:pt idx="2">
                  <c:v>Pollution</c:v>
                </c:pt>
                <c:pt idx="3">
                  <c:v>Immigration</c:v>
                </c:pt>
                <c:pt idx="4">
                  <c:v>Religious extremism / fundamentalism</c:v>
                </c:pt>
              </c:strCache>
            </c:strRef>
          </c:cat>
          <c:val>
            <c:numRef>
              <c:f>Sheet1!$F$2:$F$6</c:f>
              <c:numCache>
                <c:formatCode>General</c:formatCode>
                <c:ptCount val="5"/>
                <c:pt idx="0">
                  <c:v>37</c:v>
                </c:pt>
                <c:pt idx="1">
                  <c:v>7</c:v>
                </c:pt>
                <c:pt idx="2">
                  <c:v>11</c:v>
                </c:pt>
                <c:pt idx="3">
                  <c:v>54</c:v>
                </c:pt>
                <c:pt idx="4">
                  <c:v>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2B6-4A24-8B6A-637CDD8CF57A}"/>
            </c:ext>
          </c:extLst>
        </c:ser>
        <c:ser>
          <c:idx val="5"/>
          <c:order val="5"/>
          <c:tx>
            <c:strRef>
              <c:f>Sheet1!$G$1</c:f>
              <c:strCache>
                <c:ptCount val="1"/>
                <c:pt idx="0">
                  <c:v>Segment 5</c:v>
                </c:pt>
              </c:strCache>
            </c:strRef>
          </c:tx>
          <c:spPr>
            <a:solidFill>
              <a:srgbClr val="59A2D6"/>
            </a:solidFill>
            <a:ln>
              <a:solidFill>
                <a:srgbClr val="0070C0"/>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general state of politics</c:v>
                </c:pt>
                <c:pt idx="1">
                  <c:v>Education</c:v>
                </c:pt>
                <c:pt idx="2">
                  <c:v>Pollution</c:v>
                </c:pt>
                <c:pt idx="3">
                  <c:v>Immigration</c:v>
                </c:pt>
                <c:pt idx="4">
                  <c:v>Religious extremism / fundamentalism</c:v>
                </c:pt>
              </c:strCache>
            </c:strRef>
          </c:cat>
          <c:val>
            <c:numRef>
              <c:f>Sheet1!$G$2:$G$6</c:f>
              <c:numCache>
                <c:formatCode>General</c:formatCode>
                <c:ptCount val="5"/>
                <c:pt idx="0">
                  <c:v>32</c:v>
                </c:pt>
                <c:pt idx="1">
                  <c:v>12</c:v>
                </c:pt>
                <c:pt idx="2">
                  <c:v>15</c:v>
                </c:pt>
                <c:pt idx="3">
                  <c:v>31</c:v>
                </c:pt>
                <c:pt idx="4">
                  <c:v>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2B6-4A24-8B6A-637CDD8CF57A}"/>
            </c:ext>
          </c:extLst>
        </c:ser>
        <c:ser>
          <c:idx val="6"/>
          <c:order val="6"/>
          <c:tx>
            <c:strRef>
              <c:f>Sheet1!$H$1</c:f>
              <c:strCache>
                <c:ptCount val="1"/>
                <c:pt idx="0">
                  <c:v>Segment 6</c:v>
                </c:pt>
              </c:strCache>
            </c:strRef>
          </c:tx>
          <c:spPr>
            <a:solidFill>
              <a:schemeClr val="accent1">
                <a:lumMod val="60000"/>
              </a:schemeClr>
            </a:solidFill>
            <a:ln>
              <a:noFill/>
            </a:ln>
            <a:effectLst/>
          </c:spPr>
          <c:invertIfNegative val="0"/>
          <c:cat>
            <c:strRef>
              <c:f>Sheet1!$A$2:$A$6</c:f>
              <c:strCache>
                <c:ptCount val="5"/>
                <c:pt idx="0">
                  <c:v>The general state of politics</c:v>
                </c:pt>
                <c:pt idx="1">
                  <c:v>Education</c:v>
                </c:pt>
                <c:pt idx="2">
                  <c:v>Pollution</c:v>
                </c:pt>
                <c:pt idx="3">
                  <c:v>Immigration</c:v>
                </c:pt>
                <c:pt idx="4">
                  <c:v>Religious extremism / fundamentalism</c:v>
                </c:pt>
              </c:strCache>
            </c:strRef>
          </c:cat>
          <c:val>
            <c:numRef>
              <c:f>Sheet1!$H$2:$H$6</c:f>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C8F-40DC-B324-6C3DF0BED4D6}"/>
            </c:ext>
          </c:extLst>
        </c:ser>
        <c:dLbls>
          <c:showLegendKey val="0"/>
          <c:showVal val="0"/>
          <c:showCatName val="0"/>
          <c:showSerName val="0"/>
          <c:showPercent val="0"/>
          <c:showBubbleSize val="0"/>
        </c:dLbls>
        <c:gapWidth val="219"/>
        <c:overlap val="-27"/>
        <c:axId val="2122982232"/>
        <c:axId val="2122395352"/>
      </c:barChart>
      <c:catAx>
        <c:axId val="2122982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crossAx val="2122395352"/>
        <c:crosses val="autoZero"/>
        <c:auto val="1"/>
        <c:lblAlgn val="ctr"/>
        <c:lblOffset val="100"/>
        <c:noMultiLvlLbl val="0"/>
      </c:catAx>
      <c:valAx>
        <c:axId val="2122395352"/>
        <c:scaling>
          <c:orientation val="minMax"/>
          <c:max val="100"/>
          <c:min val="0"/>
        </c:scaling>
        <c:delete val="1"/>
        <c:axPos val="l"/>
        <c:numFmt formatCode="General" sourceLinked="1"/>
        <c:majorTickMark val="out"/>
        <c:minorTickMark val="none"/>
        <c:tickLblPos val="nextTo"/>
        <c:crossAx val="2122982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GB" sz="1197" b="0" i="0" u="none" strike="noStrike" kern="1200" baseline="0">
              <a:solidFill>
                <a:schemeClr val="tx1">
                  <a:lumMod val="65000"/>
                  <a:lumOff val="35000"/>
                </a:schemeClr>
              </a:solidFill>
              <a:latin typeface="+mn-lt"/>
              <a:ea typeface="+mn-ea"/>
              <a:cs typeface="+mn-cs"/>
            </a:defRPr>
          </a:pPr>
          <a:endParaRPr lang="sk-SK"/>
        </a:p>
      </c:txPr>
    </c:legend>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k-SK"/>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850241545894E-2"/>
          <c:y val="8.8754398409409394E-2"/>
          <c:w val="0.97342995169082103"/>
          <c:h val="0.56862566958903904"/>
        </c:manualLayout>
      </c:layout>
      <c:barChart>
        <c:barDir val="col"/>
        <c:grouping val="clustered"/>
        <c:varyColors val="0"/>
        <c:ser>
          <c:idx val="0"/>
          <c:order val="0"/>
          <c:tx>
            <c:strRef>
              <c:f>Sheet1!$B$1</c:f>
              <c:strCache>
                <c:ptCount val="1"/>
                <c:pt idx="0">
                  <c:v>Total</c:v>
                </c:pt>
              </c:strCache>
            </c:strRef>
          </c:tx>
          <c:spPr>
            <a:solidFill>
              <a:srgbClr val="FFFFFF">
                <a:lumMod val="85000"/>
                <a:alpha val="65000"/>
              </a:srgbClr>
            </a:solidFill>
            <a:ln>
              <a:solidFill>
                <a:srgbClr val="D9D9D9"/>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Terrorism</c:v>
                </c:pt>
                <c:pt idx="1">
                  <c:v>Health care</c:v>
                </c:pt>
                <c:pt idx="2">
                  <c:v>State of the economy </c:v>
                </c:pt>
                <c:pt idx="3">
                  <c:v>My personal retirement or pension plans </c:v>
                </c:pt>
                <c:pt idx="4">
                  <c:v>Corruption of politicians</c:v>
                </c:pt>
              </c:strCache>
            </c:strRef>
          </c:cat>
          <c:val>
            <c:numRef>
              <c:f>Sheet1!$B$2:$B$6</c:f>
              <c:numCache>
                <c:formatCode>General</c:formatCode>
                <c:ptCount val="5"/>
                <c:pt idx="0">
                  <c:v>21</c:v>
                </c:pt>
                <c:pt idx="1">
                  <c:v>17</c:v>
                </c:pt>
                <c:pt idx="2">
                  <c:v>10</c:v>
                </c:pt>
                <c:pt idx="3">
                  <c:v>12</c:v>
                </c:pt>
                <c:pt idx="4">
                  <c:v>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65-4DC2-AECE-2D8D84969267}"/>
            </c:ext>
          </c:extLst>
        </c:ser>
        <c:ser>
          <c:idx val="1"/>
          <c:order val="1"/>
          <c:tx>
            <c:strRef>
              <c:f>Sheet1!$C$1</c:f>
              <c:strCache>
                <c:ptCount val="1"/>
                <c:pt idx="0">
                  <c:v>Segment 1</c:v>
                </c:pt>
              </c:strCache>
            </c:strRef>
          </c:tx>
          <c:spPr>
            <a:solidFill>
              <a:srgbClr val="F4A65E"/>
            </a:solidFill>
            <a:ln>
              <a:solidFill>
                <a:srgbClr val="EE7707"/>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Terrorism</c:v>
                </c:pt>
                <c:pt idx="1">
                  <c:v>Health care</c:v>
                </c:pt>
                <c:pt idx="2">
                  <c:v>State of the economy </c:v>
                </c:pt>
                <c:pt idx="3">
                  <c:v>My personal retirement or pension plans </c:v>
                </c:pt>
                <c:pt idx="4">
                  <c:v>Corruption of politicians</c:v>
                </c:pt>
              </c:strCache>
            </c:strRef>
          </c:cat>
          <c:val>
            <c:numRef>
              <c:f>Sheet1!$C$2:$C$6</c:f>
              <c:numCache>
                <c:formatCode>General</c:formatCode>
                <c:ptCount val="5"/>
                <c:pt idx="0">
                  <c:v>23</c:v>
                </c:pt>
                <c:pt idx="1">
                  <c:v>20</c:v>
                </c:pt>
                <c:pt idx="2">
                  <c:v>9</c:v>
                </c:pt>
                <c:pt idx="3">
                  <c:v>12</c:v>
                </c:pt>
                <c:pt idx="4">
                  <c:v>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65-4DC2-AECE-2D8D84969267}"/>
            </c:ext>
          </c:extLst>
        </c:ser>
        <c:ser>
          <c:idx val="2"/>
          <c:order val="2"/>
          <c:tx>
            <c:strRef>
              <c:f>Sheet1!$D$1</c:f>
              <c:strCache>
                <c:ptCount val="1"/>
                <c:pt idx="0">
                  <c:v>Segment 2</c:v>
                </c:pt>
              </c:strCache>
            </c:strRef>
          </c:tx>
          <c:spPr>
            <a:solidFill>
              <a:srgbClr val="FFD659"/>
            </a:solidFill>
            <a:ln>
              <a:solidFill>
                <a:srgbClr val="FFC000"/>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Terrorism</c:v>
                </c:pt>
                <c:pt idx="1">
                  <c:v>Health care</c:v>
                </c:pt>
                <c:pt idx="2">
                  <c:v>State of the economy </c:v>
                </c:pt>
                <c:pt idx="3">
                  <c:v>My personal retirement or pension plans </c:v>
                </c:pt>
                <c:pt idx="4">
                  <c:v>Corruption of politicians</c:v>
                </c:pt>
              </c:strCache>
            </c:strRef>
          </c:cat>
          <c:val>
            <c:numRef>
              <c:f>Sheet1!$D$2:$D$6</c:f>
              <c:numCache>
                <c:formatCode>General</c:formatCode>
                <c:ptCount val="5"/>
                <c:pt idx="0">
                  <c:v>25</c:v>
                </c:pt>
                <c:pt idx="1">
                  <c:v>17</c:v>
                </c:pt>
                <c:pt idx="2">
                  <c:v>9</c:v>
                </c:pt>
                <c:pt idx="3">
                  <c:v>15</c:v>
                </c:pt>
                <c:pt idx="4">
                  <c:v>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65-4DC2-AECE-2D8D84969267}"/>
            </c:ext>
          </c:extLst>
        </c:ser>
        <c:ser>
          <c:idx val="3"/>
          <c:order val="3"/>
          <c:tx>
            <c:strRef>
              <c:f>Sheet1!$E$1</c:f>
              <c:strCache>
                <c:ptCount val="1"/>
                <c:pt idx="0">
                  <c:v>Segment 3</c:v>
                </c:pt>
              </c:strCache>
            </c:strRef>
          </c:tx>
          <c:spPr>
            <a:solidFill>
              <a:srgbClr val="C2DA68"/>
            </a:solidFill>
            <a:ln>
              <a:solidFill>
                <a:srgbClr val="A2C617"/>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Terrorism</c:v>
                </c:pt>
                <c:pt idx="1">
                  <c:v>Health care</c:v>
                </c:pt>
                <c:pt idx="2">
                  <c:v>State of the economy </c:v>
                </c:pt>
                <c:pt idx="3">
                  <c:v>My personal retirement or pension plans </c:v>
                </c:pt>
                <c:pt idx="4">
                  <c:v>Corruption of politicians</c:v>
                </c:pt>
              </c:strCache>
            </c:strRef>
          </c:cat>
          <c:val>
            <c:numRef>
              <c:f>Sheet1!$E$2:$E$6</c:f>
              <c:numCache>
                <c:formatCode>General</c:formatCode>
                <c:ptCount val="5"/>
                <c:pt idx="0">
                  <c:v>10</c:v>
                </c:pt>
                <c:pt idx="1">
                  <c:v>14</c:v>
                </c:pt>
                <c:pt idx="2">
                  <c:v>13</c:v>
                </c:pt>
                <c:pt idx="3">
                  <c:v>10</c:v>
                </c:pt>
                <c:pt idx="4">
                  <c:v>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65-4DC2-AECE-2D8D84969267}"/>
            </c:ext>
          </c:extLst>
        </c:ser>
        <c:ser>
          <c:idx val="4"/>
          <c:order val="4"/>
          <c:tx>
            <c:strRef>
              <c:f>Sheet1!$F$1</c:f>
              <c:strCache>
                <c:ptCount val="1"/>
                <c:pt idx="0">
                  <c:v>Segment 4</c:v>
                </c:pt>
              </c:strCache>
            </c:strRef>
          </c:tx>
          <c:spPr>
            <a:solidFill>
              <a:srgbClr val="59BFBF"/>
            </a:solidFill>
            <a:ln>
              <a:solidFill>
                <a:srgbClr val="009C9C"/>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Terrorism</c:v>
                </c:pt>
                <c:pt idx="1">
                  <c:v>Health care</c:v>
                </c:pt>
                <c:pt idx="2">
                  <c:v>State of the economy </c:v>
                </c:pt>
                <c:pt idx="3">
                  <c:v>My personal retirement or pension plans </c:v>
                </c:pt>
                <c:pt idx="4">
                  <c:v>Corruption of politicians</c:v>
                </c:pt>
              </c:strCache>
            </c:strRef>
          </c:cat>
          <c:val>
            <c:numRef>
              <c:f>Sheet1!$F$2:$F$6</c:f>
              <c:numCache>
                <c:formatCode>General</c:formatCode>
                <c:ptCount val="5"/>
                <c:pt idx="0">
                  <c:v>26</c:v>
                </c:pt>
                <c:pt idx="1">
                  <c:v>8</c:v>
                </c:pt>
                <c:pt idx="2">
                  <c:v>11</c:v>
                </c:pt>
                <c:pt idx="3">
                  <c:v>5</c:v>
                </c:pt>
                <c:pt idx="4">
                  <c:v>30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65-4DC2-AECE-2D8D84969267}"/>
            </c:ext>
          </c:extLst>
        </c:ser>
        <c:ser>
          <c:idx val="5"/>
          <c:order val="5"/>
          <c:tx>
            <c:strRef>
              <c:f>Sheet1!$G$1</c:f>
              <c:strCache>
                <c:ptCount val="1"/>
                <c:pt idx="0">
                  <c:v>Segment 5</c:v>
                </c:pt>
              </c:strCache>
            </c:strRef>
          </c:tx>
          <c:spPr>
            <a:solidFill>
              <a:srgbClr val="59A2D6"/>
            </a:solidFill>
            <a:ln>
              <a:solidFill>
                <a:srgbClr val="0070C0"/>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Terrorism</c:v>
                </c:pt>
                <c:pt idx="1">
                  <c:v>Health care</c:v>
                </c:pt>
                <c:pt idx="2">
                  <c:v>State of the economy </c:v>
                </c:pt>
                <c:pt idx="3">
                  <c:v>My personal retirement or pension plans </c:v>
                </c:pt>
                <c:pt idx="4">
                  <c:v>Corruption of politicians</c:v>
                </c:pt>
              </c:strCache>
            </c:strRef>
          </c:cat>
          <c:val>
            <c:numRef>
              <c:f>Sheet1!$G$2:$G$6</c:f>
              <c:numCache>
                <c:formatCode>General</c:formatCode>
                <c:ptCount val="5"/>
                <c:pt idx="0">
                  <c:v>22</c:v>
                </c:pt>
                <c:pt idx="1">
                  <c:v>19</c:v>
                </c:pt>
                <c:pt idx="2">
                  <c:v>11</c:v>
                </c:pt>
                <c:pt idx="3">
                  <c:v>12</c:v>
                </c:pt>
                <c:pt idx="4">
                  <c:v>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65-4DC2-AECE-2D8D84969267}"/>
            </c:ext>
          </c:extLst>
        </c:ser>
        <c:ser>
          <c:idx val="6"/>
          <c:order val="6"/>
          <c:tx>
            <c:strRef>
              <c:f>Sheet1!$H$1</c:f>
              <c:strCache>
                <c:ptCount val="1"/>
                <c:pt idx="0">
                  <c:v>Segment 6</c:v>
                </c:pt>
              </c:strCache>
            </c:strRef>
          </c:tx>
          <c:spPr>
            <a:solidFill>
              <a:schemeClr val="accent1">
                <a:lumMod val="60000"/>
              </a:schemeClr>
            </a:solidFill>
            <a:ln>
              <a:noFill/>
            </a:ln>
            <a:effectLst/>
          </c:spPr>
          <c:invertIfNegative val="0"/>
          <c:cat>
            <c:strRef>
              <c:f>Sheet1!$A$2:$A$6</c:f>
              <c:strCache>
                <c:ptCount val="5"/>
                <c:pt idx="0">
                  <c:v>Terrorism</c:v>
                </c:pt>
                <c:pt idx="1">
                  <c:v>Health care</c:v>
                </c:pt>
                <c:pt idx="2">
                  <c:v>State of the economy </c:v>
                </c:pt>
                <c:pt idx="3">
                  <c:v>My personal retirement or pension plans </c:v>
                </c:pt>
                <c:pt idx="4">
                  <c:v>Corruption of politicians</c:v>
                </c:pt>
              </c:strCache>
            </c:strRef>
          </c:cat>
          <c:val>
            <c:numRef>
              <c:f>Sheet1!$H$2:$H$6</c:f>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891-499D-9194-E458842E0081}"/>
            </c:ext>
          </c:extLst>
        </c:ser>
        <c:dLbls>
          <c:showLegendKey val="0"/>
          <c:showVal val="0"/>
          <c:showCatName val="0"/>
          <c:showSerName val="0"/>
          <c:showPercent val="0"/>
          <c:showBubbleSize val="0"/>
        </c:dLbls>
        <c:gapWidth val="219"/>
        <c:overlap val="-27"/>
        <c:axId val="-2121264968"/>
        <c:axId val="-2121268568"/>
      </c:barChart>
      <c:catAx>
        <c:axId val="-2121264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crossAx val="-2121268568"/>
        <c:crosses val="autoZero"/>
        <c:auto val="1"/>
        <c:lblAlgn val="ctr"/>
        <c:lblOffset val="100"/>
        <c:noMultiLvlLbl val="0"/>
      </c:catAx>
      <c:valAx>
        <c:axId val="-2121268568"/>
        <c:scaling>
          <c:orientation val="minMax"/>
          <c:max val="100"/>
          <c:min val="0"/>
        </c:scaling>
        <c:delete val="1"/>
        <c:axPos val="l"/>
        <c:numFmt formatCode="General" sourceLinked="1"/>
        <c:majorTickMark val="out"/>
        <c:minorTickMark val="none"/>
        <c:tickLblPos val="nextTo"/>
        <c:crossAx val="-2121264968"/>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k-SK"/>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Total</c:v>
                </c:pt>
              </c:strCache>
            </c:strRef>
          </c:tx>
          <c:spPr>
            <a:solidFill>
              <a:srgbClr val="E6E6E6"/>
            </a:solidFill>
            <a:ln>
              <a:solidFill>
                <a:srgbClr val="D9D9D9"/>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3"/>
                <c:pt idx="0">
                  <c:v>Global warming</c:v>
                </c:pt>
                <c:pt idx="1">
                  <c:v>Having enough money to pay the bills</c:v>
                </c:pt>
                <c:pt idx="2">
                  <c:v>Poverty/social inequality</c:v>
                </c:pt>
              </c:strCache>
            </c:strRef>
          </c:cat>
          <c:val>
            <c:numRef>
              <c:f>Sheet1!$B$2:$B$6</c:f>
              <c:numCache>
                <c:formatCode>General</c:formatCode>
                <c:ptCount val="5"/>
                <c:pt idx="0">
                  <c:v>9</c:v>
                </c:pt>
                <c:pt idx="1">
                  <c:v>14</c:v>
                </c:pt>
                <c:pt idx="2">
                  <c:v>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2B6-4A24-8B6A-637CDD8CF57A}"/>
            </c:ext>
          </c:extLst>
        </c:ser>
        <c:ser>
          <c:idx val="1"/>
          <c:order val="1"/>
          <c:tx>
            <c:strRef>
              <c:f>Sheet1!$C$1</c:f>
              <c:strCache>
                <c:ptCount val="1"/>
                <c:pt idx="0">
                  <c:v>Segment 1</c:v>
                </c:pt>
              </c:strCache>
            </c:strRef>
          </c:tx>
          <c:spPr>
            <a:solidFill>
              <a:srgbClr val="F4A65E"/>
            </a:solidFill>
            <a:ln>
              <a:solidFill>
                <a:srgbClr val="EE7707"/>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3"/>
                <c:pt idx="0">
                  <c:v>Global warming</c:v>
                </c:pt>
                <c:pt idx="1">
                  <c:v>Having enough money to pay the bills</c:v>
                </c:pt>
                <c:pt idx="2">
                  <c:v>Poverty/social inequality</c:v>
                </c:pt>
              </c:strCache>
            </c:strRef>
          </c:cat>
          <c:val>
            <c:numRef>
              <c:f>Sheet1!$C$2:$C$6</c:f>
              <c:numCache>
                <c:formatCode>General</c:formatCode>
                <c:ptCount val="5"/>
                <c:pt idx="0">
                  <c:v>8</c:v>
                </c:pt>
                <c:pt idx="1">
                  <c:v>17</c:v>
                </c:pt>
                <c:pt idx="2">
                  <c:v>20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2B6-4A24-8B6A-637CDD8CF57A}"/>
            </c:ext>
          </c:extLst>
        </c:ser>
        <c:ser>
          <c:idx val="2"/>
          <c:order val="2"/>
          <c:tx>
            <c:strRef>
              <c:f>Sheet1!$D$1</c:f>
              <c:strCache>
                <c:ptCount val="1"/>
                <c:pt idx="0">
                  <c:v>Segment 2</c:v>
                </c:pt>
              </c:strCache>
            </c:strRef>
          </c:tx>
          <c:spPr>
            <a:solidFill>
              <a:srgbClr val="FFD659"/>
            </a:solidFill>
            <a:ln>
              <a:solidFill>
                <a:srgbClr val="FFC000"/>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3"/>
                <c:pt idx="0">
                  <c:v>Global warming</c:v>
                </c:pt>
                <c:pt idx="1">
                  <c:v>Having enough money to pay the bills</c:v>
                </c:pt>
                <c:pt idx="2">
                  <c:v>Poverty/social inequality</c:v>
                </c:pt>
              </c:strCache>
            </c:strRef>
          </c:cat>
          <c:val>
            <c:numRef>
              <c:f>Sheet1!$D$2:$D$6</c:f>
              <c:numCache>
                <c:formatCode>General</c:formatCode>
                <c:ptCount val="5"/>
                <c:pt idx="0">
                  <c:v>8</c:v>
                </c:pt>
                <c:pt idx="1">
                  <c:v>13</c:v>
                </c:pt>
                <c:pt idx="2">
                  <c:v>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2B6-4A24-8B6A-637CDD8CF57A}"/>
            </c:ext>
          </c:extLst>
        </c:ser>
        <c:ser>
          <c:idx val="3"/>
          <c:order val="3"/>
          <c:tx>
            <c:strRef>
              <c:f>Sheet1!$E$1</c:f>
              <c:strCache>
                <c:ptCount val="1"/>
                <c:pt idx="0">
                  <c:v>Segment 3</c:v>
                </c:pt>
              </c:strCache>
            </c:strRef>
          </c:tx>
          <c:spPr>
            <a:solidFill>
              <a:srgbClr val="C2DA68"/>
            </a:solidFill>
            <a:ln>
              <a:solidFill>
                <a:srgbClr val="A2C617"/>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3"/>
                <c:pt idx="0">
                  <c:v>Global warming</c:v>
                </c:pt>
                <c:pt idx="1">
                  <c:v>Having enough money to pay the bills</c:v>
                </c:pt>
                <c:pt idx="2">
                  <c:v>Poverty/social inequality</c:v>
                </c:pt>
              </c:strCache>
            </c:strRef>
          </c:cat>
          <c:val>
            <c:numRef>
              <c:f>Sheet1!$E$2:$E$6</c:f>
              <c:numCache>
                <c:formatCode>General</c:formatCode>
                <c:ptCount val="5"/>
                <c:pt idx="0">
                  <c:v>18</c:v>
                </c:pt>
                <c:pt idx="1">
                  <c:v>9</c:v>
                </c:pt>
                <c:pt idx="2">
                  <c:v>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2B6-4A24-8B6A-637CDD8CF57A}"/>
            </c:ext>
          </c:extLst>
        </c:ser>
        <c:ser>
          <c:idx val="4"/>
          <c:order val="4"/>
          <c:tx>
            <c:strRef>
              <c:f>Sheet1!$F$1</c:f>
              <c:strCache>
                <c:ptCount val="1"/>
                <c:pt idx="0">
                  <c:v>Segment 4</c:v>
                </c:pt>
              </c:strCache>
            </c:strRef>
          </c:tx>
          <c:spPr>
            <a:solidFill>
              <a:srgbClr val="59BFBF"/>
            </a:solidFill>
            <a:ln>
              <a:solidFill>
                <a:srgbClr val="009C9C"/>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3"/>
                <c:pt idx="0">
                  <c:v>Global warming</c:v>
                </c:pt>
                <c:pt idx="1">
                  <c:v>Having enough money to pay the bills</c:v>
                </c:pt>
                <c:pt idx="2">
                  <c:v>Poverty/social inequality</c:v>
                </c:pt>
              </c:strCache>
            </c:strRef>
          </c:cat>
          <c:val>
            <c:numRef>
              <c:f>Sheet1!$F$2:$F$6</c:f>
              <c:numCache>
                <c:formatCode>General</c:formatCode>
                <c:ptCount val="5"/>
                <c:pt idx="0">
                  <c:v>2</c:v>
                </c:pt>
                <c:pt idx="1">
                  <c:v>11</c:v>
                </c:pt>
                <c:pt idx="2">
                  <c:v>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2B6-4A24-8B6A-637CDD8CF57A}"/>
            </c:ext>
          </c:extLst>
        </c:ser>
        <c:ser>
          <c:idx val="5"/>
          <c:order val="5"/>
          <c:tx>
            <c:strRef>
              <c:f>Sheet1!$G$1</c:f>
              <c:strCache>
                <c:ptCount val="1"/>
                <c:pt idx="0">
                  <c:v>Segment 5</c:v>
                </c:pt>
              </c:strCache>
            </c:strRef>
          </c:tx>
          <c:spPr>
            <a:solidFill>
              <a:srgbClr val="59A2D6"/>
            </a:solidFill>
            <a:ln>
              <a:solidFill>
                <a:srgbClr val="0070C0"/>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3"/>
                <c:pt idx="0">
                  <c:v>Global warming</c:v>
                </c:pt>
                <c:pt idx="1">
                  <c:v>Having enough money to pay the bills</c:v>
                </c:pt>
                <c:pt idx="2">
                  <c:v>Poverty/social inequality</c:v>
                </c:pt>
              </c:strCache>
            </c:strRef>
          </c:cat>
          <c:val>
            <c:numRef>
              <c:f>Sheet1!$G$2:$G$6</c:f>
              <c:numCache>
                <c:formatCode>General</c:formatCode>
                <c:ptCount val="5"/>
                <c:pt idx="0">
                  <c:v>5</c:v>
                </c:pt>
                <c:pt idx="1">
                  <c:v>17</c:v>
                </c:pt>
                <c:pt idx="2">
                  <c:v>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2B6-4A24-8B6A-637CDD8CF57A}"/>
            </c:ext>
          </c:extLst>
        </c:ser>
        <c:ser>
          <c:idx val="6"/>
          <c:order val="6"/>
          <c:tx>
            <c:strRef>
              <c:f>Sheet1!$H$1</c:f>
              <c:strCache>
                <c:ptCount val="1"/>
                <c:pt idx="0">
                  <c:v>Segment 6</c:v>
                </c:pt>
              </c:strCache>
            </c:strRef>
          </c:tx>
          <c:spPr>
            <a:solidFill>
              <a:schemeClr val="accent1">
                <a:lumMod val="60000"/>
              </a:schemeClr>
            </a:solidFill>
            <a:ln>
              <a:noFill/>
            </a:ln>
            <a:effectLst/>
          </c:spPr>
          <c:invertIfNegative val="0"/>
          <c:cat>
            <c:strRef>
              <c:f>Sheet1!$A$2:$A$6</c:f>
              <c:strCache>
                <c:ptCount val="3"/>
                <c:pt idx="0">
                  <c:v>Global warming</c:v>
                </c:pt>
                <c:pt idx="1">
                  <c:v>Having enough money to pay the bills</c:v>
                </c:pt>
                <c:pt idx="2">
                  <c:v>Poverty/social inequality</c:v>
                </c:pt>
              </c:strCache>
            </c:strRef>
          </c:cat>
          <c:val>
            <c:numRef>
              <c:f>Sheet1!$H$2:$H$6</c:f>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829-44EC-A5C2-D5D9A379F093}"/>
            </c:ext>
          </c:extLst>
        </c:ser>
        <c:dLbls>
          <c:showLegendKey val="0"/>
          <c:showVal val="0"/>
          <c:showCatName val="0"/>
          <c:showSerName val="0"/>
          <c:showPercent val="0"/>
          <c:showBubbleSize val="0"/>
        </c:dLbls>
        <c:gapWidth val="219"/>
        <c:overlap val="-27"/>
        <c:axId val="2123010984"/>
        <c:axId val="2123009208"/>
      </c:barChart>
      <c:catAx>
        <c:axId val="2123010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crossAx val="2123009208"/>
        <c:crosses val="autoZero"/>
        <c:auto val="1"/>
        <c:lblAlgn val="ctr"/>
        <c:lblOffset val="100"/>
        <c:noMultiLvlLbl val="0"/>
      </c:catAx>
      <c:valAx>
        <c:axId val="2123009208"/>
        <c:scaling>
          <c:orientation val="minMax"/>
          <c:max val="100"/>
          <c:min val="0"/>
        </c:scaling>
        <c:delete val="1"/>
        <c:axPos val="l"/>
        <c:numFmt formatCode="General" sourceLinked="1"/>
        <c:majorTickMark val="out"/>
        <c:minorTickMark val="none"/>
        <c:tickLblPos val="nextTo"/>
        <c:crossAx val="2123010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legend>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k-SK"/>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850241545894E-2"/>
          <c:y val="7.2617235062244004E-2"/>
          <c:w val="0.97342995169082103"/>
          <c:h val="0.58476283293620501"/>
        </c:manualLayout>
      </c:layout>
      <c:barChart>
        <c:barDir val="col"/>
        <c:grouping val="clustered"/>
        <c:varyColors val="0"/>
        <c:ser>
          <c:idx val="0"/>
          <c:order val="0"/>
          <c:tx>
            <c:strRef>
              <c:f>Sheet1!$B$1</c:f>
              <c:strCache>
                <c:ptCount val="1"/>
                <c:pt idx="0">
                  <c:v>Total</c:v>
                </c:pt>
              </c:strCache>
            </c:strRef>
          </c:tx>
          <c:spPr>
            <a:solidFill>
              <a:srgbClr val="E6E6E6"/>
            </a:solidFill>
            <a:ln>
              <a:solidFill>
                <a:srgbClr val="D9D9D9"/>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Political extremism</c:v>
                </c:pt>
                <c:pt idx="1">
                  <c:v>Inflation and high prices</c:v>
                </c:pt>
                <c:pt idx="2">
                  <c:v>Crime </c:v>
                </c:pt>
                <c:pt idx="3">
                  <c:v>Recession in my country</c:v>
                </c:pt>
                <c:pt idx="4">
                  <c:v>Unemployment</c:v>
                </c:pt>
              </c:strCache>
            </c:strRef>
          </c:cat>
          <c:val>
            <c:numRef>
              <c:f>Sheet1!$B$2:$B$6</c:f>
              <c:numCache>
                <c:formatCode>General</c:formatCode>
                <c:ptCount val="5"/>
                <c:pt idx="0">
                  <c:v>11</c:v>
                </c:pt>
                <c:pt idx="1">
                  <c:v>26</c:v>
                </c:pt>
                <c:pt idx="2">
                  <c:v>16</c:v>
                </c:pt>
                <c:pt idx="3">
                  <c:v>5</c:v>
                </c:pt>
                <c:pt idx="4">
                  <c:v>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65-4DC2-AECE-2D8D84969267}"/>
            </c:ext>
          </c:extLst>
        </c:ser>
        <c:ser>
          <c:idx val="1"/>
          <c:order val="1"/>
          <c:tx>
            <c:strRef>
              <c:f>Sheet1!$C$1</c:f>
              <c:strCache>
                <c:ptCount val="1"/>
                <c:pt idx="0">
                  <c:v>Segment 1</c:v>
                </c:pt>
              </c:strCache>
            </c:strRef>
          </c:tx>
          <c:spPr>
            <a:solidFill>
              <a:srgbClr val="F4A65E"/>
            </a:solidFill>
            <a:ln>
              <a:solidFill>
                <a:srgbClr val="EE7707"/>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Political extremism</c:v>
                </c:pt>
                <c:pt idx="1">
                  <c:v>Inflation and high prices</c:v>
                </c:pt>
                <c:pt idx="2">
                  <c:v>Crime </c:v>
                </c:pt>
                <c:pt idx="3">
                  <c:v>Recession in my country</c:v>
                </c:pt>
                <c:pt idx="4">
                  <c:v>Unemployment</c:v>
                </c:pt>
              </c:strCache>
            </c:strRef>
          </c:cat>
          <c:val>
            <c:numRef>
              <c:f>Sheet1!$C$2:$C$6</c:f>
              <c:numCache>
                <c:formatCode>General</c:formatCode>
                <c:ptCount val="5"/>
                <c:pt idx="0">
                  <c:v>5</c:v>
                </c:pt>
                <c:pt idx="1">
                  <c:v>32</c:v>
                </c:pt>
                <c:pt idx="2">
                  <c:v>20</c:v>
                </c:pt>
                <c:pt idx="3">
                  <c:v>2</c:v>
                </c:pt>
                <c:pt idx="4">
                  <c:v>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65-4DC2-AECE-2D8D84969267}"/>
            </c:ext>
          </c:extLst>
        </c:ser>
        <c:ser>
          <c:idx val="2"/>
          <c:order val="2"/>
          <c:tx>
            <c:strRef>
              <c:f>Sheet1!$D$1</c:f>
              <c:strCache>
                <c:ptCount val="1"/>
                <c:pt idx="0">
                  <c:v>Segment 2</c:v>
                </c:pt>
              </c:strCache>
            </c:strRef>
          </c:tx>
          <c:spPr>
            <a:solidFill>
              <a:srgbClr val="FFD659"/>
            </a:solidFill>
            <a:ln>
              <a:solidFill>
                <a:srgbClr val="FFC000"/>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Political extremism</c:v>
                </c:pt>
                <c:pt idx="1">
                  <c:v>Inflation and high prices</c:v>
                </c:pt>
                <c:pt idx="2">
                  <c:v>Crime </c:v>
                </c:pt>
                <c:pt idx="3">
                  <c:v>Recession in my country</c:v>
                </c:pt>
                <c:pt idx="4">
                  <c:v>Unemployment</c:v>
                </c:pt>
              </c:strCache>
            </c:strRef>
          </c:cat>
          <c:val>
            <c:numRef>
              <c:f>Sheet1!$D$2:$D$6</c:f>
              <c:numCache>
                <c:formatCode>General</c:formatCode>
                <c:ptCount val="5"/>
                <c:pt idx="0">
                  <c:v>8</c:v>
                </c:pt>
                <c:pt idx="1">
                  <c:v>26</c:v>
                </c:pt>
                <c:pt idx="2">
                  <c:v>18</c:v>
                </c:pt>
                <c:pt idx="3">
                  <c:v>5</c:v>
                </c:pt>
                <c:pt idx="4">
                  <c:v>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65-4DC2-AECE-2D8D84969267}"/>
            </c:ext>
          </c:extLst>
        </c:ser>
        <c:ser>
          <c:idx val="3"/>
          <c:order val="3"/>
          <c:tx>
            <c:strRef>
              <c:f>Sheet1!$E$1</c:f>
              <c:strCache>
                <c:ptCount val="1"/>
                <c:pt idx="0">
                  <c:v>Segment 3</c:v>
                </c:pt>
              </c:strCache>
            </c:strRef>
          </c:tx>
          <c:spPr>
            <a:solidFill>
              <a:srgbClr val="C2DA68"/>
            </a:solidFill>
            <a:ln>
              <a:solidFill>
                <a:srgbClr val="A2C617"/>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Political extremism</c:v>
                </c:pt>
                <c:pt idx="1">
                  <c:v>Inflation and high prices</c:v>
                </c:pt>
                <c:pt idx="2">
                  <c:v>Crime </c:v>
                </c:pt>
                <c:pt idx="3">
                  <c:v>Recession in my country</c:v>
                </c:pt>
                <c:pt idx="4">
                  <c:v>Unemployment</c:v>
                </c:pt>
              </c:strCache>
            </c:strRef>
          </c:cat>
          <c:val>
            <c:numRef>
              <c:f>Sheet1!$E$2:$E$6</c:f>
              <c:numCache>
                <c:formatCode>General</c:formatCode>
                <c:ptCount val="5"/>
                <c:pt idx="0">
                  <c:v>31</c:v>
                </c:pt>
                <c:pt idx="1">
                  <c:v>16</c:v>
                </c:pt>
                <c:pt idx="2">
                  <c:v>6</c:v>
                </c:pt>
                <c:pt idx="3">
                  <c:v>5</c:v>
                </c:pt>
                <c:pt idx="4">
                  <c:v>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65-4DC2-AECE-2D8D84969267}"/>
            </c:ext>
          </c:extLst>
        </c:ser>
        <c:ser>
          <c:idx val="4"/>
          <c:order val="4"/>
          <c:tx>
            <c:strRef>
              <c:f>Sheet1!$F$1</c:f>
              <c:strCache>
                <c:ptCount val="1"/>
                <c:pt idx="0">
                  <c:v>Segment 4</c:v>
                </c:pt>
              </c:strCache>
            </c:strRef>
          </c:tx>
          <c:spPr>
            <a:solidFill>
              <a:srgbClr val="59BFBF"/>
            </a:solidFill>
            <a:ln>
              <a:solidFill>
                <a:srgbClr val="009C9C"/>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Political extremism</c:v>
                </c:pt>
                <c:pt idx="1">
                  <c:v>Inflation and high prices</c:v>
                </c:pt>
                <c:pt idx="2">
                  <c:v>Crime </c:v>
                </c:pt>
                <c:pt idx="3">
                  <c:v>Recession in my country</c:v>
                </c:pt>
                <c:pt idx="4">
                  <c:v>Unemployment</c:v>
                </c:pt>
              </c:strCache>
            </c:strRef>
          </c:cat>
          <c:val>
            <c:numRef>
              <c:f>Sheet1!$F$2:$F$6</c:f>
              <c:numCache>
                <c:formatCode>General</c:formatCode>
                <c:ptCount val="5"/>
                <c:pt idx="0">
                  <c:v>9</c:v>
                </c:pt>
                <c:pt idx="1">
                  <c:v>25</c:v>
                </c:pt>
                <c:pt idx="2">
                  <c:v>11</c:v>
                </c:pt>
                <c:pt idx="3">
                  <c:v>6</c:v>
                </c:pt>
                <c:pt idx="4">
                  <c:v>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65-4DC2-AECE-2D8D84969267}"/>
            </c:ext>
          </c:extLst>
        </c:ser>
        <c:ser>
          <c:idx val="5"/>
          <c:order val="5"/>
          <c:tx>
            <c:strRef>
              <c:f>Sheet1!$G$1</c:f>
              <c:strCache>
                <c:ptCount val="1"/>
                <c:pt idx="0">
                  <c:v>Segment 5</c:v>
                </c:pt>
              </c:strCache>
            </c:strRef>
          </c:tx>
          <c:spPr>
            <a:solidFill>
              <a:srgbClr val="59A2D6"/>
            </a:solidFill>
            <a:ln>
              <a:solidFill>
                <a:srgbClr val="0070C0"/>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Political extremism</c:v>
                </c:pt>
                <c:pt idx="1">
                  <c:v>Inflation and high prices</c:v>
                </c:pt>
                <c:pt idx="2">
                  <c:v>Crime </c:v>
                </c:pt>
                <c:pt idx="3">
                  <c:v>Recession in my country</c:v>
                </c:pt>
                <c:pt idx="4">
                  <c:v>Unemployment</c:v>
                </c:pt>
              </c:strCache>
            </c:strRef>
          </c:cat>
          <c:val>
            <c:numRef>
              <c:f>Sheet1!$G$2:$G$6</c:f>
              <c:numCache>
                <c:formatCode>General</c:formatCode>
                <c:ptCount val="5"/>
                <c:pt idx="0">
                  <c:v>8</c:v>
                </c:pt>
                <c:pt idx="1">
                  <c:v>27</c:v>
                </c:pt>
                <c:pt idx="2">
                  <c:v>16</c:v>
                </c:pt>
                <c:pt idx="3">
                  <c:v>7</c:v>
                </c:pt>
                <c:pt idx="4">
                  <c:v>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65-4DC2-AECE-2D8D84969267}"/>
            </c:ext>
          </c:extLst>
        </c:ser>
        <c:ser>
          <c:idx val="6"/>
          <c:order val="6"/>
          <c:tx>
            <c:strRef>
              <c:f>Sheet1!$H$1</c:f>
              <c:strCache>
                <c:ptCount val="1"/>
                <c:pt idx="0">
                  <c:v>Segment 6</c:v>
                </c:pt>
              </c:strCache>
            </c:strRef>
          </c:tx>
          <c:spPr>
            <a:solidFill>
              <a:schemeClr val="accent1">
                <a:lumMod val="60000"/>
              </a:schemeClr>
            </a:solidFill>
            <a:ln>
              <a:noFill/>
            </a:ln>
            <a:effectLst/>
          </c:spPr>
          <c:invertIfNegative val="0"/>
          <c:cat>
            <c:strRef>
              <c:f>Sheet1!$A$2:$A$6</c:f>
              <c:strCache>
                <c:ptCount val="5"/>
                <c:pt idx="0">
                  <c:v>Political extremism</c:v>
                </c:pt>
                <c:pt idx="1">
                  <c:v>Inflation and high prices</c:v>
                </c:pt>
                <c:pt idx="2">
                  <c:v>Crime </c:v>
                </c:pt>
                <c:pt idx="3">
                  <c:v>Recession in my country</c:v>
                </c:pt>
                <c:pt idx="4">
                  <c:v>Unemployment</c:v>
                </c:pt>
              </c:strCache>
            </c:strRef>
          </c:cat>
          <c:val>
            <c:numRef>
              <c:f>Sheet1!$H$2:$H$6</c:f>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56-41D6-A1CD-C24DCE8DE326}"/>
            </c:ext>
          </c:extLst>
        </c:ser>
        <c:dLbls>
          <c:showLegendKey val="0"/>
          <c:showVal val="0"/>
          <c:showCatName val="0"/>
          <c:showSerName val="0"/>
          <c:showPercent val="0"/>
          <c:showBubbleSize val="0"/>
        </c:dLbls>
        <c:gapWidth val="219"/>
        <c:overlap val="-27"/>
        <c:axId val="2135716728"/>
        <c:axId val="2135135432"/>
      </c:barChart>
      <c:catAx>
        <c:axId val="2135716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crossAx val="2135135432"/>
        <c:crosses val="autoZero"/>
        <c:auto val="1"/>
        <c:lblAlgn val="ctr"/>
        <c:lblOffset val="100"/>
        <c:noMultiLvlLbl val="0"/>
      </c:catAx>
      <c:valAx>
        <c:axId val="2135135432"/>
        <c:scaling>
          <c:orientation val="minMax"/>
          <c:max val="100"/>
          <c:min val="0"/>
        </c:scaling>
        <c:delete val="1"/>
        <c:axPos val="l"/>
        <c:numFmt formatCode="General" sourceLinked="1"/>
        <c:majorTickMark val="out"/>
        <c:minorTickMark val="none"/>
        <c:tickLblPos val="nextTo"/>
        <c:crossAx val="2135716728"/>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k-SK"/>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850241545894E-2"/>
          <c:y val="8.8754398409409394E-2"/>
          <c:w val="0.97342995169082103"/>
          <c:h val="0.56862566958903904"/>
        </c:manualLayout>
      </c:layout>
      <c:barChart>
        <c:barDir val="col"/>
        <c:grouping val="clustered"/>
        <c:varyColors val="0"/>
        <c:ser>
          <c:idx val="0"/>
          <c:order val="0"/>
          <c:tx>
            <c:strRef>
              <c:f>Sheet1!$B$1</c:f>
              <c:strCache>
                <c:ptCount val="1"/>
                <c:pt idx="0">
                  <c:v>Total</c:v>
                </c:pt>
              </c:strCache>
            </c:strRef>
          </c:tx>
          <c:spPr>
            <a:solidFill>
              <a:srgbClr val="E6E6E6"/>
            </a:solidFill>
            <a:ln>
              <a:solidFill>
                <a:srgbClr val="D9D9D9"/>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Protect against extreme weather events (e.g. flooding or heat waves)</c:v>
                </c:pt>
                <c:pt idx="1">
                  <c:v>Stand up against political extremism in Europe</c:v>
                </c:pt>
                <c:pt idx="2">
                  <c:v>Protect Europe from foreign interference in elections </c:v>
                </c:pt>
                <c:pt idx="3">
                  <c:v>Protect Europe from             ‘fake’ news</c:v>
                </c:pt>
                <c:pt idx="4">
                  <c:v>Improve personal data protection</c:v>
                </c:pt>
              </c:strCache>
            </c:strRef>
          </c:cat>
          <c:val>
            <c:numRef>
              <c:f>Sheet1!$B$2:$B$6</c:f>
              <c:numCache>
                <c:formatCode>General</c:formatCode>
                <c:ptCount val="5"/>
                <c:pt idx="0">
                  <c:v>70</c:v>
                </c:pt>
                <c:pt idx="1">
                  <c:v>75</c:v>
                </c:pt>
                <c:pt idx="2">
                  <c:v>70</c:v>
                </c:pt>
                <c:pt idx="3">
                  <c:v>65</c:v>
                </c:pt>
                <c:pt idx="4">
                  <c:v>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65-4DC2-AECE-2D8D84969267}"/>
            </c:ext>
          </c:extLst>
        </c:ser>
        <c:ser>
          <c:idx val="1"/>
          <c:order val="1"/>
          <c:tx>
            <c:strRef>
              <c:f>Sheet1!$C$1</c:f>
              <c:strCache>
                <c:ptCount val="1"/>
                <c:pt idx="0">
                  <c:v>Segment 1</c:v>
                </c:pt>
              </c:strCache>
            </c:strRef>
          </c:tx>
          <c:spPr>
            <a:solidFill>
              <a:srgbClr val="F4A65E"/>
            </a:solidFill>
            <a:ln>
              <a:solidFill>
                <a:srgbClr val="EE7707"/>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Protect against extreme weather events (e.g. flooding or heat waves)</c:v>
                </c:pt>
                <c:pt idx="1">
                  <c:v>Stand up against political extremism in Europe</c:v>
                </c:pt>
                <c:pt idx="2">
                  <c:v>Protect Europe from foreign interference in elections </c:v>
                </c:pt>
                <c:pt idx="3">
                  <c:v>Protect Europe from             ‘fake’ news</c:v>
                </c:pt>
                <c:pt idx="4">
                  <c:v>Improve personal data protection</c:v>
                </c:pt>
              </c:strCache>
            </c:strRef>
          </c:cat>
          <c:val>
            <c:numRef>
              <c:f>Sheet1!$C$2:$C$6</c:f>
              <c:numCache>
                <c:formatCode>General</c:formatCode>
                <c:ptCount val="5"/>
                <c:pt idx="0">
                  <c:v>79</c:v>
                </c:pt>
                <c:pt idx="1">
                  <c:v>81</c:v>
                </c:pt>
                <c:pt idx="2">
                  <c:v>81</c:v>
                </c:pt>
                <c:pt idx="3">
                  <c:v>76</c:v>
                </c:pt>
                <c:pt idx="4">
                  <c:v>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65-4DC2-AECE-2D8D84969267}"/>
            </c:ext>
          </c:extLst>
        </c:ser>
        <c:ser>
          <c:idx val="2"/>
          <c:order val="2"/>
          <c:tx>
            <c:strRef>
              <c:f>Sheet1!$D$1</c:f>
              <c:strCache>
                <c:ptCount val="1"/>
                <c:pt idx="0">
                  <c:v>Segment 2</c:v>
                </c:pt>
              </c:strCache>
            </c:strRef>
          </c:tx>
          <c:spPr>
            <a:solidFill>
              <a:srgbClr val="FFD659"/>
            </a:solidFill>
            <a:ln>
              <a:solidFill>
                <a:srgbClr val="FFC000"/>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Protect against extreme weather events (e.g. flooding or heat waves)</c:v>
                </c:pt>
                <c:pt idx="1">
                  <c:v>Stand up against political extremism in Europe</c:v>
                </c:pt>
                <c:pt idx="2">
                  <c:v>Protect Europe from foreign interference in elections </c:v>
                </c:pt>
                <c:pt idx="3">
                  <c:v>Protect Europe from             ‘fake’ news</c:v>
                </c:pt>
                <c:pt idx="4">
                  <c:v>Improve personal data protection</c:v>
                </c:pt>
              </c:strCache>
            </c:strRef>
          </c:cat>
          <c:val>
            <c:numRef>
              <c:f>Sheet1!$D$2:$D$6</c:f>
              <c:numCache>
                <c:formatCode>General</c:formatCode>
                <c:ptCount val="5"/>
                <c:pt idx="0">
                  <c:v>87</c:v>
                </c:pt>
                <c:pt idx="1">
                  <c:v>90</c:v>
                </c:pt>
                <c:pt idx="2">
                  <c:v>87</c:v>
                </c:pt>
                <c:pt idx="3">
                  <c:v>83</c:v>
                </c:pt>
                <c:pt idx="4">
                  <c:v>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65-4DC2-AECE-2D8D84969267}"/>
            </c:ext>
          </c:extLst>
        </c:ser>
        <c:ser>
          <c:idx val="3"/>
          <c:order val="3"/>
          <c:tx>
            <c:strRef>
              <c:f>Sheet1!$E$1</c:f>
              <c:strCache>
                <c:ptCount val="1"/>
                <c:pt idx="0">
                  <c:v>Segment 3</c:v>
                </c:pt>
              </c:strCache>
            </c:strRef>
          </c:tx>
          <c:spPr>
            <a:solidFill>
              <a:srgbClr val="C2DA68"/>
            </a:solidFill>
            <a:ln>
              <a:solidFill>
                <a:srgbClr val="A2C617"/>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Protect against extreme weather events (e.g. flooding or heat waves)</c:v>
                </c:pt>
                <c:pt idx="1">
                  <c:v>Stand up against political extremism in Europe</c:v>
                </c:pt>
                <c:pt idx="2">
                  <c:v>Protect Europe from foreign interference in elections </c:v>
                </c:pt>
                <c:pt idx="3">
                  <c:v>Protect Europe from             ‘fake’ news</c:v>
                </c:pt>
                <c:pt idx="4">
                  <c:v>Improve personal data protection</c:v>
                </c:pt>
              </c:strCache>
            </c:strRef>
          </c:cat>
          <c:val>
            <c:numRef>
              <c:f>Sheet1!$E$2:$E$6</c:f>
              <c:numCache>
                <c:formatCode>General</c:formatCode>
                <c:ptCount val="5"/>
                <c:pt idx="0">
                  <c:v>71</c:v>
                </c:pt>
                <c:pt idx="1">
                  <c:v>83</c:v>
                </c:pt>
                <c:pt idx="2">
                  <c:v>66</c:v>
                </c:pt>
                <c:pt idx="3">
                  <c:v>69</c:v>
                </c:pt>
                <c:pt idx="4">
                  <c:v>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65-4DC2-AECE-2D8D84969267}"/>
            </c:ext>
          </c:extLst>
        </c:ser>
        <c:ser>
          <c:idx val="4"/>
          <c:order val="4"/>
          <c:tx>
            <c:strRef>
              <c:f>Sheet1!$F$1</c:f>
              <c:strCache>
                <c:ptCount val="1"/>
                <c:pt idx="0">
                  <c:v>Segment 4</c:v>
                </c:pt>
              </c:strCache>
            </c:strRef>
          </c:tx>
          <c:spPr>
            <a:solidFill>
              <a:srgbClr val="59BFBF"/>
            </a:solidFill>
            <a:ln>
              <a:solidFill>
                <a:srgbClr val="009C9C"/>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Protect against extreme weather events (e.g. flooding or heat waves)</c:v>
                </c:pt>
                <c:pt idx="1">
                  <c:v>Stand up against political extremism in Europe</c:v>
                </c:pt>
                <c:pt idx="2">
                  <c:v>Protect Europe from foreign interference in elections </c:v>
                </c:pt>
                <c:pt idx="3">
                  <c:v>Protect Europe from             ‘fake’ news</c:v>
                </c:pt>
                <c:pt idx="4">
                  <c:v>Improve personal data protection</c:v>
                </c:pt>
              </c:strCache>
            </c:strRef>
          </c:cat>
          <c:val>
            <c:numRef>
              <c:f>Sheet1!$F$2:$F$6</c:f>
              <c:numCache>
                <c:formatCode>General</c:formatCode>
                <c:ptCount val="5"/>
                <c:pt idx="0">
                  <c:v>27</c:v>
                </c:pt>
                <c:pt idx="1">
                  <c:v>31</c:v>
                </c:pt>
                <c:pt idx="2">
                  <c:v>28</c:v>
                </c:pt>
                <c:pt idx="3">
                  <c:v>14</c:v>
                </c:pt>
                <c:pt idx="4">
                  <c:v>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65-4DC2-AECE-2D8D84969267}"/>
            </c:ext>
          </c:extLst>
        </c:ser>
        <c:ser>
          <c:idx val="5"/>
          <c:order val="5"/>
          <c:tx>
            <c:strRef>
              <c:f>Sheet1!$G$1</c:f>
              <c:strCache>
                <c:ptCount val="1"/>
                <c:pt idx="0">
                  <c:v>Segment 5</c:v>
                </c:pt>
              </c:strCache>
            </c:strRef>
          </c:tx>
          <c:spPr>
            <a:solidFill>
              <a:srgbClr val="59A2D6"/>
            </a:solidFill>
            <a:ln>
              <a:solidFill>
                <a:srgbClr val="0070C0"/>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Protect against extreme weather events (e.g. flooding or heat waves)</c:v>
                </c:pt>
                <c:pt idx="1">
                  <c:v>Stand up against political extremism in Europe</c:v>
                </c:pt>
                <c:pt idx="2">
                  <c:v>Protect Europe from foreign interference in elections </c:v>
                </c:pt>
                <c:pt idx="3">
                  <c:v>Protect Europe from             ‘fake’ news</c:v>
                </c:pt>
                <c:pt idx="4">
                  <c:v>Improve personal data protection</c:v>
                </c:pt>
              </c:strCache>
            </c:strRef>
          </c:cat>
          <c:val>
            <c:numRef>
              <c:f>Sheet1!$G$2:$G$6</c:f>
              <c:numCache>
                <c:formatCode>General</c:formatCode>
                <c:ptCount val="5"/>
                <c:pt idx="0">
                  <c:v>44</c:v>
                </c:pt>
                <c:pt idx="1">
                  <c:v>50</c:v>
                </c:pt>
                <c:pt idx="2">
                  <c:v>47</c:v>
                </c:pt>
                <c:pt idx="3">
                  <c:v>37</c:v>
                </c:pt>
                <c:pt idx="4">
                  <c:v>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65-4DC2-AECE-2D8D84969267}"/>
            </c:ext>
          </c:extLst>
        </c:ser>
        <c:ser>
          <c:idx val="6"/>
          <c:order val="6"/>
          <c:tx>
            <c:strRef>
              <c:f>Sheet1!$H$1</c:f>
              <c:strCache>
                <c:ptCount val="1"/>
                <c:pt idx="0">
                  <c:v>Segment 6</c:v>
                </c:pt>
              </c:strCache>
            </c:strRef>
          </c:tx>
          <c:spPr>
            <a:solidFill>
              <a:schemeClr val="accent1">
                <a:lumMod val="60000"/>
              </a:schemeClr>
            </a:solidFill>
            <a:ln>
              <a:noFill/>
            </a:ln>
            <a:effectLst/>
          </c:spPr>
          <c:invertIfNegative val="0"/>
          <c:cat>
            <c:strRef>
              <c:f>Sheet1!$A$2:$A$6</c:f>
              <c:strCache>
                <c:ptCount val="5"/>
                <c:pt idx="0">
                  <c:v>Protect against extreme weather events (e.g. flooding or heat waves)</c:v>
                </c:pt>
                <c:pt idx="1">
                  <c:v>Stand up against political extremism in Europe</c:v>
                </c:pt>
                <c:pt idx="2">
                  <c:v>Protect Europe from foreign interference in elections </c:v>
                </c:pt>
                <c:pt idx="3">
                  <c:v>Protect Europe from             ‘fake’ news</c:v>
                </c:pt>
                <c:pt idx="4">
                  <c:v>Improve personal data protection</c:v>
                </c:pt>
              </c:strCache>
            </c:strRef>
          </c:cat>
          <c:val>
            <c:numRef>
              <c:f>Sheet1!$H$2:$H$6</c:f>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56-41D6-A1CD-C24DCE8DE326}"/>
            </c:ext>
          </c:extLst>
        </c:ser>
        <c:dLbls>
          <c:showLegendKey val="0"/>
          <c:showVal val="0"/>
          <c:showCatName val="0"/>
          <c:showSerName val="0"/>
          <c:showPercent val="0"/>
          <c:showBubbleSize val="0"/>
        </c:dLbls>
        <c:gapWidth val="219"/>
        <c:overlap val="-27"/>
        <c:axId val="2095664968"/>
        <c:axId val="2095654264"/>
      </c:barChart>
      <c:catAx>
        <c:axId val="2095664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crossAx val="2095654264"/>
        <c:crosses val="autoZero"/>
        <c:auto val="1"/>
        <c:lblAlgn val="ctr"/>
        <c:lblOffset val="100"/>
        <c:noMultiLvlLbl val="0"/>
      </c:catAx>
      <c:valAx>
        <c:axId val="2095654264"/>
        <c:scaling>
          <c:orientation val="minMax"/>
          <c:max val="100"/>
          <c:min val="0"/>
        </c:scaling>
        <c:delete val="1"/>
        <c:axPos val="l"/>
        <c:numFmt formatCode="General" sourceLinked="1"/>
        <c:majorTickMark val="out"/>
        <c:minorTickMark val="none"/>
        <c:tickLblPos val="nextTo"/>
        <c:crossAx val="2095664968"/>
        <c:crosses val="autoZero"/>
        <c:crossBetween val="between"/>
      </c:valAx>
      <c:spPr>
        <a:noFill/>
        <a:ln>
          <a:noFill/>
        </a:ln>
        <a:effectLst/>
      </c:spPr>
    </c:plotArea>
    <c:legend>
      <c:legendPos val="b"/>
      <c:overlay val="0"/>
      <c:spPr>
        <a:noFill/>
        <a:ln>
          <a:solidFill>
            <a:srgbClr val="FFFFFF"/>
          </a:solid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k-SK"/>
        </a:p>
      </c:txPr>
    </c:legend>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k-SK"/>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850241545894E-2"/>
          <c:y val="6.8582944225452705E-2"/>
          <c:w val="0.97342995169082103"/>
          <c:h val="0.61300286879374399"/>
        </c:manualLayout>
      </c:layout>
      <c:barChart>
        <c:barDir val="col"/>
        <c:grouping val="clustered"/>
        <c:varyColors val="0"/>
        <c:ser>
          <c:idx val="0"/>
          <c:order val="0"/>
          <c:tx>
            <c:strRef>
              <c:f>Sheet1!$B$1</c:f>
              <c:strCache>
                <c:ptCount val="1"/>
                <c:pt idx="0">
                  <c:v>Total</c:v>
                </c:pt>
              </c:strCache>
            </c:strRef>
          </c:tx>
          <c:spPr>
            <a:solidFill>
              <a:srgbClr val="E6E6E6"/>
            </a:solidFill>
            <a:ln>
              <a:solidFill>
                <a:srgbClr val="D9D9D9"/>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Tackle global warming</c:v>
                </c:pt>
                <c:pt idx="1">
                  <c:v>Reduce air pollution </c:v>
                </c:pt>
                <c:pt idx="2">
                  <c:v>Protect the environment, animals and nature</c:v>
                </c:pt>
                <c:pt idx="3">
                  <c:v>Reduce the price of fuel and electricity</c:v>
                </c:pt>
                <c:pt idx="4">
                  <c:v>Reduce energy imports from countries with anti-democratic regimes</c:v>
                </c:pt>
              </c:strCache>
            </c:strRef>
          </c:cat>
          <c:val>
            <c:numRef>
              <c:f>Sheet1!$B$2:$B$6</c:f>
              <c:numCache>
                <c:formatCode>General</c:formatCode>
                <c:ptCount val="5"/>
                <c:pt idx="0">
                  <c:v>69</c:v>
                </c:pt>
                <c:pt idx="1">
                  <c:v>80</c:v>
                </c:pt>
                <c:pt idx="2">
                  <c:v>82</c:v>
                </c:pt>
                <c:pt idx="3">
                  <c:v>76</c:v>
                </c:pt>
                <c:pt idx="4">
                  <c:v>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65-4DC2-AECE-2D8D84969267}"/>
            </c:ext>
          </c:extLst>
        </c:ser>
        <c:ser>
          <c:idx val="1"/>
          <c:order val="1"/>
          <c:tx>
            <c:strRef>
              <c:f>Sheet1!$C$1</c:f>
              <c:strCache>
                <c:ptCount val="1"/>
                <c:pt idx="0">
                  <c:v>Segment 1</c:v>
                </c:pt>
              </c:strCache>
            </c:strRef>
          </c:tx>
          <c:spPr>
            <a:solidFill>
              <a:srgbClr val="F4A65E"/>
            </a:solidFill>
            <a:ln>
              <a:solidFill>
                <a:srgbClr val="EE7707"/>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Tackle global warming</c:v>
                </c:pt>
                <c:pt idx="1">
                  <c:v>Reduce air pollution </c:v>
                </c:pt>
                <c:pt idx="2">
                  <c:v>Protect the environment, animals and nature</c:v>
                </c:pt>
                <c:pt idx="3">
                  <c:v>Reduce the price of fuel and electricity</c:v>
                </c:pt>
                <c:pt idx="4">
                  <c:v>Reduce energy imports from countries with anti-democratic regimes</c:v>
                </c:pt>
              </c:strCache>
            </c:strRef>
          </c:cat>
          <c:val>
            <c:numRef>
              <c:f>Sheet1!$C$2:$C$6</c:f>
              <c:numCache>
                <c:formatCode>General</c:formatCode>
                <c:ptCount val="5"/>
                <c:pt idx="0">
                  <c:v>76</c:v>
                </c:pt>
                <c:pt idx="1">
                  <c:v>90</c:v>
                </c:pt>
                <c:pt idx="2">
                  <c:v>92</c:v>
                </c:pt>
                <c:pt idx="3">
                  <c:v>90</c:v>
                </c:pt>
                <c:pt idx="4">
                  <c:v>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65-4DC2-AECE-2D8D84969267}"/>
            </c:ext>
          </c:extLst>
        </c:ser>
        <c:ser>
          <c:idx val="2"/>
          <c:order val="2"/>
          <c:tx>
            <c:strRef>
              <c:f>Sheet1!$D$1</c:f>
              <c:strCache>
                <c:ptCount val="1"/>
                <c:pt idx="0">
                  <c:v>Segment 2</c:v>
                </c:pt>
              </c:strCache>
            </c:strRef>
          </c:tx>
          <c:spPr>
            <a:solidFill>
              <a:srgbClr val="FFD659"/>
            </a:solidFill>
            <a:ln>
              <a:solidFill>
                <a:srgbClr val="FFC000"/>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Tackle global warming</c:v>
                </c:pt>
                <c:pt idx="1">
                  <c:v>Reduce air pollution </c:v>
                </c:pt>
                <c:pt idx="2">
                  <c:v>Protect the environment, animals and nature</c:v>
                </c:pt>
                <c:pt idx="3">
                  <c:v>Reduce the price of fuel and electricity</c:v>
                </c:pt>
                <c:pt idx="4">
                  <c:v>Reduce energy imports from countries with anti-democratic regimes</c:v>
                </c:pt>
              </c:strCache>
            </c:strRef>
          </c:cat>
          <c:val>
            <c:numRef>
              <c:f>Sheet1!$D$2:$D$6</c:f>
              <c:numCache>
                <c:formatCode>General</c:formatCode>
                <c:ptCount val="5"/>
                <c:pt idx="0">
                  <c:v>85</c:v>
                </c:pt>
                <c:pt idx="1">
                  <c:v>93</c:v>
                </c:pt>
                <c:pt idx="2">
                  <c:v>94</c:v>
                </c:pt>
                <c:pt idx="3">
                  <c:v>89</c:v>
                </c:pt>
                <c:pt idx="4">
                  <c:v>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65-4DC2-AECE-2D8D84969267}"/>
            </c:ext>
          </c:extLst>
        </c:ser>
        <c:ser>
          <c:idx val="3"/>
          <c:order val="3"/>
          <c:tx>
            <c:strRef>
              <c:f>Sheet1!$E$1</c:f>
              <c:strCache>
                <c:ptCount val="1"/>
                <c:pt idx="0">
                  <c:v>Segment 3</c:v>
                </c:pt>
              </c:strCache>
            </c:strRef>
          </c:tx>
          <c:spPr>
            <a:solidFill>
              <a:srgbClr val="C2DA68"/>
            </a:solidFill>
            <a:ln>
              <a:solidFill>
                <a:srgbClr val="A2C617"/>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Tackle global warming</c:v>
                </c:pt>
                <c:pt idx="1">
                  <c:v>Reduce air pollution </c:v>
                </c:pt>
                <c:pt idx="2">
                  <c:v>Protect the environment, animals and nature</c:v>
                </c:pt>
                <c:pt idx="3">
                  <c:v>Reduce the price of fuel and electricity</c:v>
                </c:pt>
                <c:pt idx="4">
                  <c:v>Reduce energy imports from countries with anti-democratic regimes</c:v>
                </c:pt>
              </c:strCache>
            </c:strRef>
          </c:cat>
          <c:val>
            <c:numRef>
              <c:f>Sheet1!$E$2:$E$6</c:f>
              <c:numCache>
                <c:formatCode>General</c:formatCode>
                <c:ptCount val="5"/>
                <c:pt idx="0">
                  <c:v>78</c:v>
                </c:pt>
                <c:pt idx="1">
                  <c:v>89</c:v>
                </c:pt>
                <c:pt idx="2">
                  <c:v>91</c:v>
                </c:pt>
                <c:pt idx="3">
                  <c:v>52</c:v>
                </c:pt>
                <c:pt idx="4">
                  <c:v>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65-4DC2-AECE-2D8D84969267}"/>
            </c:ext>
          </c:extLst>
        </c:ser>
        <c:ser>
          <c:idx val="4"/>
          <c:order val="4"/>
          <c:tx>
            <c:strRef>
              <c:f>Sheet1!$F$1</c:f>
              <c:strCache>
                <c:ptCount val="1"/>
                <c:pt idx="0">
                  <c:v>Segment 4</c:v>
                </c:pt>
              </c:strCache>
            </c:strRef>
          </c:tx>
          <c:spPr>
            <a:solidFill>
              <a:srgbClr val="59BFBF"/>
            </a:solidFill>
            <a:ln>
              <a:solidFill>
                <a:srgbClr val="009C9C"/>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Tackle global warming</c:v>
                </c:pt>
                <c:pt idx="1">
                  <c:v>Reduce air pollution </c:v>
                </c:pt>
                <c:pt idx="2">
                  <c:v>Protect the environment, animals and nature</c:v>
                </c:pt>
                <c:pt idx="3">
                  <c:v>Reduce the price of fuel and electricity</c:v>
                </c:pt>
                <c:pt idx="4">
                  <c:v>Reduce energy imports from countries with anti-democratic regimes</c:v>
                </c:pt>
              </c:strCache>
            </c:strRef>
          </c:cat>
          <c:val>
            <c:numRef>
              <c:f>Sheet1!$F$2:$F$6</c:f>
              <c:numCache>
                <c:formatCode>General</c:formatCode>
                <c:ptCount val="5"/>
                <c:pt idx="0">
                  <c:v>19</c:v>
                </c:pt>
                <c:pt idx="1">
                  <c:v>31</c:v>
                </c:pt>
                <c:pt idx="2">
                  <c:v>39</c:v>
                </c:pt>
                <c:pt idx="3">
                  <c:v>63</c:v>
                </c:pt>
                <c:pt idx="4">
                  <c:v>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65-4DC2-AECE-2D8D84969267}"/>
            </c:ext>
          </c:extLst>
        </c:ser>
        <c:ser>
          <c:idx val="5"/>
          <c:order val="5"/>
          <c:tx>
            <c:strRef>
              <c:f>Sheet1!$G$1</c:f>
              <c:strCache>
                <c:ptCount val="1"/>
                <c:pt idx="0">
                  <c:v>Segment 5</c:v>
                </c:pt>
              </c:strCache>
            </c:strRef>
          </c:tx>
          <c:spPr>
            <a:solidFill>
              <a:srgbClr val="59A2D6"/>
            </a:solidFill>
            <a:ln>
              <a:solidFill>
                <a:srgbClr val="0070C0"/>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Tackle global warming</c:v>
                </c:pt>
                <c:pt idx="1">
                  <c:v>Reduce air pollution </c:v>
                </c:pt>
                <c:pt idx="2">
                  <c:v>Protect the environment, animals and nature</c:v>
                </c:pt>
                <c:pt idx="3">
                  <c:v>Reduce the price of fuel and electricity</c:v>
                </c:pt>
                <c:pt idx="4">
                  <c:v>Reduce energy imports from countries with anti-democratic regimes</c:v>
                </c:pt>
              </c:strCache>
            </c:strRef>
          </c:cat>
          <c:val>
            <c:numRef>
              <c:f>Sheet1!$G$2:$G$6</c:f>
              <c:numCache>
                <c:formatCode>General</c:formatCode>
                <c:ptCount val="5"/>
                <c:pt idx="0">
                  <c:v>41</c:v>
                </c:pt>
                <c:pt idx="1">
                  <c:v>54</c:v>
                </c:pt>
                <c:pt idx="2">
                  <c:v>59</c:v>
                </c:pt>
                <c:pt idx="3">
                  <c:v>62</c:v>
                </c:pt>
                <c:pt idx="4">
                  <c:v>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65-4DC2-AECE-2D8D84969267}"/>
            </c:ext>
          </c:extLst>
        </c:ser>
        <c:ser>
          <c:idx val="6"/>
          <c:order val="6"/>
          <c:tx>
            <c:strRef>
              <c:f>Sheet1!$H$1</c:f>
              <c:strCache>
                <c:ptCount val="1"/>
                <c:pt idx="0">
                  <c:v>Segment 6</c:v>
                </c:pt>
              </c:strCache>
            </c:strRef>
          </c:tx>
          <c:spPr>
            <a:solidFill>
              <a:schemeClr val="accent1">
                <a:lumMod val="60000"/>
              </a:schemeClr>
            </a:solidFill>
            <a:ln>
              <a:noFill/>
            </a:ln>
            <a:effectLst/>
          </c:spPr>
          <c:invertIfNegative val="0"/>
          <c:cat>
            <c:strRef>
              <c:f>Sheet1!$A$2:$A$6</c:f>
              <c:strCache>
                <c:ptCount val="5"/>
                <c:pt idx="0">
                  <c:v>Tackle global warming</c:v>
                </c:pt>
                <c:pt idx="1">
                  <c:v>Reduce air pollution </c:v>
                </c:pt>
                <c:pt idx="2">
                  <c:v>Protect the environment, animals and nature</c:v>
                </c:pt>
                <c:pt idx="3">
                  <c:v>Reduce the price of fuel and electricity</c:v>
                </c:pt>
                <c:pt idx="4">
                  <c:v>Reduce energy imports from countries with anti-democratic regimes</c:v>
                </c:pt>
              </c:strCache>
            </c:strRef>
          </c:cat>
          <c:val>
            <c:numRef>
              <c:f>Sheet1!$H$2:$H$6</c:f>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56-41D6-A1CD-C24DCE8DE326}"/>
            </c:ext>
          </c:extLst>
        </c:ser>
        <c:dLbls>
          <c:showLegendKey val="0"/>
          <c:showVal val="0"/>
          <c:showCatName val="0"/>
          <c:showSerName val="0"/>
          <c:showPercent val="0"/>
          <c:showBubbleSize val="0"/>
        </c:dLbls>
        <c:gapWidth val="219"/>
        <c:overlap val="-27"/>
        <c:axId val="-2143585176"/>
        <c:axId val="-2143342264"/>
      </c:barChart>
      <c:catAx>
        <c:axId val="-2143585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crossAx val="-2143342264"/>
        <c:crosses val="autoZero"/>
        <c:auto val="1"/>
        <c:lblAlgn val="ctr"/>
        <c:lblOffset val="100"/>
        <c:noMultiLvlLbl val="0"/>
      </c:catAx>
      <c:valAx>
        <c:axId val="-2143342264"/>
        <c:scaling>
          <c:orientation val="minMax"/>
          <c:max val="100"/>
          <c:min val="0"/>
        </c:scaling>
        <c:delete val="1"/>
        <c:axPos val="l"/>
        <c:numFmt formatCode="General" sourceLinked="1"/>
        <c:majorTickMark val="out"/>
        <c:minorTickMark val="none"/>
        <c:tickLblPos val="nextTo"/>
        <c:crossAx val="-21435851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k-SK"/>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850241545894E-2"/>
          <c:y val="6.8582944225452705E-2"/>
          <c:w val="0.97342995169082103"/>
          <c:h val="0.560557087915456"/>
        </c:manualLayout>
      </c:layout>
      <c:barChart>
        <c:barDir val="col"/>
        <c:grouping val="clustered"/>
        <c:varyColors val="0"/>
        <c:ser>
          <c:idx val="0"/>
          <c:order val="0"/>
          <c:tx>
            <c:strRef>
              <c:f>Sheet1!$B$1</c:f>
              <c:strCache>
                <c:ptCount val="1"/>
                <c:pt idx="0">
                  <c:v>Total</c:v>
                </c:pt>
              </c:strCache>
            </c:strRef>
          </c:tx>
          <c:spPr>
            <a:solidFill>
              <a:srgbClr val="E6E6E6"/>
            </a:solidFill>
            <a:ln>
              <a:solidFill>
                <a:srgbClr val="D9D9D9"/>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Put an end to tax evasion </c:v>
                </c:pt>
                <c:pt idx="1">
                  <c:v>Reduce rules and regulations for businesses</c:v>
                </c:pt>
                <c:pt idx="2">
                  <c:v>Limit the EUs interference in my country</c:v>
                </c:pt>
                <c:pt idx="3">
                  <c:v>Ensure trade agreements between the EU and countries outside the EU benefit my country </c:v>
                </c:pt>
                <c:pt idx="4">
                  <c:v>Improve our defence and security against external threats</c:v>
                </c:pt>
              </c:strCache>
            </c:strRef>
          </c:cat>
          <c:val>
            <c:numRef>
              <c:f>Sheet1!$B$2:$B$6</c:f>
              <c:numCache>
                <c:formatCode>General</c:formatCode>
                <c:ptCount val="5"/>
                <c:pt idx="0">
                  <c:v>82</c:v>
                </c:pt>
                <c:pt idx="1">
                  <c:v>65</c:v>
                </c:pt>
                <c:pt idx="2">
                  <c:v>71</c:v>
                </c:pt>
                <c:pt idx="3">
                  <c:v>76</c:v>
                </c:pt>
                <c:pt idx="4">
                  <c:v>80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65-4DC2-AECE-2D8D84969267}"/>
            </c:ext>
          </c:extLst>
        </c:ser>
        <c:ser>
          <c:idx val="1"/>
          <c:order val="1"/>
          <c:tx>
            <c:strRef>
              <c:f>Sheet1!$C$1</c:f>
              <c:strCache>
                <c:ptCount val="1"/>
                <c:pt idx="0">
                  <c:v>Segment 1</c:v>
                </c:pt>
              </c:strCache>
            </c:strRef>
          </c:tx>
          <c:spPr>
            <a:solidFill>
              <a:srgbClr val="F4A65E"/>
            </a:solidFill>
            <a:ln>
              <a:solidFill>
                <a:srgbClr val="EE7707"/>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Put an end to tax evasion </c:v>
                </c:pt>
                <c:pt idx="1">
                  <c:v>Reduce rules and regulations for businesses</c:v>
                </c:pt>
                <c:pt idx="2">
                  <c:v>Limit the EUs interference in my country</c:v>
                </c:pt>
                <c:pt idx="3">
                  <c:v>Ensure trade agreements between the EU and countries outside the EU benefit my country </c:v>
                </c:pt>
                <c:pt idx="4">
                  <c:v>Improve our defence and security against external threats</c:v>
                </c:pt>
              </c:strCache>
            </c:strRef>
          </c:cat>
          <c:val>
            <c:numRef>
              <c:f>Sheet1!$C$2:$C$6</c:f>
              <c:numCache>
                <c:formatCode>General</c:formatCode>
                <c:ptCount val="5"/>
                <c:pt idx="0">
                  <c:v>91</c:v>
                </c:pt>
                <c:pt idx="1">
                  <c:v>68</c:v>
                </c:pt>
                <c:pt idx="2">
                  <c:v>86</c:v>
                </c:pt>
                <c:pt idx="3">
                  <c:v>85</c:v>
                </c:pt>
                <c:pt idx="4">
                  <c:v>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65-4DC2-AECE-2D8D84969267}"/>
            </c:ext>
          </c:extLst>
        </c:ser>
        <c:ser>
          <c:idx val="2"/>
          <c:order val="2"/>
          <c:tx>
            <c:strRef>
              <c:f>Sheet1!$D$1</c:f>
              <c:strCache>
                <c:ptCount val="1"/>
                <c:pt idx="0">
                  <c:v>Segment 2</c:v>
                </c:pt>
              </c:strCache>
            </c:strRef>
          </c:tx>
          <c:spPr>
            <a:solidFill>
              <a:srgbClr val="FFD659"/>
            </a:solidFill>
            <a:ln>
              <a:solidFill>
                <a:srgbClr val="FFC000"/>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Put an end to tax evasion </c:v>
                </c:pt>
                <c:pt idx="1">
                  <c:v>Reduce rules and regulations for businesses</c:v>
                </c:pt>
                <c:pt idx="2">
                  <c:v>Limit the EUs interference in my country</c:v>
                </c:pt>
                <c:pt idx="3">
                  <c:v>Ensure trade agreements between the EU and countries outside the EU benefit my country </c:v>
                </c:pt>
                <c:pt idx="4">
                  <c:v>Improve our defence and security against external threats</c:v>
                </c:pt>
              </c:strCache>
            </c:strRef>
          </c:cat>
          <c:val>
            <c:numRef>
              <c:f>Sheet1!$D$2:$D$6</c:f>
              <c:numCache>
                <c:formatCode>General</c:formatCode>
                <c:ptCount val="5"/>
                <c:pt idx="0">
                  <c:v>94</c:v>
                </c:pt>
                <c:pt idx="1">
                  <c:v>81</c:v>
                </c:pt>
                <c:pt idx="2">
                  <c:v>83</c:v>
                </c:pt>
                <c:pt idx="3">
                  <c:v>91</c:v>
                </c:pt>
                <c:pt idx="4">
                  <c:v>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65-4DC2-AECE-2D8D84969267}"/>
            </c:ext>
          </c:extLst>
        </c:ser>
        <c:ser>
          <c:idx val="3"/>
          <c:order val="3"/>
          <c:tx>
            <c:strRef>
              <c:f>Sheet1!$E$1</c:f>
              <c:strCache>
                <c:ptCount val="1"/>
                <c:pt idx="0">
                  <c:v>Segment 3</c:v>
                </c:pt>
              </c:strCache>
            </c:strRef>
          </c:tx>
          <c:spPr>
            <a:solidFill>
              <a:srgbClr val="C2DA68"/>
            </a:solidFill>
            <a:ln>
              <a:solidFill>
                <a:srgbClr val="A2C617"/>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Put an end to tax evasion </c:v>
                </c:pt>
                <c:pt idx="1">
                  <c:v>Reduce rules and regulations for businesses</c:v>
                </c:pt>
                <c:pt idx="2">
                  <c:v>Limit the EUs interference in my country</c:v>
                </c:pt>
                <c:pt idx="3">
                  <c:v>Ensure trade agreements between the EU and countries outside the EU benefit my country </c:v>
                </c:pt>
                <c:pt idx="4">
                  <c:v>Improve our defence and security against external threats</c:v>
                </c:pt>
              </c:strCache>
            </c:strRef>
          </c:cat>
          <c:val>
            <c:numRef>
              <c:f>Sheet1!$E$2:$E$6</c:f>
              <c:numCache>
                <c:formatCode>General</c:formatCode>
                <c:ptCount val="5"/>
                <c:pt idx="0">
                  <c:v>79</c:v>
                </c:pt>
                <c:pt idx="1">
                  <c:v>53</c:v>
                </c:pt>
                <c:pt idx="2">
                  <c:v>30</c:v>
                </c:pt>
                <c:pt idx="3">
                  <c:v>65</c:v>
                </c:pt>
                <c:pt idx="4">
                  <c:v>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65-4DC2-AECE-2D8D84969267}"/>
            </c:ext>
          </c:extLst>
        </c:ser>
        <c:ser>
          <c:idx val="4"/>
          <c:order val="4"/>
          <c:tx>
            <c:strRef>
              <c:f>Sheet1!$F$1</c:f>
              <c:strCache>
                <c:ptCount val="1"/>
                <c:pt idx="0">
                  <c:v>Segment 4</c:v>
                </c:pt>
              </c:strCache>
            </c:strRef>
          </c:tx>
          <c:spPr>
            <a:solidFill>
              <a:srgbClr val="59BFBF"/>
            </a:solidFill>
            <a:ln>
              <a:solidFill>
                <a:srgbClr val="009C9C"/>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Put an end to tax evasion </c:v>
                </c:pt>
                <c:pt idx="1">
                  <c:v>Reduce rules and regulations for businesses</c:v>
                </c:pt>
                <c:pt idx="2">
                  <c:v>Limit the EUs interference in my country</c:v>
                </c:pt>
                <c:pt idx="3">
                  <c:v>Ensure trade agreements between the EU and countries outside the EU benefit my country </c:v>
                </c:pt>
                <c:pt idx="4">
                  <c:v>Improve our defence and security against external threats</c:v>
                </c:pt>
              </c:strCache>
            </c:strRef>
          </c:cat>
          <c:val>
            <c:numRef>
              <c:f>Sheet1!$F$2:$F$6</c:f>
              <c:numCache>
                <c:formatCode>General</c:formatCode>
                <c:ptCount val="5"/>
                <c:pt idx="0">
                  <c:v>56</c:v>
                </c:pt>
                <c:pt idx="1">
                  <c:v>71</c:v>
                </c:pt>
                <c:pt idx="2">
                  <c:v>95</c:v>
                </c:pt>
                <c:pt idx="3">
                  <c:v>68</c:v>
                </c:pt>
                <c:pt idx="4">
                  <c:v>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65-4DC2-AECE-2D8D84969267}"/>
            </c:ext>
          </c:extLst>
        </c:ser>
        <c:ser>
          <c:idx val="5"/>
          <c:order val="5"/>
          <c:tx>
            <c:strRef>
              <c:f>Sheet1!$G$1</c:f>
              <c:strCache>
                <c:ptCount val="1"/>
                <c:pt idx="0">
                  <c:v>Segment 5</c:v>
                </c:pt>
              </c:strCache>
            </c:strRef>
          </c:tx>
          <c:spPr>
            <a:solidFill>
              <a:srgbClr val="59A2D6"/>
            </a:solidFill>
            <a:ln>
              <a:solidFill>
                <a:srgbClr val="0070C0"/>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Put an end to tax evasion </c:v>
                </c:pt>
                <c:pt idx="1">
                  <c:v>Reduce rules and regulations for businesses</c:v>
                </c:pt>
                <c:pt idx="2">
                  <c:v>Limit the EUs interference in my country</c:v>
                </c:pt>
                <c:pt idx="3">
                  <c:v>Ensure trade agreements between the EU and countries outside the EU benefit my country </c:v>
                </c:pt>
                <c:pt idx="4">
                  <c:v>Improve our defence and security against external threats</c:v>
                </c:pt>
              </c:strCache>
            </c:strRef>
          </c:cat>
          <c:val>
            <c:numRef>
              <c:f>Sheet1!$G$2:$G$6</c:f>
              <c:numCache>
                <c:formatCode>General</c:formatCode>
                <c:ptCount val="5"/>
                <c:pt idx="0">
                  <c:v>65</c:v>
                </c:pt>
                <c:pt idx="1">
                  <c:v>48</c:v>
                </c:pt>
                <c:pt idx="2">
                  <c:v>61</c:v>
                </c:pt>
                <c:pt idx="3">
                  <c:v>54</c:v>
                </c:pt>
                <c:pt idx="4">
                  <c:v>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65-4DC2-AECE-2D8D84969267}"/>
            </c:ext>
          </c:extLst>
        </c:ser>
        <c:ser>
          <c:idx val="6"/>
          <c:order val="6"/>
          <c:tx>
            <c:strRef>
              <c:f>Sheet1!$H$1</c:f>
              <c:strCache>
                <c:ptCount val="1"/>
                <c:pt idx="0">
                  <c:v>Segment 6</c:v>
                </c:pt>
              </c:strCache>
            </c:strRef>
          </c:tx>
          <c:spPr>
            <a:solidFill>
              <a:schemeClr val="accent1">
                <a:lumMod val="60000"/>
              </a:schemeClr>
            </a:solidFill>
            <a:ln>
              <a:noFill/>
            </a:ln>
            <a:effectLst/>
          </c:spPr>
          <c:invertIfNegative val="0"/>
          <c:cat>
            <c:strRef>
              <c:f>Sheet1!$A$2:$A$6</c:f>
              <c:strCache>
                <c:ptCount val="5"/>
                <c:pt idx="0">
                  <c:v>Put an end to tax evasion </c:v>
                </c:pt>
                <c:pt idx="1">
                  <c:v>Reduce rules and regulations for businesses</c:v>
                </c:pt>
                <c:pt idx="2">
                  <c:v>Limit the EUs interference in my country</c:v>
                </c:pt>
                <c:pt idx="3">
                  <c:v>Ensure trade agreements between the EU and countries outside the EU benefit my country </c:v>
                </c:pt>
                <c:pt idx="4">
                  <c:v>Improve our defence and security against external threats</c:v>
                </c:pt>
              </c:strCache>
            </c:strRef>
          </c:cat>
          <c:val>
            <c:numRef>
              <c:f>Sheet1!$H$2:$H$6</c:f>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56-41D6-A1CD-C24DCE8DE326}"/>
            </c:ext>
          </c:extLst>
        </c:ser>
        <c:dLbls>
          <c:showLegendKey val="0"/>
          <c:showVal val="0"/>
          <c:showCatName val="0"/>
          <c:showSerName val="0"/>
          <c:showPercent val="0"/>
          <c:showBubbleSize val="0"/>
        </c:dLbls>
        <c:gapWidth val="219"/>
        <c:overlap val="-27"/>
        <c:axId val="2122515272"/>
        <c:axId val="2122480104"/>
      </c:barChart>
      <c:catAx>
        <c:axId val="2122515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crossAx val="2122480104"/>
        <c:crosses val="autoZero"/>
        <c:auto val="1"/>
        <c:lblAlgn val="ctr"/>
        <c:lblOffset val="100"/>
        <c:noMultiLvlLbl val="0"/>
      </c:catAx>
      <c:valAx>
        <c:axId val="2122480104"/>
        <c:scaling>
          <c:orientation val="minMax"/>
          <c:max val="100"/>
          <c:min val="0"/>
        </c:scaling>
        <c:delete val="1"/>
        <c:axPos val="l"/>
        <c:numFmt formatCode="General" sourceLinked="1"/>
        <c:majorTickMark val="out"/>
        <c:minorTickMark val="none"/>
        <c:tickLblPos val="nextTo"/>
        <c:crossAx val="2122515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k-SK"/>
        </a:p>
      </c:txPr>
    </c:legend>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k-SK"/>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406249999999998E-2"/>
          <c:y val="0"/>
          <c:w val="0.93021874999999998"/>
          <c:h val="0.83131607133850205"/>
        </c:manualLayout>
      </c:layout>
      <c:bubbleChart>
        <c:varyColors val="0"/>
        <c:ser>
          <c:idx val="0"/>
          <c:order val="0"/>
          <c:tx>
            <c:strRef>
              <c:f>Sheet1!$B$1</c:f>
              <c:strCache>
                <c:ptCount val="1"/>
                <c:pt idx="0">
                  <c:v>Y-Values</c:v>
                </c:pt>
              </c:strCache>
            </c:strRef>
          </c:tx>
          <c:spPr>
            <a:solidFill>
              <a:schemeClr val="accent1">
                <a:alpha val="75000"/>
              </a:schemeClr>
            </a:solidFill>
            <a:ln>
              <a:noFill/>
            </a:ln>
            <a:effectLst/>
          </c:spPr>
          <c:invertIfNegative val="0"/>
          <c:dPt>
            <c:idx val="0"/>
            <c:invertIfNegative val="0"/>
            <c:bubble3D val="0"/>
            <c:spPr>
              <a:solidFill>
                <a:srgbClr val="EE7707">
                  <a:alpha val="65098"/>
                </a:srgbClr>
              </a:solidFill>
              <a:ln>
                <a:solidFill>
                  <a:schemeClr val="accent1"/>
                </a:solidFill>
              </a:ln>
              <a:effectLst/>
            </c:spPr>
            <c:extLst>
              <c:ext xmlns:c16="http://schemas.microsoft.com/office/drawing/2014/chart" uri="{C3380CC4-5D6E-409C-BE32-E72D297353CC}">
                <c16:uniqueId val="{00000001-AE5C-41F1-9379-AB65E6ACCB8B}"/>
              </c:ext>
            </c:extLst>
          </c:dPt>
          <c:dPt>
            <c:idx val="1"/>
            <c:invertIfNegative val="0"/>
            <c:bubble3D val="0"/>
            <c:spPr>
              <a:solidFill>
                <a:schemeClr val="accent2">
                  <a:alpha val="65000"/>
                </a:schemeClr>
              </a:solidFill>
              <a:ln>
                <a:solidFill>
                  <a:schemeClr val="accent2"/>
                </a:solidFill>
              </a:ln>
              <a:effectLst/>
            </c:spPr>
            <c:extLst>
              <c:ext xmlns:c16="http://schemas.microsoft.com/office/drawing/2014/chart" uri="{C3380CC4-5D6E-409C-BE32-E72D297353CC}">
                <c16:uniqueId val="{00000003-AE5C-41F1-9379-AB65E6ACCB8B}"/>
              </c:ext>
            </c:extLst>
          </c:dPt>
          <c:dPt>
            <c:idx val="2"/>
            <c:invertIfNegative val="0"/>
            <c:bubble3D val="0"/>
            <c:spPr>
              <a:solidFill>
                <a:schemeClr val="accent3">
                  <a:alpha val="65000"/>
                </a:schemeClr>
              </a:solidFill>
              <a:ln>
                <a:solidFill>
                  <a:schemeClr val="accent3"/>
                </a:solidFill>
              </a:ln>
              <a:effectLst/>
            </c:spPr>
            <c:extLst>
              <c:ext xmlns:c16="http://schemas.microsoft.com/office/drawing/2014/chart" uri="{C3380CC4-5D6E-409C-BE32-E72D297353CC}">
                <c16:uniqueId val="{00000005-AE5C-41F1-9379-AB65E6ACCB8B}"/>
              </c:ext>
            </c:extLst>
          </c:dPt>
          <c:dPt>
            <c:idx val="3"/>
            <c:invertIfNegative val="0"/>
            <c:bubble3D val="0"/>
            <c:spPr>
              <a:solidFill>
                <a:schemeClr val="accent4">
                  <a:alpha val="65000"/>
                </a:schemeClr>
              </a:solidFill>
              <a:ln>
                <a:solidFill>
                  <a:schemeClr val="accent4"/>
                </a:solidFill>
              </a:ln>
              <a:effectLst/>
            </c:spPr>
            <c:extLst>
              <c:ext xmlns:c16="http://schemas.microsoft.com/office/drawing/2014/chart" uri="{C3380CC4-5D6E-409C-BE32-E72D297353CC}">
                <c16:uniqueId val="{00000007-AE5C-41F1-9379-AB65E6ACCB8B}"/>
              </c:ext>
            </c:extLst>
          </c:dPt>
          <c:dPt>
            <c:idx val="4"/>
            <c:invertIfNegative val="0"/>
            <c:bubble3D val="0"/>
            <c:spPr>
              <a:solidFill>
                <a:srgbClr val="0070C0">
                  <a:alpha val="65000"/>
                </a:srgbClr>
              </a:solidFill>
              <a:ln>
                <a:solidFill>
                  <a:schemeClr val="accent5"/>
                </a:solidFill>
              </a:ln>
              <a:effectLst/>
            </c:spPr>
            <c:extLst>
              <c:ext xmlns:c16="http://schemas.microsoft.com/office/drawing/2014/chart" uri="{C3380CC4-5D6E-409C-BE32-E72D297353CC}">
                <c16:uniqueId val="{00000009-AE5C-41F1-9379-AB65E6ACCB8B}"/>
              </c:ext>
            </c:extLst>
          </c:dPt>
          <c:xVal>
            <c:numRef>
              <c:f>Sheet1!$A$2:$A$6</c:f>
              <c:numCache>
                <c:formatCode>0%</c:formatCode>
                <c:ptCount val="5"/>
                <c:pt idx="0">
                  <c:v>0.78</c:v>
                </c:pt>
                <c:pt idx="1">
                  <c:v>0.9</c:v>
                </c:pt>
                <c:pt idx="2">
                  <c:v>0.8</c:v>
                </c:pt>
                <c:pt idx="3">
                  <c:v>-0.02</c:v>
                </c:pt>
                <c:pt idx="4">
                  <c:v>0.43</c:v>
                </c:pt>
              </c:numCache>
            </c:numRef>
          </c:xVal>
          <c:yVal>
            <c:numRef>
              <c:f>Sheet1!$B$2:$B$6</c:f>
              <c:numCache>
                <c:formatCode>General</c:formatCode>
                <c:ptCount val="5"/>
                <c:pt idx="0">
                  <c:v>2</c:v>
                </c:pt>
                <c:pt idx="1">
                  <c:v>2</c:v>
                </c:pt>
                <c:pt idx="2">
                  <c:v>2</c:v>
                </c:pt>
                <c:pt idx="3">
                  <c:v>2</c:v>
                </c:pt>
                <c:pt idx="4">
                  <c:v>2</c:v>
                </c:pt>
              </c:numCache>
            </c:numRef>
          </c:yVal>
          <c:bubbleSize>
            <c:numRef>
              <c:f>Sheet1!$C$2:$C$6</c:f>
              <c:numCache>
                <c:formatCode>0%</c:formatCode>
                <c:ptCount val="5"/>
                <c:pt idx="0">
                  <c:v>0.27</c:v>
                </c:pt>
                <c:pt idx="1">
                  <c:v>0.28999999999999998</c:v>
                </c:pt>
                <c:pt idx="2">
                  <c:v>0.17</c:v>
                </c:pt>
                <c:pt idx="3">
                  <c:v>0.05</c:v>
                </c:pt>
                <c:pt idx="4">
                  <c:v>0.21</c:v>
                </c:pt>
              </c:numCache>
            </c:numRef>
          </c:bubbleSize>
          <c:bubble3D val="0"/>
          <c:extLst>
            <c:ext xmlns:c16="http://schemas.microsoft.com/office/drawing/2014/chart" uri="{C3380CC4-5D6E-409C-BE32-E72D297353CC}">
              <c16:uniqueId val="{0000000A-AE5C-41F1-9379-AB65E6ACCB8B}"/>
            </c:ext>
          </c:extLst>
        </c:ser>
        <c:dLbls>
          <c:showLegendKey val="0"/>
          <c:showVal val="0"/>
          <c:showCatName val="0"/>
          <c:showSerName val="0"/>
          <c:showPercent val="0"/>
          <c:showBubbleSize val="0"/>
        </c:dLbls>
        <c:bubbleScale val="200"/>
        <c:showNegBubbles val="0"/>
        <c:sizeRepresents val="w"/>
        <c:axId val="2127392728"/>
        <c:axId val="-2104388568"/>
      </c:bubbleChart>
      <c:valAx>
        <c:axId val="2127392728"/>
        <c:scaling>
          <c:orientation val="minMax"/>
          <c:max val="1"/>
          <c:min val="-1"/>
        </c:scaling>
        <c:delete val="0"/>
        <c:axPos val="b"/>
        <c:numFmt formatCode="0%" sourceLinked="1"/>
        <c:majorTickMark val="out"/>
        <c:minorTickMark val="none"/>
        <c:tickLblPos val="low"/>
        <c:spPr>
          <a:noFill/>
          <a:ln w="9525" cap="flat" cmpd="sng" algn="ctr">
            <a:solidFill>
              <a:schemeClr val="bg1"/>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crossAx val="-2104388568"/>
        <c:crossesAt val="2"/>
        <c:crossBetween val="midCat"/>
      </c:valAx>
      <c:valAx>
        <c:axId val="-2104388568"/>
        <c:scaling>
          <c:orientation val="minMax"/>
          <c:max val="2.1"/>
          <c:min val="1.9"/>
        </c:scaling>
        <c:delete val="1"/>
        <c:axPos val="l"/>
        <c:numFmt formatCode="General" sourceLinked="1"/>
        <c:majorTickMark val="none"/>
        <c:minorTickMark val="none"/>
        <c:tickLblPos val="nextTo"/>
        <c:crossAx val="212739272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k-SK"/>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850241545894E-2"/>
          <c:y val="4.4377199204704697E-2"/>
          <c:w val="0.97342995169082103"/>
          <c:h val="0.61300286879374399"/>
        </c:manualLayout>
      </c:layout>
      <c:barChart>
        <c:barDir val="col"/>
        <c:grouping val="clustered"/>
        <c:varyColors val="0"/>
        <c:ser>
          <c:idx val="0"/>
          <c:order val="0"/>
          <c:tx>
            <c:strRef>
              <c:f>Sheet1!$B$1</c:f>
              <c:strCache>
                <c:ptCount val="1"/>
                <c:pt idx="0">
                  <c:v>Total</c:v>
                </c:pt>
              </c:strCache>
            </c:strRef>
          </c:tx>
          <c:spPr>
            <a:solidFill>
              <a:srgbClr val="E6E6E6"/>
            </a:solidFill>
            <a:ln>
              <a:solidFill>
                <a:srgbClr val="D9D9D9"/>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Reduce migration </c:v>
                </c:pt>
                <c:pt idx="1">
                  <c:v>Prevent terrorist attacks</c:v>
                </c:pt>
                <c:pt idx="2">
                  <c:v>Defend values, such as human rights and democracy, in Europe and abroad</c:v>
                </c:pt>
                <c:pt idx="3">
                  <c:v>Get more support and funding from the EU for my country</c:v>
                </c:pt>
                <c:pt idx="4">
                  <c:v>Help reduce unemployment </c:v>
                </c:pt>
              </c:strCache>
            </c:strRef>
          </c:cat>
          <c:val>
            <c:numRef>
              <c:f>Sheet1!$B$2:$B$6</c:f>
              <c:numCache>
                <c:formatCode>General</c:formatCode>
                <c:ptCount val="5"/>
                <c:pt idx="0">
                  <c:v>76</c:v>
                </c:pt>
                <c:pt idx="1">
                  <c:v>86</c:v>
                </c:pt>
                <c:pt idx="2">
                  <c:v>81</c:v>
                </c:pt>
                <c:pt idx="3">
                  <c:v>65</c:v>
                </c:pt>
                <c:pt idx="4">
                  <c:v>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65-4DC2-AECE-2D8D84969267}"/>
            </c:ext>
          </c:extLst>
        </c:ser>
        <c:ser>
          <c:idx val="1"/>
          <c:order val="1"/>
          <c:tx>
            <c:strRef>
              <c:f>Sheet1!$C$1</c:f>
              <c:strCache>
                <c:ptCount val="1"/>
                <c:pt idx="0">
                  <c:v>Segment 1</c:v>
                </c:pt>
              </c:strCache>
            </c:strRef>
          </c:tx>
          <c:spPr>
            <a:solidFill>
              <a:srgbClr val="F4A65E"/>
            </a:solidFill>
            <a:ln>
              <a:solidFill>
                <a:srgbClr val="EE7707"/>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Reduce migration </c:v>
                </c:pt>
                <c:pt idx="1">
                  <c:v>Prevent terrorist attacks</c:v>
                </c:pt>
                <c:pt idx="2">
                  <c:v>Defend values, such as human rights and democracy, in Europe and abroad</c:v>
                </c:pt>
                <c:pt idx="3">
                  <c:v>Get more support and funding from the EU for my country</c:v>
                </c:pt>
                <c:pt idx="4">
                  <c:v>Help reduce unemployment </c:v>
                </c:pt>
              </c:strCache>
            </c:strRef>
          </c:cat>
          <c:val>
            <c:numRef>
              <c:f>Sheet1!$C$2:$C$6</c:f>
              <c:numCache>
                <c:formatCode>General</c:formatCode>
                <c:ptCount val="5"/>
                <c:pt idx="0">
                  <c:v>95</c:v>
                </c:pt>
                <c:pt idx="1">
                  <c:v>96</c:v>
                </c:pt>
                <c:pt idx="2">
                  <c:v>86</c:v>
                </c:pt>
                <c:pt idx="3">
                  <c:v>71</c:v>
                </c:pt>
                <c:pt idx="4">
                  <c:v>85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65-4DC2-AECE-2D8D84969267}"/>
            </c:ext>
          </c:extLst>
        </c:ser>
        <c:ser>
          <c:idx val="2"/>
          <c:order val="2"/>
          <c:tx>
            <c:strRef>
              <c:f>Sheet1!$D$1</c:f>
              <c:strCache>
                <c:ptCount val="1"/>
                <c:pt idx="0">
                  <c:v>Segment 2</c:v>
                </c:pt>
              </c:strCache>
            </c:strRef>
          </c:tx>
          <c:spPr>
            <a:solidFill>
              <a:srgbClr val="FFD659"/>
            </a:solidFill>
            <a:ln>
              <a:solidFill>
                <a:srgbClr val="FFC000"/>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Reduce migration </c:v>
                </c:pt>
                <c:pt idx="1">
                  <c:v>Prevent terrorist attacks</c:v>
                </c:pt>
                <c:pt idx="2">
                  <c:v>Defend values, such as human rights and democracy, in Europe and abroad</c:v>
                </c:pt>
                <c:pt idx="3">
                  <c:v>Get more support and funding from the EU for my country</c:v>
                </c:pt>
                <c:pt idx="4">
                  <c:v>Help reduce unemployment </c:v>
                </c:pt>
              </c:strCache>
            </c:strRef>
          </c:cat>
          <c:val>
            <c:numRef>
              <c:f>Sheet1!$D$2:$D$6</c:f>
              <c:numCache>
                <c:formatCode>General</c:formatCode>
                <c:ptCount val="5"/>
                <c:pt idx="0">
                  <c:v>90</c:v>
                </c:pt>
                <c:pt idx="1">
                  <c:v>95</c:v>
                </c:pt>
                <c:pt idx="2">
                  <c:v>94</c:v>
                </c:pt>
                <c:pt idx="3">
                  <c:v>85</c:v>
                </c:pt>
                <c:pt idx="4">
                  <c:v>85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65-4DC2-AECE-2D8D84969267}"/>
            </c:ext>
          </c:extLst>
        </c:ser>
        <c:ser>
          <c:idx val="3"/>
          <c:order val="3"/>
          <c:tx>
            <c:strRef>
              <c:f>Sheet1!$E$1</c:f>
              <c:strCache>
                <c:ptCount val="1"/>
                <c:pt idx="0">
                  <c:v>Segment 3</c:v>
                </c:pt>
              </c:strCache>
            </c:strRef>
          </c:tx>
          <c:spPr>
            <a:solidFill>
              <a:srgbClr val="C2DA68"/>
            </a:solidFill>
            <a:ln>
              <a:solidFill>
                <a:srgbClr val="A2C617"/>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Reduce migration </c:v>
                </c:pt>
                <c:pt idx="1">
                  <c:v>Prevent terrorist attacks</c:v>
                </c:pt>
                <c:pt idx="2">
                  <c:v>Defend values, such as human rights and democracy, in Europe and abroad</c:v>
                </c:pt>
                <c:pt idx="3">
                  <c:v>Get more support and funding from the EU for my country</c:v>
                </c:pt>
                <c:pt idx="4">
                  <c:v>Help reduce unemployment </c:v>
                </c:pt>
              </c:strCache>
            </c:strRef>
          </c:cat>
          <c:val>
            <c:numRef>
              <c:f>Sheet1!$E$2:$E$6</c:f>
              <c:numCache>
                <c:formatCode>General</c:formatCode>
                <c:ptCount val="5"/>
                <c:pt idx="0">
                  <c:v>22</c:v>
                </c:pt>
                <c:pt idx="1">
                  <c:v>75</c:v>
                </c:pt>
                <c:pt idx="2">
                  <c:v>90</c:v>
                </c:pt>
                <c:pt idx="3">
                  <c:v>63</c:v>
                </c:pt>
                <c:pt idx="4">
                  <c:v>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65-4DC2-AECE-2D8D84969267}"/>
            </c:ext>
          </c:extLst>
        </c:ser>
        <c:ser>
          <c:idx val="4"/>
          <c:order val="4"/>
          <c:tx>
            <c:strRef>
              <c:f>Sheet1!$F$1</c:f>
              <c:strCache>
                <c:ptCount val="1"/>
                <c:pt idx="0">
                  <c:v>Segment 4</c:v>
                </c:pt>
              </c:strCache>
            </c:strRef>
          </c:tx>
          <c:spPr>
            <a:solidFill>
              <a:srgbClr val="59BFBF"/>
            </a:solidFill>
            <a:ln>
              <a:solidFill>
                <a:srgbClr val="009C9C"/>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Reduce migration </c:v>
                </c:pt>
                <c:pt idx="1">
                  <c:v>Prevent terrorist attacks</c:v>
                </c:pt>
                <c:pt idx="2">
                  <c:v>Defend values, such as human rights and democracy, in Europe and abroad</c:v>
                </c:pt>
                <c:pt idx="3">
                  <c:v>Get more support and funding from the EU for my country</c:v>
                </c:pt>
                <c:pt idx="4">
                  <c:v>Help reduce unemployment </c:v>
                </c:pt>
              </c:strCache>
            </c:strRef>
          </c:cat>
          <c:val>
            <c:numRef>
              <c:f>Sheet1!$F$2:$F$6</c:f>
              <c:numCache>
                <c:formatCode>General</c:formatCode>
                <c:ptCount val="5"/>
                <c:pt idx="0">
                  <c:v>93</c:v>
                </c:pt>
                <c:pt idx="1">
                  <c:v>78</c:v>
                </c:pt>
                <c:pt idx="2">
                  <c:v>45</c:v>
                </c:pt>
                <c:pt idx="3">
                  <c:v>23</c:v>
                </c:pt>
                <c:pt idx="4">
                  <c:v>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65-4DC2-AECE-2D8D84969267}"/>
            </c:ext>
          </c:extLst>
        </c:ser>
        <c:ser>
          <c:idx val="5"/>
          <c:order val="5"/>
          <c:tx>
            <c:strRef>
              <c:f>Sheet1!$G$1</c:f>
              <c:strCache>
                <c:ptCount val="1"/>
                <c:pt idx="0">
                  <c:v>Segment 5</c:v>
                </c:pt>
              </c:strCache>
            </c:strRef>
          </c:tx>
          <c:spPr>
            <a:solidFill>
              <a:srgbClr val="59A2D6"/>
            </a:solidFill>
            <a:ln>
              <a:solidFill>
                <a:srgbClr val="0070C0"/>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Reduce migration </c:v>
                </c:pt>
                <c:pt idx="1">
                  <c:v>Prevent terrorist attacks</c:v>
                </c:pt>
                <c:pt idx="2">
                  <c:v>Defend values, such as human rights and democracy, in Europe and abroad</c:v>
                </c:pt>
                <c:pt idx="3">
                  <c:v>Get more support and funding from the EU for my country</c:v>
                </c:pt>
                <c:pt idx="4">
                  <c:v>Help reduce unemployment </c:v>
                </c:pt>
              </c:strCache>
            </c:strRef>
          </c:cat>
          <c:val>
            <c:numRef>
              <c:f>Sheet1!$G$2:$G$6</c:f>
              <c:numCache>
                <c:formatCode>General</c:formatCode>
                <c:ptCount val="5"/>
                <c:pt idx="0">
                  <c:v>72</c:v>
                </c:pt>
                <c:pt idx="1">
                  <c:v>72</c:v>
                </c:pt>
                <c:pt idx="2">
                  <c:v>62</c:v>
                </c:pt>
                <c:pt idx="3">
                  <c:v>44</c:v>
                </c:pt>
                <c:pt idx="4">
                  <c:v>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65-4DC2-AECE-2D8D84969267}"/>
            </c:ext>
          </c:extLst>
        </c:ser>
        <c:ser>
          <c:idx val="6"/>
          <c:order val="6"/>
          <c:tx>
            <c:strRef>
              <c:f>Sheet1!$H$1</c:f>
              <c:strCache>
                <c:ptCount val="1"/>
                <c:pt idx="0">
                  <c:v>Segment 6</c:v>
                </c:pt>
              </c:strCache>
            </c:strRef>
          </c:tx>
          <c:spPr>
            <a:solidFill>
              <a:schemeClr val="accent1">
                <a:lumMod val="60000"/>
              </a:schemeClr>
            </a:solidFill>
            <a:ln>
              <a:noFill/>
            </a:ln>
            <a:effectLst/>
          </c:spPr>
          <c:invertIfNegative val="0"/>
          <c:cat>
            <c:strRef>
              <c:f>Sheet1!$A$2:$A$6</c:f>
              <c:strCache>
                <c:ptCount val="5"/>
                <c:pt idx="0">
                  <c:v>Reduce migration </c:v>
                </c:pt>
                <c:pt idx="1">
                  <c:v>Prevent terrorist attacks</c:v>
                </c:pt>
                <c:pt idx="2">
                  <c:v>Defend values, such as human rights and democracy, in Europe and abroad</c:v>
                </c:pt>
                <c:pt idx="3">
                  <c:v>Get more support and funding from the EU for my country</c:v>
                </c:pt>
                <c:pt idx="4">
                  <c:v>Help reduce unemployment </c:v>
                </c:pt>
              </c:strCache>
            </c:strRef>
          </c:cat>
          <c:val>
            <c:numRef>
              <c:f>Sheet1!$H$2:$H$6</c:f>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56-41D6-A1CD-C24DCE8DE326}"/>
            </c:ext>
          </c:extLst>
        </c:ser>
        <c:dLbls>
          <c:showLegendKey val="0"/>
          <c:showVal val="0"/>
          <c:showCatName val="0"/>
          <c:showSerName val="0"/>
          <c:showPercent val="0"/>
          <c:showBubbleSize val="0"/>
        </c:dLbls>
        <c:gapWidth val="219"/>
        <c:overlap val="-27"/>
        <c:axId val="-2143538104"/>
        <c:axId val="-2143547896"/>
      </c:barChart>
      <c:catAx>
        <c:axId val="-2143538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crossAx val="-2143547896"/>
        <c:crosses val="autoZero"/>
        <c:auto val="1"/>
        <c:lblAlgn val="ctr"/>
        <c:lblOffset val="100"/>
        <c:noMultiLvlLbl val="0"/>
      </c:catAx>
      <c:valAx>
        <c:axId val="-2143547896"/>
        <c:scaling>
          <c:orientation val="minMax"/>
          <c:max val="100"/>
          <c:min val="0"/>
        </c:scaling>
        <c:delete val="1"/>
        <c:axPos val="l"/>
        <c:numFmt formatCode="General" sourceLinked="1"/>
        <c:majorTickMark val="out"/>
        <c:minorTickMark val="none"/>
        <c:tickLblPos val="nextTo"/>
        <c:crossAx val="-2143538104"/>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k-SK"/>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850241545894E-2"/>
          <c:y val="7.2617235062244004E-2"/>
          <c:w val="0.97342995169082103"/>
          <c:h val="0.58476283293620501"/>
        </c:manualLayout>
      </c:layout>
      <c:barChart>
        <c:barDir val="col"/>
        <c:grouping val="clustered"/>
        <c:varyColors val="0"/>
        <c:ser>
          <c:idx val="0"/>
          <c:order val="0"/>
          <c:tx>
            <c:strRef>
              <c:f>Sheet1!$B$1</c:f>
              <c:strCache>
                <c:ptCount val="1"/>
                <c:pt idx="0">
                  <c:v>Total</c:v>
                </c:pt>
              </c:strCache>
            </c:strRef>
          </c:tx>
          <c:spPr>
            <a:solidFill>
              <a:srgbClr val="FFFFFF">
                <a:lumMod val="85000"/>
                <a:alpha val="65000"/>
              </a:srgbClr>
            </a:solidFill>
            <a:ln>
              <a:solidFill>
                <a:srgbClr val="FFFFFF">
                  <a:lumMod val="85000"/>
                </a:srgbClr>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Tackle global warming</c:v>
                </c:pt>
                <c:pt idx="1">
                  <c:v>Reduce air pollution </c:v>
                </c:pt>
                <c:pt idx="2">
                  <c:v>Protect the environment, animals and nature</c:v>
                </c:pt>
                <c:pt idx="3">
                  <c:v>Reduce the price of fuel and electricity</c:v>
                </c:pt>
                <c:pt idx="4">
                  <c:v>Reduce energy imports from countries with anti-democratic regimes</c:v>
                </c:pt>
              </c:strCache>
            </c:strRef>
          </c:cat>
          <c:val>
            <c:numRef>
              <c:f>Sheet1!$B$2:$B$6</c:f>
              <c:numCache>
                <c:formatCode>General</c:formatCode>
                <c:ptCount val="5"/>
                <c:pt idx="0">
                  <c:v>69</c:v>
                </c:pt>
                <c:pt idx="1">
                  <c:v>80</c:v>
                </c:pt>
                <c:pt idx="2">
                  <c:v>82</c:v>
                </c:pt>
                <c:pt idx="3">
                  <c:v>76</c:v>
                </c:pt>
                <c:pt idx="4">
                  <c:v>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65-4DC2-AECE-2D8D84969267}"/>
            </c:ext>
          </c:extLst>
        </c:ser>
        <c:ser>
          <c:idx val="1"/>
          <c:order val="1"/>
          <c:tx>
            <c:strRef>
              <c:f>Sheet1!$C$1</c:f>
              <c:strCache>
                <c:ptCount val="1"/>
                <c:pt idx="0">
                  <c:v>18-29</c:v>
                </c:pt>
              </c:strCache>
            </c:strRef>
          </c:tx>
          <c:spPr>
            <a:solidFill>
              <a:srgbClr val="953088">
                <a:lumMod val="75000"/>
                <a:alpha val="65000"/>
              </a:srgbClr>
            </a:solidFill>
            <a:ln>
              <a:solidFill>
                <a:srgbClr val="953088">
                  <a:lumMod val="75000"/>
                </a:srgbClr>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Tackle global warming</c:v>
                </c:pt>
                <c:pt idx="1">
                  <c:v>Reduce air pollution </c:v>
                </c:pt>
                <c:pt idx="2">
                  <c:v>Protect the environment, animals and nature</c:v>
                </c:pt>
                <c:pt idx="3">
                  <c:v>Reduce the price of fuel and electricity</c:v>
                </c:pt>
                <c:pt idx="4">
                  <c:v>Reduce energy imports from countries with anti-democratic regimes</c:v>
                </c:pt>
              </c:strCache>
            </c:strRef>
          </c:cat>
          <c:val>
            <c:numRef>
              <c:f>Sheet1!$C$2:$C$6</c:f>
              <c:numCache>
                <c:formatCode>General</c:formatCode>
                <c:ptCount val="5"/>
                <c:pt idx="0">
                  <c:v>70</c:v>
                </c:pt>
                <c:pt idx="1">
                  <c:v>76</c:v>
                </c:pt>
                <c:pt idx="2">
                  <c:v>81</c:v>
                </c:pt>
                <c:pt idx="3">
                  <c:v>71</c:v>
                </c:pt>
                <c:pt idx="4">
                  <c:v>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65-4DC2-AECE-2D8D84969267}"/>
            </c:ext>
          </c:extLst>
        </c:ser>
        <c:ser>
          <c:idx val="2"/>
          <c:order val="2"/>
          <c:tx>
            <c:strRef>
              <c:f>Sheet1!$D$1</c:f>
              <c:strCache>
                <c:ptCount val="1"/>
                <c:pt idx="0">
                  <c:v>30-44</c:v>
                </c:pt>
              </c:strCache>
            </c:strRef>
          </c:tx>
          <c:spPr>
            <a:solidFill>
              <a:srgbClr val="953088">
                <a:alpha val="65000"/>
              </a:srgbClr>
            </a:solidFill>
            <a:ln>
              <a:solidFill>
                <a:srgbClr val="953088"/>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Tackle global warming</c:v>
                </c:pt>
                <c:pt idx="1">
                  <c:v>Reduce air pollution </c:v>
                </c:pt>
                <c:pt idx="2">
                  <c:v>Protect the environment, animals and nature</c:v>
                </c:pt>
                <c:pt idx="3">
                  <c:v>Reduce the price of fuel and electricity</c:v>
                </c:pt>
                <c:pt idx="4">
                  <c:v>Reduce energy imports from countries with anti-democratic regimes</c:v>
                </c:pt>
              </c:strCache>
            </c:strRef>
          </c:cat>
          <c:val>
            <c:numRef>
              <c:f>Sheet1!$D$2:$D$6</c:f>
              <c:numCache>
                <c:formatCode>General</c:formatCode>
                <c:ptCount val="5"/>
                <c:pt idx="0">
                  <c:v>68</c:v>
                </c:pt>
                <c:pt idx="1">
                  <c:v>78</c:v>
                </c:pt>
                <c:pt idx="2">
                  <c:v>81</c:v>
                </c:pt>
                <c:pt idx="3">
                  <c:v>71</c:v>
                </c:pt>
                <c:pt idx="4">
                  <c:v>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65-4DC2-AECE-2D8D84969267}"/>
            </c:ext>
          </c:extLst>
        </c:ser>
        <c:ser>
          <c:idx val="3"/>
          <c:order val="3"/>
          <c:tx>
            <c:strRef>
              <c:f>Sheet1!$E$1</c:f>
              <c:strCache>
                <c:ptCount val="1"/>
                <c:pt idx="0">
                  <c:v>45-59</c:v>
                </c:pt>
              </c:strCache>
            </c:strRef>
          </c:tx>
          <c:spPr>
            <a:solidFill>
              <a:srgbClr val="953088">
                <a:lumMod val="60000"/>
                <a:lumOff val="40000"/>
                <a:alpha val="65000"/>
              </a:srgbClr>
            </a:solidFill>
            <a:ln>
              <a:solidFill>
                <a:srgbClr val="953088">
                  <a:lumMod val="60000"/>
                  <a:lumOff val="40000"/>
                </a:srgbClr>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Tackle global warming</c:v>
                </c:pt>
                <c:pt idx="1">
                  <c:v>Reduce air pollution </c:v>
                </c:pt>
                <c:pt idx="2">
                  <c:v>Protect the environment, animals and nature</c:v>
                </c:pt>
                <c:pt idx="3">
                  <c:v>Reduce the price of fuel and electricity</c:v>
                </c:pt>
                <c:pt idx="4">
                  <c:v>Reduce energy imports from countries with anti-democratic regimes</c:v>
                </c:pt>
              </c:strCache>
            </c:strRef>
          </c:cat>
          <c:val>
            <c:numRef>
              <c:f>Sheet1!$E$2:$E$6</c:f>
              <c:numCache>
                <c:formatCode>General</c:formatCode>
                <c:ptCount val="5"/>
                <c:pt idx="0">
                  <c:v>67</c:v>
                </c:pt>
                <c:pt idx="1">
                  <c:v>81</c:v>
                </c:pt>
                <c:pt idx="2">
                  <c:v>84</c:v>
                </c:pt>
                <c:pt idx="3">
                  <c:v>81</c:v>
                </c:pt>
                <c:pt idx="4">
                  <c:v>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65-4DC2-AECE-2D8D84969267}"/>
            </c:ext>
          </c:extLst>
        </c:ser>
        <c:ser>
          <c:idx val="4"/>
          <c:order val="4"/>
          <c:tx>
            <c:strRef>
              <c:f>Sheet1!$F$1</c:f>
              <c:strCache>
                <c:ptCount val="1"/>
                <c:pt idx="0">
                  <c:v>60+</c:v>
                </c:pt>
              </c:strCache>
            </c:strRef>
          </c:tx>
          <c:spPr>
            <a:solidFill>
              <a:srgbClr val="953088">
                <a:lumMod val="40000"/>
                <a:lumOff val="60000"/>
                <a:alpha val="65000"/>
              </a:srgbClr>
            </a:solidFill>
            <a:ln>
              <a:solidFill>
                <a:srgbClr val="953088">
                  <a:lumMod val="40000"/>
                  <a:lumOff val="60000"/>
                </a:srgbClr>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Tackle global warming</c:v>
                </c:pt>
                <c:pt idx="1">
                  <c:v>Reduce air pollution </c:v>
                </c:pt>
                <c:pt idx="2">
                  <c:v>Protect the environment, animals and nature</c:v>
                </c:pt>
                <c:pt idx="3">
                  <c:v>Reduce the price of fuel and electricity</c:v>
                </c:pt>
                <c:pt idx="4">
                  <c:v>Reduce energy imports from countries with anti-democratic regimes</c:v>
                </c:pt>
              </c:strCache>
            </c:strRef>
          </c:cat>
          <c:val>
            <c:numRef>
              <c:f>Sheet1!$F$2:$F$6</c:f>
              <c:numCache>
                <c:formatCode>General</c:formatCode>
                <c:ptCount val="5"/>
                <c:pt idx="0">
                  <c:v>71</c:v>
                </c:pt>
                <c:pt idx="1">
                  <c:v>86</c:v>
                </c:pt>
                <c:pt idx="2">
                  <c:v>85</c:v>
                </c:pt>
                <c:pt idx="3">
                  <c:v>85</c:v>
                </c:pt>
                <c:pt idx="4">
                  <c:v>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65-4DC2-AECE-2D8D84969267}"/>
            </c:ext>
          </c:extLst>
        </c:ser>
        <c:dLbls>
          <c:showLegendKey val="0"/>
          <c:showVal val="0"/>
          <c:showCatName val="0"/>
          <c:showSerName val="0"/>
          <c:showPercent val="0"/>
          <c:showBubbleSize val="0"/>
        </c:dLbls>
        <c:gapWidth val="219"/>
        <c:overlap val="-27"/>
        <c:axId val="2147441160"/>
        <c:axId val="2147444584"/>
      </c:barChart>
      <c:catAx>
        <c:axId val="2147441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Roboto" panose="02000000000000000000" pitchFamily="2" charset="0"/>
                <a:cs typeface="Calibri" panose="020F0502020204030204" pitchFamily="34" charset="0"/>
              </a:defRPr>
            </a:pPr>
            <a:endParaRPr lang="sk-SK"/>
          </a:p>
        </c:txPr>
        <c:crossAx val="2147444584"/>
        <c:crosses val="autoZero"/>
        <c:auto val="1"/>
        <c:lblAlgn val="ctr"/>
        <c:lblOffset val="100"/>
        <c:noMultiLvlLbl val="0"/>
      </c:catAx>
      <c:valAx>
        <c:axId val="2147444584"/>
        <c:scaling>
          <c:orientation val="minMax"/>
          <c:max val="100"/>
          <c:min val="0"/>
        </c:scaling>
        <c:delete val="1"/>
        <c:axPos val="l"/>
        <c:numFmt formatCode="General" sourceLinked="1"/>
        <c:majorTickMark val="out"/>
        <c:minorTickMark val="none"/>
        <c:tickLblPos val="nextTo"/>
        <c:crossAx val="2147441160"/>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k-SK"/>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Total</c:v>
                </c:pt>
              </c:strCache>
            </c:strRef>
          </c:tx>
          <c:spPr>
            <a:solidFill>
              <a:srgbClr val="FFFFFF">
                <a:lumMod val="85000"/>
                <a:alpha val="65000"/>
              </a:srgbClr>
            </a:solidFill>
            <a:ln>
              <a:solidFill>
                <a:srgbClr val="FFFFFF">
                  <a:lumMod val="85000"/>
                </a:srgbClr>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Protect against extreme weather events (e.g. flooding or heat waves)</c:v>
                </c:pt>
                <c:pt idx="1">
                  <c:v>Stand up against political extremism in Europe</c:v>
                </c:pt>
                <c:pt idx="2">
                  <c:v>Protect Europe from foreign interference in elections </c:v>
                </c:pt>
                <c:pt idx="3">
                  <c:v>Protect Europe from             ‘fake’ news</c:v>
                </c:pt>
                <c:pt idx="4">
                  <c:v>Improve personal data protection</c:v>
                </c:pt>
              </c:strCache>
            </c:strRef>
          </c:cat>
          <c:val>
            <c:numRef>
              <c:f>Sheet1!$B$2:$B$6</c:f>
              <c:numCache>
                <c:formatCode>General</c:formatCode>
                <c:ptCount val="5"/>
                <c:pt idx="0">
                  <c:v>70</c:v>
                </c:pt>
                <c:pt idx="1">
                  <c:v>75</c:v>
                </c:pt>
                <c:pt idx="2">
                  <c:v>70</c:v>
                </c:pt>
                <c:pt idx="3">
                  <c:v>65</c:v>
                </c:pt>
                <c:pt idx="4">
                  <c:v>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2B6-4A24-8B6A-637CDD8CF57A}"/>
            </c:ext>
          </c:extLst>
        </c:ser>
        <c:ser>
          <c:idx val="1"/>
          <c:order val="1"/>
          <c:tx>
            <c:strRef>
              <c:f>Sheet1!$C$1</c:f>
              <c:strCache>
                <c:ptCount val="1"/>
                <c:pt idx="0">
                  <c:v>18-29</c:v>
                </c:pt>
              </c:strCache>
            </c:strRef>
          </c:tx>
          <c:spPr>
            <a:solidFill>
              <a:srgbClr val="953088">
                <a:lumMod val="75000"/>
                <a:alpha val="65000"/>
              </a:srgbClr>
            </a:solidFill>
            <a:ln>
              <a:solidFill>
                <a:srgbClr val="953088">
                  <a:lumMod val="75000"/>
                </a:srgbClr>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Protect against extreme weather events (e.g. flooding or heat waves)</c:v>
                </c:pt>
                <c:pt idx="1">
                  <c:v>Stand up against political extremism in Europe</c:v>
                </c:pt>
                <c:pt idx="2">
                  <c:v>Protect Europe from foreign interference in elections </c:v>
                </c:pt>
                <c:pt idx="3">
                  <c:v>Protect Europe from             ‘fake’ news</c:v>
                </c:pt>
                <c:pt idx="4">
                  <c:v>Improve personal data protection</c:v>
                </c:pt>
              </c:strCache>
            </c:strRef>
          </c:cat>
          <c:val>
            <c:numRef>
              <c:f>Sheet1!$C$2:$C$6</c:f>
              <c:numCache>
                <c:formatCode>General</c:formatCode>
                <c:ptCount val="5"/>
                <c:pt idx="0">
                  <c:v>63</c:v>
                </c:pt>
                <c:pt idx="1">
                  <c:v>67</c:v>
                </c:pt>
                <c:pt idx="2">
                  <c:v>62</c:v>
                </c:pt>
                <c:pt idx="3">
                  <c:v>66</c:v>
                </c:pt>
                <c:pt idx="4">
                  <c:v>60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2B6-4A24-8B6A-637CDD8CF57A}"/>
            </c:ext>
          </c:extLst>
        </c:ser>
        <c:ser>
          <c:idx val="2"/>
          <c:order val="2"/>
          <c:tx>
            <c:strRef>
              <c:f>Sheet1!$D$1</c:f>
              <c:strCache>
                <c:ptCount val="1"/>
                <c:pt idx="0">
                  <c:v>30-44</c:v>
                </c:pt>
              </c:strCache>
            </c:strRef>
          </c:tx>
          <c:spPr>
            <a:solidFill>
              <a:srgbClr val="953088">
                <a:alpha val="65000"/>
              </a:srgbClr>
            </a:solidFill>
            <a:ln>
              <a:solidFill>
                <a:srgbClr val="953088"/>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Protect against extreme weather events (e.g. flooding or heat waves)</c:v>
                </c:pt>
                <c:pt idx="1">
                  <c:v>Stand up against political extremism in Europe</c:v>
                </c:pt>
                <c:pt idx="2">
                  <c:v>Protect Europe from foreign interference in elections </c:v>
                </c:pt>
                <c:pt idx="3">
                  <c:v>Protect Europe from             ‘fake’ news</c:v>
                </c:pt>
                <c:pt idx="4">
                  <c:v>Improve personal data protection</c:v>
                </c:pt>
              </c:strCache>
            </c:strRef>
          </c:cat>
          <c:val>
            <c:numRef>
              <c:f>Sheet1!$D$2:$D$6</c:f>
              <c:numCache>
                <c:formatCode>General</c:formatCode>
                <c:ptCount val="5"/>
                <c:pt idx="0">
                  <c:v>67</c:v>
                </c:pt>
                <c:pt idx="1">
                  <c:v>72</c:v>
                </c:pt>
                <c:pt idx="2">
                  <c:v>68</c:v>
                </c:pt>
                <c:pt idx="3">
                  <c:v>61</c:v>
                </c:pt>
                <c:pt idx="4">
                  <c:v>60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2B6-4A24-8B6A-637CDD8CF57A}"/>
            </c:ext>
          </c:extLst>
        </c:ser>
        <c:ser>
          <c:idx val="3"/>
          <c:order val="3"/>
          <c:tx>
            <c:strRef>
              <c:f>Sheet1!$E$1</c:f>
              <c:strCache>
                <c:ptCount val="1"/>
                <c:pt idx="0">
                  <c:v>45-59</c:v>
                </c:pt>
              </c:strCache>
            </c:strRef>
          </c:tx>
          <c:spPr>
            <a:solidFill>
              <a:srgbClr val="953088">
                <a:lumMod val="60000"/>
                <a:lumOff val="40000"/>
                <a:alpha val="65000"/>
              </a:srgbClr>
            </a:solidFill>
            <a:ln>
              <a:solidFill>
                <a:srgbClr val="953088">
                  <a:lumMod val="60000"/>
                  <a:lumOff val="40000"/>
                </a:srgbClr>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Protect against extreme weather events (e.g. flooding or heat waves)</c:v>
                </c:pt>
                <c:pt idx="1">
                  <c:v>Stand up against political extremism in Europe</c:v>
                </c:pt>
                <c:pt idx="2">
                  <c:v>Protect Europe from foreign interference in elections </c:v>
                </c:pt>
                <c:pt idx="3">
                  <c:v>Protect Europe from             ‘fake’ news</c:v>
                </c:pt>
                <c:pt idx="4">
                  <c:v>Improve personal data protection</c:v>
                </c:pt>
              </c:strCache>
            </c:strRef>
          </c:cat>
          <c:val>
            <c:numRef>
              <c:f>Sheet1!$E$2:$E$6</c:f>
              <c:numCache>
                <c:formatCode>General</c:formatCode>
                <c:ptCount val="5"/>
                <c:pt idx="0">
                  <c:v>73</c:v>
                </c:pt>
                <c:pt idx="1">
                  <c:v>80</c:v>
                </c:pt>
                <c:pt idx="2">
                  <c:v>75</c:v>
                </c:pt>
                <c:pt idx="3">
                  <c:v>65</c:v>
                </c:pt>
                <c:pt idx="4">
                  <c:v>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2B6-4A24-8B6A-637CDD8CF57A}"/>
            </c:ext>
          </c:extLst>
        </c:ser>
        <c:ser>
          <c:idx val="4"/>
          <c:order val="4"/>
          <c:tx>
            <c:strRef>
              <c:f>Sheet1!$F$1</c:f>
              <c:strCache>
                <c:ptCount val="1"/>
                <c:pt idx="0">
                  <c:v>60+</c:v>
                </c:pt>
              </c:strCache>
            </c:strRef>
          </c:tx>
          <c:spPr>
            <a:solidFill>
              <a:srgbClr val="953088">
                <a:lumMod val="40000"/>
                <a:lumOff val="60000"/>
                <a:alpha val="65000"/>
              </a:srgbClr>
            </a:solidFill>
            <a:ln>
              <a:solidFill>
                <a:srgbClr val="953088">
                  <a:lumMod val="40000"/>
                  <a:lumOff val="60000"/>
                </a:srgbClr>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Protect against extreme weather events (e.g. flooding or heat waves)</c:v>
                </c:pt>
                <c:pt idx="1">
                  <c:v>Stand up against political extremism in Europe</c:v>
                </c:pt>
                <c:pt idx="2">
                  <c:v>Protect Europe from foreign interference in elections </c:v>
                </c:pt>
                <c:pt idx="3">
                  <c:v>Protect Europe from             ‘fake’ news</c:v>
                </c:pt>
                <c:pt idx="4">
                  <c:v>Improve personal data protection</c:v>
                </c:pt>
              </c:strCache>
            </c:strRef>
          </c:cat>
          <c:val>
            <c:numRef>
              <c:f>Sheet1!$F$2:$F$6</c:f>
              <c:numCache>
                <c:formatCode>General</c:formatCode>
                <c:ptCount val="5"/>
                <c:pt idx="0">
                  <c:v>80</c:v>
                </c:pt>
                <c:pt idx="1">
                  <c:v>84</c:v>
                </c:pt>
                <c:pt idx="2">
                  <c:v>79</c:v>
                </c:pt>
                <c:pt idx="3">
                  <c:v>72</c:v>
                </c:pt>
                <c:pt idx="4">
                  <c:v>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2B6-4A24-8B6A-637CDD8CF57A}"/>
            </c:ext>
          </c:extLst>
        </c:ser>
        <c:dLbls>
          <c:showLegendKey val="0"/>
          <c:showVal val="0"/>
          <c:showCatName val="0"/>
          <c:showSerName val="0"/>
          <c:showPercent val="0"/>
          <c:showBubbleSize val="0"/>
        </c:dLbls>
        <c:gapWidth val="219"/>
        <c:overlap val="-27"/>
        <c:axId val="2147340120"/>
        <c:axId val="2147329272"/>
      </c:barChart>
      <c:catAx>
        <c:axId val="2147340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crossAx val="2147329272"/>
        <c:crosses val="autoZero"/>
        <c:auto val="1"/>
        <c:lblAlgn val="ctr"/>
        <c:lblOffset val="100"/>
        <c:noMultiLvlLbl val="0"/>
      </c:catAx>
      <c:valAx>
        <c:axId val="2147329272"/>
        <c:scaling>
          <c:orientation val="minMax"/>
          <c:max val="100"/>
          <c:min val="0"/>
        </c:scaling>
        <c:delete val="1"/>
        <c:axPos val="l"/>
        <c:numFmt formatCode="General" sourceLinked="1"/>
        <c:majorTickMark val="out"/>
        <c:minorTickMark val="none"/>
        <c:tickLblPos val="nextTo"/>
        <c:crossAx val="2147340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legend>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k-SK"/>
    </a:p>
  </c:txPr>
  <c:externalData r:id="rId4">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850241545894E-2"/>
          <c:y val="7.2617235062244004E-2"/>
          <c:w val="0.97342995169082103"/>
          <c:h val="0.58476283293620501"/>
        </c:manualLayout>
      </c:layout>
      <c:barChart>
        <c:barDir val="col"/>
        <c:grouping val="clustered"/>
        <c:varyColors val="0"/>
        <c:ser>
          <c:idx val="0"/>
          <c:order val="0"/>
          <c:tx>
            <c:strRef>
              <c:f>Sheet1!$B$1</c:f>
              <c:strCache>
                <c:ptCount val="1"/>
                <c:pt idx="0">
                  <c:v>Total</c:v>
                </c:pt>
              </c:strCache>
            </c:strRef>
          </c:tx>
          <c:spPr>
            <a:solidFill>
              <a:srgbClr val="FFFFFF">
                <a:lumMod val="85000"/>
                <a:alpha val="65000"/>
              </a:srgbClr>
            </a:solidFill>
            <a:ln>
              <a:solidFill>
                <a:srgbClr val="FFFFFF">
                  <a:lumMod val="85000"/>
                </a:srgbClr>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Reduce migration </c:v>
                </c:pt>
                <c:pt idx="1">
                  <c:v>Prevent terrorist attacks</c:v>
                </c:pt>
                <c:pt idx="2">
                  <c:v>Defend values, such as human rights and democracy, in              Europe and abroad</c:v>
                </c:pt>
                <c:pt idx="3">
                  <c:v>Get more support and funding from the EU for my country</c:v>
                </c:pt>
                <c:pt idx="4">
                  <c:v>Help reduce unemployment </c:v>
                </c:pt>
              </c:strCache>
            </c:strRef>
          </c:cat>
          <c:val>
            <c:numRef>
              <c:f>Sheet1!$B$2:$B$6</c:f>
              <c:numCache>
                <c:formatCode>General</c:formatCode>
                <c:ptCount val="5"/>
                <c:pt idx="0">
                  <c:v>76</c:v>
                </c:pt>
                <c:pt idx="1">
                  <c:v>86</c:v>
                </c:pt>
                <c:pt idx="2">
                  <c:v>81</c:v>
                </c:pt>
                <c:pt idx="3">
                  <c:v>65</c:v>
                </c:pt>
                <c:pt idx="4">
                  <c:v>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65-4DC2-AECE-2D8D84969267}"/>
            </c:ext>
          </c:extLst>
        </c:ser>
        <c:ser>
          <c:idx val="1"/>
          <c:order val="1"/>
          <c:tx>
            <c:strRef>
              <c:f>Sheet1!$C$1</c:f>
              <c:strCache>
                <c:ptCount val="1"/>
                <c:pt idx="0">
                  <c:v>18-29</c:v>
                </c:pt>
              </c:strCache>
            </c:strRef>
          </c:tx>
          <c:spPr>
            <a:solidFill>
              <a:srgbClr val="953088">
                <a:lumMod val="75000"/>
                <a:alpha val="65000"/>
              </a:srgbClr>
            </a:solidFill>
            <a:ln>
              <a:solidFill>
                <a:srgbClr val="953088">
                  <a:lumMod val="75000"/>
                </a:srgbClr>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Reduce migration </c:v>
                </c:pt>
                <c:pt idx="1">
                  <c:v>Prevent terrorist attacks</c:v>
                </c:pt>
                <c:pt idx="2">
                  <c:v>Defend values, such as human rights and democracy, in              Europe and abroad</c:v>
                </c:pt>
                <c:pt idx="3">
                  <c:v>Get more support and funding from the EU for my country</c:v>
                </c:pt>
                <c:pt idx="4">
                  <c:v>Help reduce unemployment </c:v>
                </c:pt>
              </c:strCache>
            </c:strRef>
          </c:cat>
          <c:val>
            <c:numRef>
              <c:f>Sheet1!$C$2:$C$6</c:f>
              <c:numCache>
                <c:formatCode>General</c:formatCode>
                <c:ptCount val="5"/>
                <c:pt idx="0">
                  <c:v>64</c:v>
                </c:pt>
                <c:pt idx="1">
                  <c:v>76</c:v>
                </c:pt>
                <c:pt idx="2">
                  <c:v>81</c:v>
                </c:pt>
                <c:pt idx="3">
                  <c:v>63</c:v>
                </c:pt>
                <c:pt idx="4">
                  <c:v>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65-4DC2-AECE-2D8D84969267}"/>
            </c:ext>
          </c:extLst>
        </c:ser>
        <c:ser>
          <c:idx val="2"/>
          <c:order val="2"/>
          <c:tx>
            <c:strRef>
              <c:f>Sheet1!$D$1</c:f>
              <c:strCache>
                <c:ptCount val="1"/>
                <c:pt idx="0">
                  <c:v>30-44</c:v>
                </c:pt>
              </c:strCache>
            </c:strRef>
          </c:tx>
          <c:spPr>
            <a:solidFill>
              <a:srgbClr val="953088">
                <a:alpha val="65000"/>
              </a:srgbClr>
            </a:solidFill>
            <a:ln>
              <a:solidFill>
                <a:srgbClr val="953088"/>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Reduce migration </c:v>
                </c:pt>
                <c:pt idx="1">
                  <c:v>Prevent terrorist attacks</c:v>
                </c:pt>
                <c:pt idx="2">
                  <c:v>Defend values, such as human rights and democracy, in              Europe and abroad</c:v>
                </c:pt>
                <c:pt idx="3">
                  <c:v>Get more support and funding from the EU for my country</c:v>
                </c:pt>
                <c:pt idx="4">
                  <c:v>Help reduce unemployment </c:v>
                </c:pt>
              </c:strCache>
            </c:strRef>
          </c:cat>
          <c:val>
            <c:numRef>
              <c:f>Sheet1!$D$2:$D$6</c:f>
              <c:numCache>
                <c:formatCode>General</c:formatCode>
                <c:ptCount val="5"/>
                <c:pt idx="0">
                  <c:v>72</c:v>
                </c:pt>
                <c:pt idx="1">
                  <c:v>84</c:v>
                </c:pt>
                <c:pt idx="2">
                  <c:v>80</c:v>
                </c:pt>
                <c:pt idx="3">
                  <c:v>63</c:v>
                </c:pt>
                <c:pt idx="4">
                  <c:v>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65-4DC2-AECE-2D8D84969267}"/>
            </c:ext>
          </c:extLst>
        </c:ser>
        <c:ser>
          <c:idx val="3"/>
          <c:order val="3"/>
          <c:tx>
            <c:strRef>
              <c:f>Sheet1!$E$1</c:f>
              <c:strCache>
                <c:ptCount val="1"/>
                <c:pt idx="0">
                  <c:v>45-59</c:v>
                </c:pt>
              </c:strCache>
            </c:strRef>
          </c:tx>
          <c:spPr>
            <a:solidFill>
              <a:srgbClr val="953088">
                <a:lumMod val="60000"/>
                <a:lumOff val="40000"/>
                <a:alpha val="65000"/>
              </a:srgbClr>
            </a:solidFill>
            <a:ln>
              <a:solidFill>
                <a:srgbClr val="953088">
                  <a:lumMod val="60000"/>
                  <a:lumOff val="40000"/>
                </a:srgbClr>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Reduce migration </c:v>
                </c:pt>
                <c:pt idx="1">
                  <c:v>Prevent terrorist attacks</c:v>
                </c:pt>
                <c:pt idx="2">
                  <c:v>Defend values, such as human rights and democracy, in              Europe and abroad</c:v>
                </c:pt>
                <c:pt idx="3">
                  <c:v>Get more support and funding from the EU for my country</c:v>
                </c:pt>
                <c:pt idx="4">
                  <c:v>Help reduce unemployment </c:v>
                </c:pt>
              </c:strCache>
            </c:strRef>
          </c:cat>
          <c:val>
            <c:numRef>
              <c:f>Sheet1!$E$2:$E$6</c:f>
              <c:numCache>
                <c:formatCode>General</c:formatCode>
                <c:ptCount val="5"/>
                <c:pt idx="0">
                  <c:v>85</c:v>
                </c:pt>
                <c:pt idx="1">
                  <c:v>93</c:v>
                </c:pt>
                <c:pt idx="2">
                  <c:v>82</c:v>
                </c:pt>
                <c:pt idx="3">
                  <c:v>68</c:v>
                </c:pt>
                <c:pt idx="4">
                  <c:v>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65-4DC2-AECE-2D8D84969267}"/>
            </c:ext>
          </c:extLst>
        </c:ser>
        <c:ser>
          <c:idx val="4"/>
          <c:order val="4"/>
          <c:tx>
            <c:strRef>
              <c:f>Sheet1!$F$1</c:f>
              <c:strCache>
                <c:ptCount val="1"/>
                <c:pt idx="0">
                  <c:v>60+</c:v>
                </c:pt>
              </c:strCache>
            </c:strRef>
          </c:tx>
          <c:spPr>
            <a:solidFill>
              <a:srgbClr val="953088">
                <a:lumMod val="40000"/>
                <a:lumOff val="60000"/>
                <a:alpha val="65000"/>
              </a:srgbClr>
            </a:solidFill>
            <a:ln>
              <a:solidFill>
                <a:srgbClr val="953088">
                  <a:lumMod val="40000"/>
                  <a:lumOff val="60000"/>
                </a:srgbClr>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Reduce migration </c:v>
                </c:pt>
                <c:pt idx="1">
                  <c:v>Prevent terrorist attacks</c:v>
                </c:pt>
                <c:pt idx="2">
                  <c:v>Defend values, such as human rights and democracy, in              Europe and abroad</c:v>
                </c:pt>
                <c:pt idx="3">
                  <c:v>Get more support and funding from the EU for my country</c:v>
                </c:pt>
                <c:pt idx="4">
                  <c:v>Help reduce unemployment </c:v>
                </c:pt>
              </c:strCache>
            </c:strRef>
          </c:cat>
          <c:val>
            <c:numRef>
              <c:f>Sheet1!$F$2:$F$6</c:f>
              <c:numCache>
                <c:formatCode>General</c:formatCode>
                <c:ptCount val="5"/>
                <c:pt idx="0">
                  <c:v>92</c:v>
                </c:pt>
                <c:pt idx="1">
                  <c:v>96</c:v>
                </c:pt>
                <c:pt idx="2">
                  <c:v>86</c:v>
                </c:pt>
                <c:pt idx="3">
                  <c:v>69</c:v>
                </c:pt>
                <c:pt idx="4">
                  <c:v>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65-4DC2-AECE-2D8D84969267}"/>
            </c:ext>
          </c:extLst>
        </c:ser>
        <c:dLbls>
          <c:showLegendKey val="0"/>
          <c:showVal val="0"/>
          <c:showCatName val="0"/>
          <c:showSerName val="0"/>
          <c:showPercent val="0"/>
          <c:showBubbleSize val="0"/>
        </c:dLbls>
        <c:gapWidth val="219"/>
        <c:overlap val="-27"/>
        <c:axId val="2122387032"/>
        <c:axId val="2123294280"/>
      </c:barChart>
      <c:catAx>
        <c:axId val="2122387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crossAx val="2123294280"/>
        <c:crosses val="autoZero"/>
        <c:auto val="1"/>
        <c:lblAlgn val="ctr"/>
        <c:lblOffset val="100"/>
        <c:noMultiLvlLbl val="0"/>
      </c:catAx>
      <c:valAx>
        <c:axId val="2123294280"/>
        <c:scaling>
          <c:orientation val="minMax"/>
          <c:max val="100"/>
          <c:min val="0"/>
        </c:scaling>
        <c:delete val="1"/>
        <c:axPos val="l"/>
        <c:numFmt formatCode="General" sourceLinked="1"/>
        <c:majorTickMark val="out"/>
        <c:minorTickMark val="none"/>
        <c:tickLblPos val="nextTo"/>
        <c:crossAx val="2122387032"/>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k-SK"/>
    </a:p>
  </c:txPr>
  <c:externalData r:id="rId4">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850241545894E-2"/>
          <c:y val="4.4377199204704697E-2"/>
          <c:w val="0.97342995169082103"/>
          <c:h val="0.600601395229308"/>
        </c:manualLayout>
      </c:layout>
      <c:barChart>
        <c:barDir val="col"/>
        <c:grouping val="clustered"/>
        <c:varyColors val="0"/>
        <c:ser>
          <c:idx val="0"/>
          <c:order val="0"/>
          <c:tx>
            <c:strRef>
              <c:f>Sheet1!$B$1</c:f>
              <c:strCache>
                <c:ptCount val="1"/>
                <c:pt idx="0">
                  <c:v>Total</c:v>
                </c:pt>
              </c:strCache>
            </c:strRef>
          </c:tx>
          <c:spPr>
            <a:solidFill>
              <a:srgbClr val="D9D9D9">
                <a:alpha val="65000"/>
              </a:srgbClr>
            </a:solidFill>
            <a:ln>
              <a:solidFill>
                <a:srgbClr val="D9D9D9"/>
              </a:solidFill>
            </a:ln>
            <a:effectLst/>
          </c:spPr>
          <c:invertIfNegative val="0"/>
          <c:dPt>
            <c:idx val="0"/>
            <c:invertIfNegative val="0"/>
            <c:bubble3D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09D-4A72-B649-034187753D1C}"/>
              </c:ext>
            </c:extLst>
          </c:dPt>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Put an end to tax evasion </c:v>
                </c:pt>
                <c:pt idx="1">
                  <c:v>Reduce rules and regulations                 for businesses</c:v>
                </c:pt>
                <c:pt idx="2">
                  <c:v>Limit the EUs interference              in my country</c:v>
                </c:pt>
                <c:pt idx="3">
                  <c:v>Ensure trade agreements between the EU and countries outside the EU benefit my country </c:v>
                </c:pt>
                <c:pt idx="4">
                  <c:v>Improve our defence and security against                              external threats</c:v>
                </c:pt>
              </c:strCache>
            </c:strRef>
          </c:cat>
          <c:val>
            <c:numRef>
              <c:f>Sheet1!$B$2:$B$6</c:f>
              <c:numCache>
                <c:formatCode>General</c:formatCode>
                <c:ptCount val="5"/>
                <c:pt idx="0">
                  <c:v>82</c:v>
                </c:pt>
                <c:pt idx="1">
                  <c:v>65</c:v>
                </c:pt>
                <c:pt idx="2">
                  <c:v>71</c:v>
                </c:pt>
                <c:pt idx="3">
                  <c:v>76</c:v>
                </c:pt>
                <c:pt idx="4">
                  <c:v>80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2B6-4A24-8B6A-637CDD8CF57A}"/>
            </c:ext>
          </c:extLst>
        </c:ser>
        <c:ser>
          <c:idx val="1"/>
          <c:order val="1"/>
          <c:tx>
            <c:strRef>
              <c:f>Sheet1!$C$1</c:f>
              <c:strCache>
                <c:ptCount val="1"/>
                <c:pt idx="0">
                  <c:v>18-29</c:v>
                </c:pt>
              </c:strCache>
            </c:strRef>
          </c:tx>
          <c:spPr>
            <a:solidFill>
              <a:srgbClr val="953088">
                <a:lumMod val="75000"/>
                <a:alpha val="65000"/>
              </a:srgbClr>
            </a:solidFill>
            <a:ln>
              <a:solidFill>
                <a:srgbClr val="953088">
                  <a:lumMod val="75000"/>
                </a:srgbClr>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Put an end to tax evasion </c:v>
                </c:pt>
                <c:pt idx="1">
                  <c:v>Reduce rules and regulations                 for businesses</c:v>
                </c:pt>
                <c:pt idx="2">
                  <c:v>Limit the EUs interference              in my country</c:v>
                </c:pt>
                <c:pt idx="3">
                  <c:v>Ensure trade agreements between the EU and countries outside the EU benefit my country </c:v>
                </c:pt>
                <c:pt idx="4">
                  <c:v>Improve our defence and security against                              external threats</c:v>
                </c:pt>
              </c:strCache>
            </c:strRef>
          </c:cat>
          <c:val>
            <c:numRef>
              <c:f>Sheet1!$C$2:$C$6</c:f>
              <c:numCache>
                <c:formatCode>General</c:formatCode>
                <c:ptCount val="5"/>
                <c:pt idx="0">
                  <c:v>75</c:v>
                </c:pt>
                <c:pt idx="1">
                  <c:v>54</c:v>
                </c:pt>
                <c:pt idx="2">
                  <c:v>55</c:v>
                </c:pt>
                <c:pt idx="3">
                  <c:v>64</c:v>
                </c:pt>
                <c:pt idx="4">
                  <c:v>74</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2B6-4A24-8B6A-637CDD8CF57A}"/>
            </c:ext>
          </c:extLst>
        </c:ser>
        <c:ser>
          <c:idx val="2"/>
          <c:order val="2"/>
          <c:tx>
            <c:strRef>
              <c:f>Sheet1!$D$1</c:f>
              <c:strCache>
                <c:ptCount val="1"/>
                <c:pt idx="0">
                  <c:v>30-44</c:v>
                </c:pt>
              </c:strCache>
            </c:strRef>
          </c:tx>
          <c:spPr>
            <a:solidFill>
              <a:srgbClr val="953088">
                <a:alpha val="65000"/>
              </a:srgbClr>
            </a:solidFill>
            <a:ln>
              <a:solidFill>
                <a:srgbClr val="953088"/>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Put an end to tax evasion </c:v>
                </c:pt>
                <c:pt idx="1">
                  <c:v>Reduce rules and regulations                 for businesses</c:v>
                </c:pt>
                <c:pt idx="2">
                  <c:v>Limit the EUs interference              in my country</c:v>
                </c:pt>
                <c:pt idx="3">
                  <c:v>Ensure trade agreements between the EU and countries outside the EU benefit my country </c:v>
                </c:pt>
                <c:pt idx="4">
                  <c:v>Improve our defence and security against                              external threats</c:v>
                </c:pt>
              </c:strCache>
            </c:strRef>
          </c:cat>
          <c:val>
            <c:numRef>
              <c:f>Sheet1!$D$2:$D$6</c:f>
              <c:numCache>
                <c:formatCode>General</c:formatCode>
                <c:ptCount val="5"/>
                <c:pt idx="0">
                  <c:v>79</c:v>
                </c:pt>
                <c:pt idx="1">
                  <c:v>63</c:v>
                </c:pt>
                <c:pt idx="2">
                  <c:v>67</c:v>
                </c:pt>
                <c:pt idx="3">
                  <c:v>75</c:v>
                </c:pt>
                <c:pt idx="4">
                  <c:v>76</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C2B6-4A24-8B6A-637CDD8CF57A}"/>
            </c:ext>
          </c:extLst>
        </c:ser>
        <c:ser>
          <c:idx val="3"/>
          <c:order val="3"/>
          <c:tx>
            <c:strRef>
              <c:f>Sheet1!$E$1</c:f>
              <c:strCache>
                <c:ptCount val="1"/>
                <c:pt idx="0">
                  <c:v>45-59</c:v>
                </c:pt>
              </c:strCache>
            </c:strRef>
          </c:tx>
          <c:spPr>
            <a:solidFill>
              <a:srgbClr val="953088">
                <a:lumMod val="60000"/>
                <a:lumOff val="40000"/>
                <a:alpha val="65000"/>
              </a:srgbClr>
            </a:solidFill>
            <a:ln>
              <a:solidFill>
                <a:srgbClr val="953088">
                  <a:lumMod val="60000"/>
                  <a:lumOff val="40000"/>
                </a:srgbClr>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Put an end to tax evasion </c:v>
                </c:pt>
                <c:pt idx="1">
                  <c:v>Reduce rules and regulations                 for businesses</c:v>
                </c:pt>
                <c:pt idx="2">
                  <c:v>Limit the EUs interference              in my country</c:v>
                </c:pt>
                <c:pt idx="3">
                  <c:v>Ensure trade agreements between the EU and countries outside the EU benefit my country </c:v>
                </c:pt>
                <c:pt idx="4">
                  <c:v>Improve our defence and security against                              external threats</c:v>
                </c:pt>
              </c:strCache>
            </c:strRef>
          </c:cat>
          <c:val>
            <c:numRef>
              <c:f>Sheet1!$E$2:$E$6</c:f>
              <c:numCache>
                <c:formatCode>General</c:formatCode>
                <c:ptCount val="5"/>
                <c:pt idx="0">
                  <c:v>88</c:v>
                </c:pt>
                <c:pt idx="1">
                  <c:v>71</c:v>
                </c:pt>
                <c:pt idx="2">
                  <c:v>81</c:v>
                </c:pt>
                <c:pt idx="3">
                  <c:v>83</c:v>
                </c:pt>
                <c:pt idx="4">
                  <c:v>84</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C2B6-4A24-8B6A-637CDD8CF57A}"/>
            </c:ext>
          </c:extLst>
        </c:ser>
        <c:ser>
          <c:idx val="4"/>
          <c:order val="4"/>
          <c:tx>
            <c:strRef>
              <c:f>Sheet1!$F$1</c:f>
              <c:strCache>
                <c:ptCount val="1"/>
                <c:pt idx="0">
                  <c:v>60+</c:v>
                </c:pt>
              </c:strCache>
            </c:strRef>
          </c:tx>
          <c:spPr>
            <a:solidFill>
              <a:srgbClr val="953088">
                <a:lumMod val="40000"/>
                <a:lumOff val="60000"/>
                <a:alpha val="65000"/>
              </a:srgbClr>
            </a:solidFill>
            <a:ln>
              <a:solidFill>
                <a:srgbClr val="953088">
                  <a:lumMod val="40000"/>
                  <a:lumOff val="60000"/>
                </a:srgbClr>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Put an end to tax evasion </c:v>
                </c:pt>
                <c:pt idx="1">
                  <c:v>Reduce rules and regulations                 for businesses</c:v>
                </c:pt>
                <c:pt idx="2">
                  <c:v>Limit the EUs interference              in my country</c:v>
                </c:pt>
                <c:pt idx="3">
                  <c:v>Ensure trade agreements between the EU and countries outside the EU benefit my country </c:v>
                </c:pt>
                <c:pt idx="4">
                  <c:v>Improve our defence and security against                              external threats</c:v>
                </c:pt>
              </c:strCache>
            </c:strRef>
          </c:cat>
          <c:val>
            <c:numRef>
              <c:f>Sheet1!$F$2:$F$6</c:f>
              <c:numCache>
                <c:formatCode>General</c:formatCode>
                <c:ptCount val="5"/>
                <c:pt idx="0">
                  <c:v>91</c:v>
                </c:pt>
                <c:pt idx="1">
                  <c:v>77</c:v>
                </c:pt>
                <c:pt idx="2">
                  <c:v>86</c:v>
                </c:pt>
                <c:pt idx="3">
                  <c:v>86</c:v>
                </c:pt>
                <c:pt idx="4">
                  <c:v>91</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C2B6-4A24-8B6A-637CDD8CF57A}"/>
            </c:ext>
          </c:extLst>
        </c:ser>
        <c:dLbls>
          <c:showLegendKey val="0"/>
          <c:showVal val="0"/>
          <c:showCatName val="0"/>
          <c:showSerName val="0"/>
          <c:showPercent val="0"/>
          <c:showBubbleSize val="0"/>
        </c:dLbls>
        <c:gapWidth val="219"/>
        <c:overlap val="-27"/>
        <c:axId val="-2121035976"/>
        <c:axId val="-2120344696"/>
      </c:barChart>
      <c:catAx>
        <c:axId val="-2121035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crossAx val="-2120344696"/>
        <c:crosses val="autoZero"/>
        <c:auto val="1"/>
        <c:lblAlgn val="ctr"/>
        <c:lblOffset val="100"/>
        <c:noMultiLvlLbl val="0"/>
      </c:catAx>
      <c:valAx>
        <c:axId val="-2120344696"/>
        <c:scaling>
          <c:orientation val="minMax"/>
          <c:max val="100"/>
          <c:min val="0"/>
        </c:scaling>
        <c:delete val="1"/>
        <c:axPos val="l"/>
        <c:numFmt formatCode="General" sourceLinked="1"/>
        <c:majorTickMark val="out"/>
        <c:minorTickMark val="none"/>
        <c:tickLblPos val="nextTo"/>
        <c:crossAx val="-21210359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legend>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k-SK"/>
    </a:p>
  </c:txPr>
  <c:externalData r:id="rId4">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34679378806467E-4"/>
          <c:y val="0"/>
          <c:w val="0.98338509404949503"/>
          <c:h val="1"/>
        </c:manualLayout>
      </c:layout>
      <c:barChart>
        <c:barDir val="col"/>
        <c:grouping val="stacked"/>
        <c:varyColors val="0"/>
        <c:ser>
          <c:idx val="0"/>
          <c:order val="0"/>
          <c:tx>
            <c:strRef>
              <c:f>Sheet1!$B$1</c:f>
              <c:strCache>
                <c:ptCount val="1"/>
                <c:pt idx="0">
                  <c:v>Rating 1 / 5</c:v>
                </c:pt>
              </c:strCache>
            </c:strRef>
          </c:tx>
          <c:spPr>
            <a:solidFill>
              <a:srgbClr val="E02020">
                <a:lumMod val="60000"/>
                <a:lumOff val="40000"/>
                <a:alpha val="65000"/>
              </a:srgbClr>
            </a:solidFill>
            <a:ln>
              <a:noFill/>
            </a:ln>
            <a:effectLst/>
          </c:spPr>
          <c:invertIfNegative val="0"/>
          <c:dPt>
            <c:idx val="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106-44B8-B3E8-CF0A77368DCA}"/>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106-44B8-B3E8-CF0A77368DCA}"/>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6106-44B8-B3E8-CF0A77368DCA}"/>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106-44B8-B3E8-CF0A77368DCA}"/>
              </c:ext>
            </c:extLst>
          </c:dPt>
          <c:dLbls>
            <c:dLbl>
              <c:idx val="1"/>
              <c:tx>
                <c:rich>
                  <a:bodyPr/>
                  <a:lstStyle/>
                  <a:p>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FB67-4AF1-9721-26619A8ECEB3}"/>
                </c:ext>
              </c:extLst>
            </c:dLbl>
            <c:dLbl>
              <c:idx val="2"/>
              <c:tx>
                <c:rich>
                  <a:bodyPr/>
                  <a:lstStyle/>
                  <a:p>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106-44B8-B3E8-CF0A77368DCA}"/>
                </c:ext>
              </c:extLst>
            </c:dLbl>
            <c:dLbl>
              <c:idx val="3"/>
              <c:tx>
                <c:rich>
                  <a:bodyPr/>
                  <a:lstStyle/>
                  <a:p>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106-44B8-B3E8-CF0A77368DCA}"/>
                </c:ext>
              </c:extLst>
            </c:dLbl>
            <c:dLbl>
              <c:idx val="4"/>
              <c:tx>
                <c:rich>
                  <a:bodyPr/>
                  <a:lstStyle/>
                  <a:p>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106-44B8-B3E8-CF0A77368DCA}"/>
                </c:ext>
              </c:extLst>
            </c:dLbl>
            <c:dLbl>
              <c:idx val="5"/>
              <c:tx>
                <c:rich>
                  <a:bodyPr/>
                  <a:lstStyle/>
                  <a:p>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106-44B8-B3E8-CF0A77368DCA}"/>
                </c:ext>
              </c:extLst>
            </c:dLbl>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bg1"/>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Total</c:v>
                </c:pt>
                <c:pt idx="1">
                  <c:v>Segment 1</c:v>
                </c:pt>
                <c:pt idx="2">
                  <c:v>Segment 2</c:v>
                </c:pt>
                <c:pt idx="3">
                  <c:v>Segment 3</c:v>
                </c:pt>
                <c:pt idx="4">
                  <c:v>Segment 4</c:v>
                </c:pt>
                <c:pt idx="5">
                  <c:v>Segment 5</c:v>
                </c:pt>
              </c:strCache>
            </c:strRef>
          </c:cat>
          <c:val>
            <c:numRef>
              <c:f>Sheet1!$B$2:$B$8</c:f>
              <c:numCache>
                <c:formatCode>General</c:formatCode>
                <c:ptCount val="6"/>
                <c:pt idx="0">
                  <c:v>23</c:v>
                </c:pt>
                <c:pt idx="1">
                  <c:v>0</c:v>
                </c:pt>
                <c:pt idx="2">
                  <c:v>0</c:v>
                </c:pt>
                <c:pt idx="3">
                  <c:v>0</c:v>
                </c:pt>
                <c:pt idx="4">
                  <c:v>0</c:v>
                </c:pt>
                <c:pt idx="5">
                  <c:v>0</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134-4D5B-81C5-E68F6E7377B8}"/>
            </c:ext>
          </c:extLst>
        </c:ser>
        <c:ser>
          <c:idx val="1"/>
          <c:order val="1"/>
          <c:tx>
            <c:strRef>
              <c:f>Sheet1!$C$1</c:f>
              <c:strCache>
                <c:ptCount val="1"/>
                <c:pt idx="0">
                  <c:v>Unsure</c:v>
                </c:pt>
              </c:strCache>
            </c:strRef>
          </c:tx>
          <c:spPr>
            <a:solidFill>
              <a:schemeClr val="accent2"/>
            </a:solidFill>
            <a:ln>
              <a:noFill/>
            </a:ln>
            <a:effectLst/>
          </c:spPr>
          <c:invertIfNegative val="0"/>
          <c:dPt>
            <c:idx val="0"/>
            <c:invertIfNegative val="0"/>
            <c:bubble3D val="0"/>
            <c:spPr>
              <a:solidFill>
                <a:srgbClr val="B7B7B6">
                  <a:alpha val="65098"/>
                </a:srgbClr>
              </a:solidFill>
              <a:ln>
                <a:no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299D-4F09-BC88-8393B4B59716}"/>
              </c:ext>
            </c:extLst>
          </c:dPt>
          <c:dPt>
            <c:idx val="1"/>
            <c:invertIfNegative val="0"/>
            <c:bubble3D val="0"/>
            <c:spPr>
              <a:solidFill>
                <a:srgbClr val="FCC898">
                  <a:alpha val="65098"/>
                </a:srgbClr>
              </a:solidFill>
              <a:ln>
                <a:no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299D-4F09-BC88-8393B4B59716}"/>
              </c:ext>
            </c:extLst>
          </c:dPt>
          <c:dPt>
            <c:idx val="2"/>
            <c:invertIfNegative val="0"/>
            <c:bubble3D val="0"/>
            <c:spPr>
              <a:solidFill>
                <a:srgbClr val="FFE699">
                  <a:alpha val="65098"/>
                </a:srgbClr>
              </a:solidFill>
              <a:ln>
                <a:no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299D-4F09-BC88-8393B4B59716}"/>
              </c:ext>
            </c:extLst>
          </c:dPt>
          <c:dPt>
            <c:idx val="3"/>
            <c:invertIfNegative val="0"/>
            <c:bubble3D val="0"/>
            <c:spPr>
              <a:solidFill>
                <a:srgbClr val="E0F397">
                  <a:alpha val="45098"/>
                </a:srgbClr>
              </a:solidFill>
              <a:ln>
                <a:no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299D-4F09-BC88-8393B4B59716}"/>
              </c:ext>
            </c:extLst>
          </c:dPt>
          <c:dPt>
            <c:idx val="4"/>
            <c:invertIfNegative val="0"/>
            <c:bubble3D val="0"/>
            <c:spPr>
              <a:solidFill>
                <a:srgbClr val="009C9C">
                  <a:alpha val="45098"/>
                </a:srgbClr>
              </a:solidFill>
              <a:ln>
                <a:no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299D-4F09-BC88-8393B4B59716}"/>
              </c:ext>
            </c:extLst>
          </c:dPt>
          <c:dPt>
            <c:idx val="5"/>
            <c:invertIfNegative val="0"/>
            <c:bubble3D val="0"/>
            <c:spPr>
              <a:solidFill>
                <a:srgbClr val="80CAFF">
                  <a:alpha val="65098"/>
                </a:srgbClr>
              </a:solidFill>
              <a:ln>
                <a:no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299D-4F09-BC88-8393B4B59716}"/>
              </c:ext>
            </c:extLst>
          </c:dPt>
          <c:dLbls>
            <c:dLbl>
              <c:idx val="0"/>
              <c:numFmt formatCode="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sk-SK"/>
                </a:p>
              </c:txPr>
              <c:showLegendKey val="0"/>
              <c:showVal val="1"/>
              <c:showCatName val="0"/>
              <c:showSerName val="0"/>
              <c:showPercent val="0"/>
              <c:showBubbleSize val="0"/>
              <c:extLst>
                <c:ext xmlns:c16="http://schemas.microsoft.com/office/drawing/2014/chart" uri="{C3380CC4-5D6E-409C-BE32-E72D297353CC}">
                  <c16:uniqueId val="{0000000B-299D-4F09-BC88-8393B4B59716}"/>
                </c:ext>
              </c:extLst>
            </c:dLbl>
            <c:dLbl>
              <c:idx val="1"/>
              <c:tx>
                <c:rich>
                  <a:bodyPr/>
                  <a:lstStyle/>
                  <a:p>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99D-4F09-BC88-8393B4B59716}"/>
                </c:ext>
              </c:extLst>
            </c:dLbl>
            <c:dLbl>
              <c:idx val="2"/>
              <c:tx>
                <c:rich>
                  <a:bodyPr/>
                  <a:lstStyle/>
                  <a:p>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99D-4F09-BC88-8393B4B59716}"/>
                </c:ext>
              </c:extLst>
            </c:dLbl>
            <c:dLbl>
              <c:idx val="3"/>
              <c:tx>
                <c:rich>
                  <a:bodyPr/>
                  <a:lstStyle/>
                  <a:p>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99D-4F09-BC88-8393B4B59716}"/>
                </c:ext>
              </c:extLst>
            </c:dLbl>
            <c:dLbl>
              <c:idx val="4"/>
              <c:tx>
                <c:rich>
                  <a:bodyPr/>
                  <a:lstStyle/>
                  <a:p>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99D-4F09-BC88-8393B4B59716}"/>
                </c:ext>
              </c:extLst>
            </c:dLbl>
            <c:dLbl>
              <c:idx val="5"/>
              <c:tx>
                <c:rich>
                  <a:bodyPr/>
                  <a:lstStyle/>
                  <a:p>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99D-4F09-BC88-8393B4B59716}"/>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0000"/>
                        <a:lumOff val="40000"/>
                      </a:schemeClr>
                    </a:solidFill>
                    <a:latin typeface="+mn-lt"/>
                    <a:ea typeface="+mn-ea"/>
                    <a:cs typeface="+mn-cs"/>
                  </a:defRPr>
                </a:pPr>
                <a:endParaRPr lang="sk-SK"/>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Total</c:v>
                </c:pt>
                <c:pt idx="1">
                  <c:v>Segment 1</c:v>
                </c:pt>
                <c:pt idx="2">
                  <c:v>Segment 2</c:v>
                </c:pt>
                <c:pt idx="3">
                  <c:v>Segment 3</c:v>
                </c:pt>
                <c:pt idx="4">
                  <c:v>Segment 4</c:v>
                </c:pt>
                <c:pt idx="5">
                  <c:v>Segment 5</c:v>
                </c:pt>
              </c:strCache>
            </c:strRef>
          </c:cat>
          <c:val>
            <c:numRef>
              <c:f>Sheet1!$C$2:$C$8</c:f>
              <c:numCache>
                <c:formatCode>General</c:formatCode>
                <c:ptCount val="6"/>
                <c:pt idx="0">
                  <c:v>10</c:v>
                </c:pt>
                <c:pt idx="1">
                  <c:v>0</c:v>
                </c:pt>
                <c:pt idx="2">
                  <c:v>0</c:v>
                </c:pt>
                <c:pt idx="3">
                  <c:v>0</c:v>
                </c:pt>
                <c:pt idx="4">
                  <c:v>0</c:v>
                </c:pt>
                <c:pt idx="5">
                  <c:v>0</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299D-4F09-BC88-8393B4B59716}"/>
            </c:ext>
          </c:extLst>
        </c:ser>
        <c:ser>
          <c:idx val="2"/>
          <c:order val="2"/>
          <c:tx>
            <c:strRef>
              <c:f>Sheet1!$D$1</c:f>
              <c:strCache>
                <c:ptCount val="1"/>
                <c:pt idx="0">
                  <c:v>Rating 2-3 / 5</c:v>
                </c:pt>
              </c:strCache>
            </c:strRef>
          </c:tx>
          <c:spPr>
            <a:solidFill>
              <a:schemeClr val="accent3"/>
            </a:solidFill>
            <a:ln>
              <a:noFill/>
            </a:ln>
            <a:effectLst/>
          </c:spPr>
          <c:invertIfNegative val="0"/>
          <c:dPt>
            <c:idx val="0"/>
            <c:invertIfNegative val="0"/>
            <c:bubble3D val="0"/>
            <c:spPr>
              <a:solidFill>
                <a:srgbClr val="939391">
                  <a:alpha val="65098"/>
                </a:srgbClr>
              </a:solidFill>
              <a:ln>
                <a:no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9-6503-49D6-BDBB-90FB562D5BE1}"/>
              </c:ext>
            </c:extLst>
          </c:dPt>
          <c:dPt>
            <c:idx val="1"/>
            <c:invertIfNegative val="0"/>
            <c:bubble3D val="0"/>
            <c:spPr>
              <a:solidFill>
                <a:srgbClr val="FAAD65">
                  <a:alpha val="65098"/>
                </a:srgbClr>
              </a:solidFill>
              <a:ln>
                <a:no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B-6503-49D6-BDBB-90FB562D5BE1}"/>
              </c:ext>
            </c:extLst>
          </c:dPt>
          <c:dPt>
            <c:idx val="2"/>
            <c:invertIfNegative val="0"/>
            <c:bubble3D val="0"/>
            <c:spPr>
              <a:solidFill>
                <a:srgbClr val="FFD966">
                  <a:alpha val="65098"/>
                </a:srgbClr>
              </a:solidFill>
              <a:ln>
                <a:no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D-6503-49D6-BDBB-90FB562D5BE1}"/>
              </c:ext>
            </c:extLst>
          </c:dPt>
          <c:dPt>
            <c:idx val="3"/>
            <c:invertIfNegative val="0"/>
            <c:bubble3D val="0"/>
            <c:spPr>
              <a:solidFill>
                <a:srgbClr val="D1ED64">
                  <a:alpha val="65098"/>
                </a:srgbClr>
              </a:solidFill>
              <a:ln>
                <a:no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F-6503-49D6-BDBB-90FB562D5BE1}"/>
              </c:ext>
            </c:extLst>
          </c:dPt>
          <c:dPt>
            <c:idx val="4"/>
            <c:invertIfNegative val="0"/>
            <c:bubble3D val="0"/>
            <c:spPr>
              <a:solidFill>
                <a:srgbClr val="009C9C">
                  <a:alpha val="65098"/>
                </a:srgbClr>
              </a:solidFill>
              <a:ln>
                <a:no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21-6503-49D6-BDBB-90FB562D5BE1}"/>
              </c:ext>
            </c:extLst>
          </c:dPt>
          <c:dPt>
            <c:idx val="5"/>
            <c:invertIfNegative val="0"/>
            <c:bubble3D val="0"/>
            <c:spPr>
              <a:solidFill>
                <a:srgbClr val="40B0FF">
                  <a:alpha val="65098"/>
                </a:srgbClr>
              </a:solidFill>
              <a:ln>
                <a:no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23-6503-49D6-BDBB-90FB562D5BE1}"/>
              </c:ext>
            </c:extLst>
          </c:dPt>
          <c:dLbls>
            <c:dLbl>
              <c:idx val="0"/>
              <c:numFmt formatCode="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sk-SK"/>
                </a:p>
              </c:txPr>
              <c:showLegendKey val="0"/>
              <c:showVal val="1"/>
              <c:showCatName val="0"/>
              <c:showSerName val="0"/>
              <c:showPercent val="0"/>
              <c:showBubbleSize val="0"/>
              <c:extLst>
                <c:ext xmlns:c16="http://schemas.microsoft.com/office/drawing/2014/chart" uri="{C3380CC4-5D6E-409C-BE32-E72D297353CC}">
                  <c16:uniqueId val="{00000019-6503-49D6-BDBB-90FB562D5BE1}"/>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0000"/>
                        <a:lumOff val="40000"/>
                      </a:schemeClr>
                    </a:solidFill>
                    <a:latin typeface="+mn-lt"/>
                    <a:ea typeface="+mn-ea"/>
                    <a:cs typeface="+mn-cs"/>
                  </a:defRPr>
                </a:pPr>
                <a:endParaRPr lang="sk-SK"/>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Total</c:v>
                </c:pt>
                <c:pt idx="1">
                  <c:v>Segment 1</c:v>
                </c:pt>
                <c:pt idx="2">
                  <c:v>Segment 2</c:v>
                </c:pt>
                <c:pt idx="3">
                  <c:v>Segment 3</c:v>
                </c:pt>
                <c:pt idx="4">
                  <c:v>Segment 4</c:v>
                </c:pt>
                <c:pt idx="5">
                  <c:v>Segment 5</c:v>
                </c:pt>
              </c:strCache>
            </c:strRef>
          </c:cat>
          <c:val>
            <c:numRef>
              <c:f>Sheet1!$D$2:$D$8</c:f>
              <c:numCache>
                <c:formatCode>General</c:formatCode>
                <c:ptCount val="6"/>
                <c:pt idx="0">
                  <c:v>18</c:v>
                </c:pt>
                <c:pt idx="1">
                  <c:v>29.776023380687992</c:v>
                </c:pt>
                <c:pt idx="2">
                  <c:v>21.9335266075934</c:v>
                </c:pt>
                <c:pt idx="3">
                  <c:v>19.753755010760901</c:v>
                </c:pt>
                <c:pt idx="4">
                  <c:v>20.066145348220751</c:v>
                </c:pt>
                <c:pt idx="5">
                  <c:v>42.3569399050903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6-6503-49D6-BDBB-90FB562D5BE1}"/>
            </c:ext>
          </c:extLst>
        </c:ser>
        <c:ser>
          <c:idx val="3"/>
          <c:order val="3"/>
          <c:tx>
            <c:strRef>
              <c:f>Sheet1!$E$1</c:f>
              <c:strCache>
                <c:ptCount val="1"/>
                <c:pt idx="0">
                  <c:v>Rating 4-5 / 5</c:v>
                </c:pt>
              </c:strCache>
            </c:strRef>
          </c:tx>
          <c:spPr>
            <a:solidFill>
              <a:schemeClr val="accent4"/>
            </a:solidFill>
            <a:ln>
              <a:noFill/>
            </a:ln>
            <a:effectLst/>
          </c:spPr>
          <c:invertIfNegative val="0"/>
          <c:dPt>
            <c:idx val="0"/>
            <c:invertIfNegative val="0"/>
            <c:bubble3D val="0"/>
            <c:spPr>
              <a:solidFill>
                <a:srgbClr val="4A4A49">
                  <a:alpha val="65098"/>
                </a:srgbClr>
              </a:solidFill>
              <a:ln>
                <a:no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6503-49D6-BDBB-90FB562D5BE1}"/>
              </c:ext>
            </c:extLst>
          </c:dPt>
          <c:dPt>
            <c:idx val="1"/>
            <c:invertIfNegative val="0"/>
            <c:bubble3D val="0"/>
            <c:spPr>
              <a:solidFill>
                <a:srgbClr val="EE7707">
                  <a:alpha val="65098"/>
                </a:srgbClr>
              </a:solidFill>
              <a:ln>
                <a:no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A-6503-49D6-BDBB-90FB562D5BE1}"/>
              </c:ext>
            </c:extLst>
          </c:dPt>
          <c:dPt>
            <c:idx val="2"/>
            <c:invertIfNegative val="0"/>
            <c:bubble3D val="0"/>
            <c:spPr>
              <a:solidFill>
                <a:srgbClr val="FFC000">
                  <a:alpha val="65098"/>
                </a:srgbClr>
              </a:solidFill>
              <a:ln>
                <a:no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C-6503-49D6-BDBB-90FB562D5BE1}"/>
              </c:ext>
            </c:extLst>
          </c:dPt>
          <c:dPt>
            <c:idx val="3"/>
            <c:invertIfNegative val="0"/>
            <c:bubble3D val="0"/>
            <c:spPr>
              <a:solidFill>
                <a:srgbClr val="A2C617">
                  <a:alpha val="65098"/>
                </a:srgbClr>
              </a:solidFill>
              <a:ln>
                <a:no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E-6503-49D6-BDBB-90FB562D5BE1}"/>
              </c:ext>
            </c:extLst>
          </c:dPt>
          <c:dPt>
            <c:idx val="4"/>
            <c:invertIfNegative val="0"/>
            <c:bubble3D val="0"/>
            <c:spPr>
              <a:solidFill>
                <a:srgbClr val="007575">
                  <a:alpha val="65098"/>
                </a:srgbClr>
              </a:solidFill>
              <a:ln>
                <a:no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20-6503-49D6-BDBB-90FB562D5BE1}"/>
              </c:ext>
            </c:extLst>
          </c:dPt>
          <c:dPt>
            <c:idx val="5"/>
            <c:invertIfNegative val="0"/>
            <c:bubble3D val="0"/>
            <c:spPr>
              <a:solidFill>
                <a:srgbClr val="0070C0">
                  <a:alpha val="65098"/>
                </a:srgbClr>
              </a:solidFill>
              <a:ln>
                <a:no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22-6503-49D6-BDBB-90FB562D5BE1}"/>
              </c:ext>
            </c:extLst>
          </c:dPt>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sk-SK"/>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Total</c:v>
                </c:pt>
                <c:pt idx="1">
                  <c:v>Segment 1</c:v>
                </c:pt>
                <c:pt idx="2">
                  <c:v>Segment 2</c:v>
                </c:pt>
                <c:pt idx="3">
                  <c:v>Segment 3</c:v>
                </c:pt>
                <c:pt idx="4">
                  <c:v>Segment 4</c:v>
                </c:pt>
                <c:pt idx="5">
                  <c:v>Segment 5</c:v>
                </c:pt>
              </c:strCache>
            </c:strRef>
          </c:cat>
          <c:val>
            <c:numRef>
              <c:f>Sheet1!$E$2:$E$8</c:f>
              <c:numCache>
                <c:formatCode>General</c:formatCode>
                <c:ptCount val="6"/>
                <c:pt idx="0">
                  <c:v>48</c:v>
                </c:pt>
                <c:pt idx="1">
                  <c:v>70</c:v>
                </c:pt>
                <c:pt idx="2">
                  <c:v>78</c:v>
                </c:pt>
                <c:pt idx="3">
                  <c:v>80</c:v>
                </c:pt>
                <c:pt idx="4">
                  <c:v>80</c:v>
                </c:pt>
                <c:pt idx="5">
                  <c:v>58</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6503-49D6-BDBB-90FB562D5BE1}"/>
            </c:ext>
          </c:extLst>
        </c:ser>
        <c:dLbls>
          <c:showLegendKey val="0"/>
          <c:showVal val="0"/>
          <c:showCatName val="0"/>
          <c:showSerName val="0"/>
          <c:showPercent val="0"/>
          <c:showBubbleSize val="0"/>
        </c:dLbls>
        <c:gapWidth val="219"/>
        <c:overlap val="100"/>
        <c:axId val="-2143337928"/>
        <c:axId val="2096043416"/>
      </c:barChart>
      <c:catAx>
        <c:axId val="-2143337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crossAx val="2096043416"/>
        <c:crosses val="autoZero"/>
        <c:auto val="1"/>
        <c:lblAlgn val="ctr"/>
        <c:lblOffset val="100"/>
        <c:noMultiLvlLbl val="0"/>
      </c:catAx>
      <c:valAx>
        <c:axId val="2096043416"/>
        <c:scaling>
          <c:orientation val="minMax"/>
          <c:max val="100"/>
          <c:min val="0"/>
        </c:scaling>
        <c:delete val="1"/>
        <c:axPos val="l"/>
        <c:numFmt formatCode="General" sourceLinked="1"/>
        <c:majorTickMark val="out"/>
        <c:minorTickMark val="none"/>
        <c:tickLblPos val="nextTo"/>
        <c:crossAx val="-21433379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k-SK"/>
    </a:p>
  </c:txPr>
  <c:externalData r:id="rId4">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34679378806467E-4"/>
          <c:y val="0"/>
          <c:w val="0.98338509404949503"/>
          <c:h val="1"/>
        </c:manualLayout>
      </c:layout>
      <c:barChart>
        <c:barDir val="col"/>
        <c:grouping val="stacked"/>
        <c:varyColors val="0"/>
        <c:ser>
          <c:idx val="0"/>
          <c:order val="0"/>
          <c:tx>
            <c:strRef>
              <c:f>Sheet1!$B$1</c:f>
              <c:strCache>
                <c:ptCount val="1"/>
                <c:pt idx="0">
                  <c:v>Rating 4-5 / 5</c:v>
                </c:pt>
              </c:strCache>
            </c:strRef>
          </c:tx>
          <c:spPr>
            <a:solidFill>
              <a:schemeClr val="accent1"/>
            </a:solidFill>
            <a:ln>
              <a:noFill/>
            </a:ln>
            <a:effectLst/>
          </c:spPr>
          <c:invertIfNegative val="0"/>
          <c:dPt>
            <c:idx val="0"/>
            <c:invertIfNegative val="0"/>
            <c:bubble3D val="0"/>
            <c:spPr>
              <a:solidFill>
                <a:srgbClr val="4A4A49">
                  <a:alpha val="65098"/>
                </a:srgbClr>
              </a:solidFill>
              <a:ln>
                <a:no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B33-48D1-B73E-11C3BFF3ACB6}"/>
              </c:ext>
            </c:extLst>
          </c:dPt>
          <c:dPt>
            <c:idx val="1"/>
            <c:invertIfNegative val="0"/>
            <c:bubble3D val="0"/>
            <c:spPr>
              <a:solidFill>
                <a:srgbClr val="EE7707">
                  <a:alpha val="65098"/>
                </a:srgbClr>
              </a:solidFill>
              <a:ln>
                <a:no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B33-48D1-B73E-11C3BFF3ACB6}"/>
              </c:ext>
            </c:extLst>
          </c:dPt>
          <c:dPt>
            <c:idx val="2"/>
            <c:invertIfNegative val="0"/>
            <c:bubble3D val="0"/>
            <c:spPr>
              <a:solidFill>
                <a:srgbClr val="FFC000">
                  <a:alpha val="65098"/>
                </a:srgbClr>
              </a:solidFill>
              <a:ln>
                <a:no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106-44B8-B3E8-CF0A77368DCA}"/>
              </c:ext>
            </c:extLst>
          </c:dPt>
          <c:dPt>
            <c:idx val="3"/>
            <c:invertIfNegative val="0"/>
            <c:bubble3D val="0"/>
            <c:spPr>
              <a:solidFill>
                <a:srgbClr val="A2C617">
                  <a:alpha val="65098"/>
                </a:srgbClr>
              </a:solidFill>
              <a:ln>
                <a:no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106-44B8-B3E8-CF0A77368DCA}"/>
              </c:ext>
            </c:extLst>
          </c:dPt>
          <c:dPt>
            <c:idx val="4"/>
            <c:invertIfNegative val="0"/>
            <c:bubble3D val="0"/>
            <c:spPr>
              <a:solidFill>
                <a:srgbClr val="007575">
                  <a:alpha val="65098"/>
                </a:srgbClr>
              </a:solidFill>
              <a:ln>
                <a:no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6106-44B8-B3E8-CF0A77368DCA}"/>
              </c:ext>
            </c:extLst>
          </c:dPt>
          <c:dPt>
            <c:idx val="5"/>
            <c:invertIfNegative val="0"/>
            <c:bubble3D val="0"/>
            <c:spPr>
              <a:solidFill>
                <a:srgbClr val="0070C0">
                  <a:alpha val="65098"/>
                </a:srgbClr>
              </a:solidFill>
              <a:ln>
                <a:no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106-44B8-B3E8-CF0A77368DCA}"/>
              </c:ext>
            </c:extLst>
          </c:dPt>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sk-SK"/>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Total</c:v>
                </c:pt>
                <c:pt idx="1">
                  <c:v>Segment 1</c:v>
                </c:pt>
                <c:pt idx="2">
                  <c:v>Segment 2</c:v>
                </c:pt>
                <c:pt idx="3">
                  <c:v>Segment 3</c:v>
                </c:pt>
                <c:pt idx="4">
                  <c:v>Segment 4</c:v>
                </c:pt>
                <c:pt idx="5">
                  <c:v>Segment 5</c:v>
                </c:pt>
              </c:strCache>
            </c:strRef>
          </c:cat>
          <c:val>
            <c:numRef>
              <c:f>Sheet1!$B$2:$B$8</c:f>
              <c:numCache>
                <c:formatCode>General</c:formatCode>
                <c:ptCount val="6"/>
                <c:pt idx="0">
                  <c:v>41</c:v>
                </c:pt>
                <c:pt idx="1">
                  <c:v>34</c:v>
                </c:pt>
                <c:pt idx="2">
                  <c:v>47</c:v>
                </c:pt>
                <c:pt idx="3">
                  <c:v>47</c:v>
                </c:pt>
                <c:pt idx="4">
                  <c:v>46</c:v>
                </c:pt>
                <c:pt idx="5">
                  <c:v>34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134-4D5B-81C5-E68F6E7377B8}"/>
            </c:ext>
          </c:extLst>
        </c:ser>
        <c:dLbls>
          <c:showLegendKey val="0"/>
          <c:showVal val="0"/>
          <c:showCatName val="0"/>
          <c:showSerName val="0"/>
          <c:showPercent val="0"/>
          <c:showBubbleSize val="0"/>
        </c:dLbls>
        <c:gapWidth val="219"/>
        <c:overlap val="100"/>
        <c:axId val="-2143614072"/>
        <c:axId val="-2143608456"/>
      </c:barChart>
      <c:catAx>
        <c:axId val="-2143614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crossAx val="-2143608456"/>
        <c:crosses val="autoZero"/>
        <c:auto val="1"/>
        <c:lblAlgn val="ctr"/>
        <c:lblOffset val="100"/>
        <c:noMultiLvlLbl val="0"/>
      </c:catAx>
      <c:valAx>
        <c:axId val="-2143608456"/>
        <c:scaling>
          <c:orientation val="minMax"/>
          <c:max val="100"/>
          <c:min val="0"/>
        </c:scaling>
        <c:delete val="1"/>
        <c:axPos val="l"/>
        <c:numFmt formatCode="General" sourceLinked="1"/>
        <c:majorTickMark val="out"/>
        <c:minorTickMark val="none"/>
        <c:tickLblPos val="nextTo"/>
        <c:crossAx val="-21436140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k-SK"/>
    </a:p>
  </c:txPr>
  <c:externalData r:id="rId4">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7187500000000001E-2"/>
          <c:y val="0"/>
          <c:w val="0.96562499999999996"/>
          <c:h val="0.60447196778997203"/>
        </c:manualLayout>
      </c:layout>
      <c:barChart>
        <c:barDir val="bar"/>
        <c:grouping val="percentStacked"/>
        <c:varyColors val="0"/>
        <c:ser>
          <c:idx val="0"/>
          <c:order val="0"/>
          <c:tx>
            <c:strRef>
              <c:f>Sheet1!$B$1</c:f>
              <c:strCache>
                <c:ptCount val="1"/>
                <c:pt idx="0">
                  <c:v>Consider no parties</c:v>
                </c:pt>
              </c:strCache>
            </c:strRef>
          </c:tx>
          <c:spPr>
            <a:solidFill>
              <a:srgbClr val="ADB9CA"/>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685-4348-ACA7-DD9D8296753A}"/>
            </c:ext>
          </c:extLst>
        </c:ser>
        <c:ser>
          <c:idx val="1"/>
          <c:order val="1"/>
          <c:tx>
            <c:strRef>
              <c:f>Sheet1!$C$1</c:f>
              <c:strCache>
                <c:ptCount val="1"/>
                <c:pt idx="0">
                  <c:v>Not sure</c:v>
                </c:pt>
              </c:strCache>
            </c:strRef>
          </c:tx>
          <c:spPr>
            <a:solidFill>
              <a:srgbClr val="4A4A49">
                <a:lumMod val="60000"/>
                <a:lumOff val="40000"/>
              </a:srgb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685-4348-ACA7-DD9D8296753A}"/>
            </c:ext>
          </c:extLst>
        </c:ser>
        <c:ser>
          <c:idx val="2"/>
          <c:order val="2"/>
          <c:tx>
            <c:strRef>
              <c:f>Sheet1!$D$1</c:f>
              <c:strCache>
                <c:ptCount val="1"/>
                <c:pt idx="0">
                  <c:v>Consider multiple parties</c:v>
                </c:pt>
              </c:strCache>
            </c:strRef>
          </c:tx>
          <c:spPr>
            <a:solidFill>
              <a:srgbClr val="4A4A49"/>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685-4348-ACA7-DD9D8296753A}"/>
            </c:ext>
          </c:extLst>
        </c:ser>
        <c:ser>
          <c:idx val="3"/>
          <c:order val="3"/>
          <c:tx>
            <c:strRef>
              <c:f>Sheet1!$E$1</c:f>
              <c:strCache>
                <c:ptCount val="1"/>
                <c:pt idx="0">
                  <c:v>Consider one party</c:v>
                </c:pt>
              </c:strCache>
            </c:strRef>
          </c:tx>
          <c:spPr>
            <a:solidFill>
              <a:srgbClr val="D6DCE5"/>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General</c:formatCode>
                <c:ptCount val="1"/>
                <c:pt idx="0">
                  <c:v>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685-4348-ACA7-DD9D8296753A}"/>
            </c:ext>
          </c:extLst>
        </c:ser>
        <c:dLbls>
          <c:showLegendKey val="0"/>
          <c:showVal val="0"/>
          <c:showCatName val="0"/>
          <c:showSerName val="0"/>
          <c:showPercent val="0"/>
          <c:showBubbleSize val="0"/>
        </c:dLbls>
        <c:gapWidth val="150"/>
        <c:overlap val="100"/>
        <c:axId val="-2120734040"/>
        <c:axId val="-2120843640"/>
      </c:barChart>
      <c:catAx>
        <c:axId val="-2120734040"/>
        <c:scaling>
          <c:orientation val="minMax"/>
        </c:scaling>
        <c:delete val="1"/>
        <c:axPos val="l"/>
        <c:numFmt formatCode="General" sourceLinked="1"/>
        <c:majorTickMark val="none"/>
        <c:minorTickMark val="none"/>
        <c:tickLblPos val="nextTo"/>
        <c:crossAx val="-2120843640"/>
        <c:crosses val="autoZero"/>
        <c:auto val="1"/>
        <c:lblAlgn val="ctr"/>
        <c:lblOffset val="100"/>
        <c:noMultiLvlLbl val="0"/>
      </c:catAx>
      <c:valAx>
        <c:axId val="-2120843640"/>
        <c:scaling>
          <c:orientation val="minMax"/>
        </c:scaling>
        <c:delete val="1"/>
        <c:axPos val="b"/>
        <c:numFmt formatCode="0%" sourceLinked="1"/>
        <c:majorTickMark val="none"/>
        <c:minorTickMark val="none"/>
        <c:tickLblPos val="nextTo"/>
        <c:crossAx val="-2120734040"/>
        <c:crosses val="autoZero"/>
        <c:crossBetween val="between"/>
      </c:valAx>
      <c:spPr>
        <a:noFill/>
        <a:ln>
          <a:noFill/>
        </a:ln>
        <a:effectLst/>
      </c:spPr>
    </c:plotArea>
    <c:legend>
      <c:legendPos val="b"/>
      <c:layout>
        <c:manualLayout>
          <c:xMode val="edge"/>
          <c:yMode val="edge"/>
          <c:x val="0"/>
          <c:y val="0.53751177412482798"/>
          <c:w val="1"/>
          <c:h val="0.4165668791382700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legend>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k-SK"/>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7187500000000001E-2"/>
          <c:y val="0"/>
          <c:w val="0.96562499999999996"/>
          <c:h val="0.60447196778997203"/>
        </c:manualLayout>
      </c:layout>
      <c:barChart>
        <c:barDir val="bar"/>
        <c:grouping val="percentStacked"/>
        <c:varyColors val="0"/>
        <c:ser>
          <c:idx val="0"/>
          <c:order val="0"/>
          <c:tx>
            <c:strRef>
              <c:f>Sheet1!$B$1</c:f>
              <c:strCache>
                <c:ptCount val="1"/>
                <c:pt idx="0">
                  <c:v>Consider no parties</c:v>
                </c:pt>
              </c:strCache>
            </c:strRef>
          </c:tx>
          <c:spPr>
            <a:solidFill>
              <a:srgbClr val="ADB9CA"/>
            </a:solidFill>
            <a:ln>
              <a:noFill/>
            </a:ln>
            <a:effectLst/>
          </c:spPr>
          <c:invertIfNegative val="0"/>
          <c:dLbls>
            <c:dLbl>
              <c:idx val="0"/>
              <c:layout>
                <c:manualLayout>
                  <c:x val="0"/>
                  <c:y val="-5.87880972618980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B48-4924-AD4D-60CB248DF218}"/>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685-4348-ACA7-DD9D8296753A}"/>
            </c:ext>
          </c:extLst>
        </c:ser>
        <c:ser>
          <c:idx val="1"/>
          <c:order val="1"/>
          <c:tx>
            <c:strRef>
              <c:f>Sheet1!$C$1</c:f>
              <c:strCache>
                <c:ptCount val="1"/>
                <c:pt idx="0">
                  <c:v>Not sure</c:v>
                </c:pt>
              </c:strCache>
            </c:strRef>
          </c:tx>
          <c:spPr>
            <a:solidFill>
              <a:srgbClr val="FFC000">
                <a:lumMod val="60000"/>
                <a:lumOff val="40000"/>
                <a:alpha val="65000"/>
              </a:srgb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685-4348-ACA7-DD9D8296753A}"/>
            </c:ext>
          </c:extLst>
        </c:ser>
        <c:ser>
          <c:idx val="2"/>
          <c:order val="2"/>
          <c:tx>
            <c:strRef>
              <c:f>Sheet1!$D$1</c:f>
              <c:strCache>
                <c:ptCount val="1"/>
                <c:pt idx="0">
                  <c:v>Consider multiple parties</c:v>
                </c:pt>
              </c:strCache>
            </c:strRef>
          </c:tx>
          <c:spPr>
            <a:solidFill>
              <a:srgbClr val="FFC000"/>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685-4348-ACA7-DD9D8296753A}"/>
            </c:ext>
          </c:extLst>
        </c:ser>
        <c:ser>
          <c:idx val="3"/>
          <c:order val="3"/>
          <c:tx>
            <c:strRef>
              <c:f>Sheet1!$E$1</c:f>
              <c:strCache>
                <c:ptCount val="1"/>
                <c:pt idx="0">
                  <c:v>Consider one party</c:v>
                </c:pt>
              </c:strCache>
            </c:strRef>
          </c:tx>
          <c:spPr>
            <a:solidFill>
              <a:srgbClr val="D6DCE5"/>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General</c:formatCode>
                <c:ptCount val="1"/>
                <c:pt idx="0">
                  <c:v>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685-4348-ACA7-DD9D8296753A}"/>
            </c:ext>
          </c:extLst>
        </c:ser>
        <c:dLbls>
          <c:showLegendKey val="0"/>
          <c:showVal val="0"/>
          <c:showCatName val="0"/>
          <c:showSerName val="0"/>
          <c:showPercent val="0"/>
          <c:showBubbleSize val="0"/>
        </c:dLbls>
        <c:gapWidth val="150"/>
        <c:overlap val="100"/>
        <c:axId val="2147287880"/>
        <c:axId val="2122874712"/>
      </c:barChart>
      <c:catAx>
        <c:axId val="2147287880"/>
        <c:scaling>
          <c:orientation val="minMax"/>
        </c:scaling>
        <c:delete val="1"/>
        <c:axPos val="l"/>
        <c:numFmt formatCode="General" sourceLinked="1"/>
        <c:majorTickMark val="none"/>
        <c:minorTickMark val="none"/>
        <c:tickLblPos val="nextTo"/>
        <c:crossAx val="2122874712"/>
        <c:crosses val="autoZero"/>
        <c:auto val="1"/>
        <c:lblAlgn val="ctr"/>
        <c:lblOffset val="100"/>
        <c:noMultiLvlLbl val="0"/>
      </c:catAx>
      <c:valAx>
        <c:axId val="2122874712"/>
        <c:scaling>
          <c:orientation val="minMax"/>
        </c:scaling>
        <c:delete val="1"/>
        <c:axPos val="b"/>
        <c:numFmt formatCode="0%" sourceLinked="1"/>
        <c:majorTickMark val="none"/>
        <c:minorTickMark val="none"/>
        <c:tickLblPos val="nextTo"/>
        <c:crossAx val="2147287880"/>
        <c:crosses val="autoZero"/>
        <c:crossBetween val="between"/>
      </c:valAx>
      <c:spPr>
        <a:noFill/>
        <a:ln>
          <a:noFill/>
        </a:ln>
        <a:effectLst/>
      </c:spPr>
    </c:plotArea>
    <c:legend>
      <c:legendPos val="b"/>
      <c:layout>
        <c:manualLayout>
          <c:xMode val="edge"/>
          <c:yMode val="edge"/>
          <c:x val="0"/>
          <c:y val="0.50137914793133598"/>
          <c:w val="1"/>
          <c:h val="0.4233055459279119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legend>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k-SK"/>
    </a:p>
  </c:txPr>
  <c:externalData r:id="rId4">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7187500000000001E-2"/>
          <c:y val="0"/>
          <c:w val="0.96562499999999996"/>
          <c:h val="0.60447196778997203"/>
        </c:manualLayout>
      </c:layout>
      <c:barChart>
        <c:barDir val="bar"/>
        <c:grouping val="percentStacked"/>
        <c:varyColors val="0"/>
        <c:ser>
          <c:idx val="0"/>
          <c:order val="0"/>
          <c:tx>
            <c:strRef>
              <c:f>Sheet1!$B$1</c:f>
              <c:strCache>
                <c:ptCount val="1"/>
                <c:pt idx="0">
                  <c:v>Consider no parties</c:v>
                </c:pt>
              </c:strCache>
            </c:strRef>
          </c:tx>
          <c:spPr>
            <a:solidFill>
              <a:schemeClr val="tx2">
                <a:lumMod val="40000"/>
                <a:lumOff val="60000"/>
                <a:alpha val="56863"/>
              </a:schemeClr>
            </a:solidFill>
            <a:ln>
              <a:noFill/>
            </a:ln>
            <a:effectLst/>
          </c:spPr>
          <c:invertIfNegative val="0"/>
          <c:dPt>
            <c:idx val="0"/>
            <c:invertIfNegative val="0"/>
            <c:bubble3D val="0"/>
            <c:spPr>
              <a:solidFill>
                <a:srgbClr val="ADB9CA"/>
              </a:solidFill>
              <a:ln>
                <a:no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E457-4AA4-9F56-897E4F0ADD30}"/>
              </c:ext>
            </c:extLst>
          </c:dPt>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k-SK"/>
              </a:p>
            </c:txPr>
            <c:showLegendKey val="0"/>
            <c:showVal val="1"/>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2</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685-4348-ACA7-DD9D8296753A}"/>
            </c:ext>
          </c:extLst>
        </c:ser>
        <c:ser>
          <c:idx val="1"/>
          <c:order val="1"/>
          <c:tx>
            <c:strRef>
              <c:f>Sheet1!$C$1</c:f>
              <c:strCache>
                <c:ptCount val="1"/>
                <c:pt idx="0">
                  <c:v>Not sure</c:v>
                </c:pt>
              </c:strCache>
            </c:strRef>
          </c:tx>
          <c:spPr>
            <a:solidFill>
              <a:srgbClr val="EE7707">
                <a:lumMod val="60000"/>
                <a:lumOff val="40000"/>
              </a:srgb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k-SK"/>
              </a:p>
            </c:txPr>
            <c:showLegendKey val="0"/>
            <c:showVal val="1"/>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21</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685-4348-ACA7-DD9D8296753A}"/>
            </c:ext>
          </c:extLst>
        </c:ser>
        <c:ser>
          <c:idx val="2"/>
          <c:order val="2"/>
          <c:tx>
            <c:strRef>
              <c:f>Sheet1!$D$1</c:f>
              <c:strCache>
                <c:ptCount val="1"/>
                <c:pt idx="0">
                  <c:v>Consider multiple parties</c:v>
                </c:pt>
              </c:strCache>
            </c:strRef>
          </c:tx>
          <c:spPr>
            <a:solidFill>
              <a:srgbClr val="EE7707"/>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k-SK"/>
              </a:p>
            </c:txPr>
            <c:showLegendKey val="0"/>
            <c:showVal val="1"/>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27</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C685-4348-ACA7-DD9D8296753A}"/>
            </c:ext>
          </c:extLst>
        </c:ser>
        <c:ser>
          <c:idx val="3"/>
          <c:order val="3"/>
          <c:tx>
            <c:strRef>
              <c:f>Sheet1!$E$1</c:f>
              <c:strCache>
                <c:ptCount val="1"/>
                <c:pt idx="0">
                  <c:v>Consider one party</c:v>
                </c:pt>
              </c:strCache>
            </c:strRef>
          </c:tx>
          <c:spPr>
            <a:solidFill>
              <a:srgbClr val="D6DCE5"/>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k-SK"/>
              </a:p>
            </c:txPr>
            <c:showLegendKey val="0"/>
            <c:showVal val="1"/>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General</c:formatCode>
                <c:ptCount val="1"/>
                <c:pt idx="0">
                  <c:v>50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C685-4348-ACA7-DD9D8296753A}"/>
            </c:ext>
          </c:extLst>
        </c:ser>
        <c:dLbls>
          <c:showLegendKey val="0"/>
          <c:showVal val="0"/>
          <c:showCatName val="0"/>
          <c:showSerName val="0"/>
          <c:showPercent val="0"/>
          <c:showBubbleSize val="0"/>
        </c:dLbls>
        <c:gapWidth val="150"/>
        <c:overlap val="100"/>
        <c:axId val="2147284376"/>
        <c:axId val="2147280472"/>
      </c:barChart>
      <c:catAx>
        <c:axId val="2147284376"/>
        <c:scaling>
          <c:orientation val="minMax"/>
        </c:scaling>
        <c:delete val="1"/>
        <c:axPos val="l"/>
        <c:numFmt formatCode="General" sourceLinked="1"/>
        <c:majorTickMark val="none"/>
        <c:minorTickMark val="none"/>
        <c:tickLblPos val="nextTo"/>
        <c:crossAx val="2147280472"/>
        <c:crosses val="autoZero"/>
        <c:auto val="1"/>
        <c:lblAlgn val="ctr"/>
        <c:lblOffset val="100"/>
        <c:noMultiLvlLbl val="0"/>
      </c:catAx>
      <c:valAx>
        <c:axId val="2147280472"/>
        <c:scaling>
          <c:orientation val="minMax"/>
        </c:scaling>
        <c:delete val="1"/>
        <c:axPos val="b"/>
        <c:numFmt formatCode="0%" sourceLinked="1"/>
        <c:majorTickMark val="none"/>
        <c:minorTickMark val="none"/>
        <c:tickLblPos val="nextTo"/>
        <c:crossAx val="2147284376"/>
        <c:crosses val="autoZero"/>
        <c:crossBetween val="between"/>
      </c:valAx>
      <c:spPr>
        <a:noFill/>
        <a:ln>
          <a:noFill/>
        </a:ln>
        <a:effectLst/>
      </c:spPr>
    </c:plotArea>
    <c:legend>
      <c:legendPos val="b"/>
      <c:layout>
        <c:manualLayout>
          <c:xMode val="edge"/>
          <c:yMode val="edge"/>
          <c:x val="0"/>
          <c:y val="0.53751177412482798"/>
          <c:w val="1"/>
          <c:h val="0.4165668791382700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legend>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k-SK"/>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406249999999998E-2"/>
          <c:y val="0"/>
          <c:w val="0.93021874999999998"/>
          <c:h val="0.83131607133850205"/>
        </c:manualLayout>
      </c:layout>
      <c:bubbleChart>
        <c:varyColors val="0"/>
        <c:ser>
          <c:idx val="0"/>
          <c:order val="0"/>
          <c:tx>
            <c:strRef>
              <c:f>Sheet1!$B$1</c:f>
              <c:strCache>
                <c:ptCount val="1"/>
                <c:pt idx="0">
                  <c:v>Y-Values</c:v>
                </c:pt>
              </c:strCache>
            </c:strRef>
          </c:tx>
          <c:spPr>
            <a:solidFill>
              <a:schemeClr val="accent1">
                <a:alpha val="75000"/>
              </a:schemeClr>
            </a:solidFill>
            <a:ln>
              <a:noFill/>
            </a:ln>
            <a:effectLst/>
          </c:spPr>
          <c:invertIfNegative val="0"/>
          <c:dPt>
            <c:idx val="0"/>
            <c:invertIfNegative val="0"/>
            <c:bubble3D val="0"/>
            <c:spPr>
              <a:solidFill>
                <a:srgbClr val="EE7707">
                  <a:alpha val="65098"/>
                </a:srgbClr>
              </a:solidFill>
              <a:ln>
                <a:solidFill>
                  <a:schemeClr val="accent1"/>
                </a:solidFill>
              </a:ln>
              <a:effectLst/>
            </c:spPr>
            <c:extLst>
              <c:ext xmlns:c16="http://schemas.microsoft.com/office/drawing/2014/chart" uri="{C3380CC4-5D6E-409C-BE32-E72D297353CC}">
                <c16:uniqueId val="{00000001-60EE-4681-A2C4-55AB2D7585F9}"/>
              </c:ext>
            </c:extLst>
          </c:dPt>
          <c:dPt>
            <c:idx val="1"/>
            <c:invertIfNegative val="0"/>
            <c:bubble3D val="0"/>
            <c:spPr>
              <a:solidFill>
                <a:schemeClr val="accent2">
                  <a:alpha val="65000"/>
                </a:schemeClr>
              </a:solidFill>
              <a:ln>
                <a:solidFill>
                  <a:schemeClr val="accent2"/>
                </a:solidFill>
              </a:ln>
              <a:effectLst/>
            </c:spPr>
            <c:extLst>
              <c:ext xmlns:c16="http://schemas.microsoft.com/office/drawing/2014/chart" uri="{C3380CC4-5D6E-409C-BE32-E72D297353CC}">
                <c16:uniqueId val="{00000003-60EE-4681-A2C4-55AB2D7585F9}"/>
              </c:ext>
            </c:extLst>
          </c:dPt>
          <c:dPt>
            <c:idx val="2"/>
            <c:invertIfNegative val="0"/>
            <c:bubble3D val="0"/>
            <c:spPr>
              <a:solidFill>
                <a:schemeClr val="accent3">
                  <a:alpha val="65000"/>
                </a:schemeClr>
              </a:solidFill>
              <a:ln>
                <a:solidFill>
                  <a:schemeClr val="accent3"/>
                </a:solidFill>
              </a:ln>
              <a:effectLst/>
            </c:spPr>
            <c:extLst>
              <c:ext xmlns:c16="http://schemas.microsoft.com/office/drawing/2014/chart" uri="{C3380CC4-5D6E-409C-BE32-E72D297353CC}">
                <c16:uniqueId val="{00000005-60EE-4681-A2C4-55AB2D7585F9}"/>
              </c:ext>
            </c:extLst>
          </c:dPt>
          <c:dPt>
            <c:idx val="3"/>
            <c:invertIfNegative val="0"/>
            <c:bubble3D val="0"/>
            <c:spPr>
              <a:solidFill>
                <a:schemeClr val="accent4">
                  <a:alpha val="65000"/>
                </a:schemeClr>
              </a:solidFill>
              <a:ln>
                <a:solidFill>
                  <a:schemeClr val="accent4"/>
                </a:solidFill>
              </a:ln>
              <a:effectLst/>
            </c:spPr>
            <c:extLst>
              <c:ext xmlns:c16="http://schemas.microsoft.com/office/drawing/2014/chart" uri="{C3380CC4-5D6E-409C-BE32-E72D297353CC}">
                <c16:uniqueId val="{00000007-60EE-4681-A2C4-55AB2D7585F9}"/>
              </c:ext>
            </c:extLst>
          </c:dPt>
          <c:dPt>
            <c:idx val="4"/>
            <c:invertIfNegative val="0"/>
            <c:bubble3D val="0"/>
            <c:spPr>
              <a:solidFill>
                <a:srgbClr val="0070C0">
                  <a:alpha val="65000"/>
                </a:srgbClr>
              </a:solidFill>
              <a:ln>
                <a:solidFill>
                  <a:schemeClr val="accent5"/>
                </a:solidFill>
              </a:ln>
              <a:effectLst/>
            </c:spPr>
            <c:extLst>
              <c:ext xmlns:c16="http://schemas.microsoft.com/office/drawing/2014/chart" uri="{C3380CC4-5D6E-409C-BE32-E72D297353CC}">
                <c16:uniqueId val="{00000009-60EE-4681-A2C4-55AB2D7585F9}"/>
              </c:ext>
            </c:extLst>
          </c:dPt>
          <c:xVal>
            <c:numRef>
              <c:f>Sheet1!$A$2:$A$6</c:f>
              <c:numCache>
                <c:formatCode>0%</c:formatCode>
                <c:ptCount val="5"/>
                <c:pt idx="0">
                  <c:v>0.95</c:v>
                </c:pt>
                <c:pt idx="1">
                  <c:v>0.88</c:v>
                </c:pt>
                <c:pt idx="2">
                  <c:v>-0.1</c:v>
                </c:pt>
                <c:pt idx="3">
                  <c:v>0.89</c:v>
                </c:pt>
                <c:pt idx="4">
                  <c:v>0.68</c:v>
                </c:pt>
              </c:numCache>
            </c:numRef>
          </c:xVal>
          <c:yVal>
            <c:numRef>
              <c:f>Sheet1!$B$2:$B$6</c:f>
              <c:numCache>
                <c:formatCode>General</c:formatCode>
                <c:ptCount val="5"/>
                <c:pt idx="0">
                  <c:v>2</c:v>
                </c:pt>
                <c:pt idx="1">
                  <c:v>2</c:v>
                </c:pt>
                <c:pt idx="2">
                  <c:v>2</c:v>
                </c:pt>
                <c:pt idx="3">
                  <c:v>2</c:v>
                </c:pt>
                <c:pt idx="4">
                  <c:v>2</c:v>
                </c:pt>
              </c:numCache>
            </c:numRef>
          </c:yVal>
          <c:bubbleSize>
            <c:numRef>
              <c:f>Sheet1!$C$2:$C$6</c:f>
              <c:numCache>
                <c:formatCode>0%</c:formatCode>
                <c:ptCount val="5"/>
                <c:pt idx="0">
                  <c:v>0.27</c:v>
                </c:pt>
                <c:pt idx="1">
                  <c:v>0.28999999999999998</c:v>
                </c:pt>
                <c:pt idx="2">
                  <c:v>0.17</c:v>
                </c:pt>
                <c:pt idx="3">
                  <c:v>0.05</c:v>
                </c:pt>
                <c:pt idx="4">
                  <c:v>0.21</c:v>
                </c:pt>
              </c:numCache>
            </c:numRef>
          </c:bubbleSize>
          <c:bubble3D val="0"/>
          <c:extLst>
            <c:ext xmlns:c16="http://schemas.microsoft.com/office/drawing/2014/chart" uri="{C3380CC4-5D6E-409C-BE32-E72D297353CC}">
              <c16:uniqueId val="{0000000A-60EE-4681-A2C4-55AB2D7585F9}"/>
            </c:ext>
          </c:extLst>
        </c:ser>
        <c:dLbls>
          <c:showLegendKey val="0"/>
          <c:showVal val="0"/>
          <c:showCatName val="0"/>
          <c:showSerName val="0"/>
          <c:showPercent val="0"/>
          <c:showBubbleSize val="0"/>
        </c:dLbls>
        <c:bubbleScale val="200"/>
        <c:showNegBubbles val="0"/>
        <c:sizeRepresents val="w"/>
        <c:axId val="2140871016"/>
        <c:axId val="2140853608"/>
      </c:bubbleChart>
      <c:valAx>
        <c:axId val="2140871016"/>
        <c:scaling>
          <c:orientation val="minMax"/>
          <c:max val="1"/>
          <c:min val="-1"/>
        </c:scaling>
        <c:delete val="0"/>
        <c:axPos val="b"/>
        <c:numFmt formatCode="0%" sourceLinked="1"/>
        <c:majorTickMark val="out"/>
        <c:minorTickMark val="none"/>
        <c:tickLblPos val="low"/>
        <c:spPr>
          <a:noFill/>
          <a:ln w="9525" cap="flat" cmpd="sng" algn="ctr">
            <a:solidFill>
              <a:schemeClr val="bg1"/>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crossAx val="2140853608"/>
        <c:crossesAt val="2"/>
        <c:crossBetween val="midCat"/>
      </c:valAx>
      <c:valAx>
        <c:axId val="2140853608"/>
        <c:scaling>
          <c:orientation val="minMax"/>
          <c:max val="2.1"/>
          <c:min val="1.9"/>
        </c:scaling>
        <c:delete val="1"/>
        <c:axPos val="l"/>
        <c:numFmt formatCode="General" sourceLinked="1"/>
        <c:majorTickMark val="none"/>
        <c:minorTickMark val="none"/>
        <c:tickLblPos val="nextTo"/>
        <c:crossAx val="214087101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k-SK"/>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7187500000000001E-2"/>
          <c:y val="0"/>
          <c:w val="0.96562499999999996"/>
          <c:h val="0.60447196778997203"/>
        </c:manualLayout>
      </c:layout>
      <c:barChart>
        <c:barDir val="bar"/>
        <c:grouping val="percentStacked"/>
        <c:varyColors val="0"/>
        <c:ser>
          <c:idx val="0"/>
          <c:order val="0"/>
          <c:tx>
            <c:strRef>
              <c:f>Sheet1!$B$1</c:f>
              <c:strCache>
                <c:ptCount val="1"/>
                <c:pt idx="0">
                  <c:v>Consider no parties</c:v>
                </c:pt>
              </c:strCache>
            </c:strRef>
          </c:tx>
          <c:spPr>
            <a:solidFill>
              <a:srgbClr val="ADB9CA"/>
            </a:solidFill>
            <a:ln>
              <a:noFill/>
            </a:ln>
            <a:effectLst/>
          </c:spPr>
          <c:invertIfNegative val="0"/>
          <c:dLbls>
            <c:dLbl>
              <c:idx val="0"/>
              <c:layout>
                <c:manualLayout>
                  <c:x val="0"/>
                  <c:y val="-6.3435652460035796E-2"/>
                </c:manualLayout>
              </c:layout>
              <c:numFmt formatCode="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k-SK"/>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EF3-402E-8CEA-A43264F3A0B3}"/>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5E-44AC-82BB-97602290054B}"/>
            </c:ext>
          </c:extLst>
        </c:ser>
        <c:ser>
          <c:idx val="1"/>
          <c:order val="1"/>
          <c:tx>
            <c:strRef>
              <c:f>Sheet1!$C$1</c:f>
              <c:strCache>
                <c:ptCount val="1"/>
                <c:pt idx="0">
                  <c:v>Not sure</c:v>
                </c:pt>
              </c:strCache>
            </c:strRef>
          </c:tx>
          <c:spPr>
            <a:solidFill>
              <a:srgbClr val="A2C617">
                <a:alpha val="65000"/>
              </a:srgbClr>
            </a:solidFill>
            <a:ln>
              <a:noFill/>
            </a:ln>
            <a:effectLst/>
          </c:spPr>
          <c:invertIfNegative val="0"/>
          <c:dLbls>
            <c:dLbl>
              <c:idx val="0"/>
              <c:layout>
                <c:manualLayout>
                  <c:x val="2.7365922244149299E-2"/>
                  <c:y val="7.929456557504479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EF3-402E-8CEA-A43264F3A0B3}"/>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10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5E-44AC-82BB-97602290054B}"/>
            </c:ext>
          </c:extLst>
        </c:ser>
        <c:ser>
          <c:idx val="2"/>
          <c:order val="2"/>
          <c:tx>
            <c:strRef>
              <c:f>Sheet1!$D$1</c:f>
              <c:strCache>
                <c:ptCount val="1"/>
                <c:pt idx="0">
                  <c:v>Consider multiple parties</c:v>
                </c:pt>
              </c:strCache>
            </c:strRef>
          </c:tx>
          <c:spPr>
            <a:solidFill>
              <a:srgbClr val="A2C617"/>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5E-44AC-82BB-97602290054B}"/>
            </c:ext>
          </c:extLst>
        </c:ser>
        <c:ser>
          <c:idx val="3"/>
          <c:order val="3"/>
          <c:tx>
            <c:strRef>
              <c:f>Sheet1!$E$1</c:f>
              <c:strCache>
                <c:ptCount val="1"/>
                <c:pt idx="0">
                  <c:v>Consider one party</c:v>
                </c:pt>
              </c:strCache>
            </c:strRef>
          </c:tx>
          <c:spPr>
            <a:solidFill>
              <a:srgbClr val="D6DCE5"/>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General</c:formatCode>
                <c:ptCount val="1"/>
                <c:pt idx="0">
                  <c:v>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5E-44AC-82BB-97602290054B}"/>
            </c:ext>
          </c:extLst>
        </c:ser>
        <c:dLbls>
          <c:showLegendKey val="0"/>
          <c:showVal val="0"/>
          <c:showCatName val="0"/>
          <c:showSerName val="0"/>
          <c:showPercent val="0"/>
          <c:showBubbleSize val="0"/>
        </c:dLbls>
        <c:gapWidth val="150"/>
        <c:overlap val="100"/>
        <c:axId val="2147013640"/>
        <c:axId val="2147009992"/>
      </c:barChart>
      <c:catAx>
        <c:axId val="2147013640"/>
        <c:scaling>
          <c:orientation val="minMax"/>
        </c:scaling>
        <c:delete val="1"/>
        <c:axPos val="l"/>
        <c:numFmt formatCode="General" sourceLinked="1"/>
        <c:majorTickMark val="none"/>
        <c:minorTickMark val="none"/>
        <c:tickLblPos val="nextTo"/>
        <c:crossAx val="2147009992"/>
        <c:crosses val="autoZero"/>
        <c:auto val="1"/>
        <c:lblAlgn val="ctr"/>
        <c:lblOffset val="100"/>
        <c:noMultiLvlLbl val="0"/>
      </c:catAx>
      <c:valAx>
        <c:axId val="2147009992"/>
        <c:scaling>
          <c:orientation val="minMax"/>
        </c:scaling>
        <c:delete val="1"/>
        <c:axPos val="b"/>
        <c:numFmt formatCode="0%" sourceLinked="1"/>
        <c:majorTickMark val="none"/>
        <c:minorTickMark val="none"/>
        <c:tickLblPos val="nextTo"/>
        <c:crossAx val="2147013640"/>
        <c:crosses val="autoZero"/>
        <c:crossBetween val="between"/>
      </c:valAx>
      <c:spPr>
        <a:noFill/>
        <a:ln>
          <a:noFill/>
        </a:ln>
        <a:effectLst/>
      </c:spPr>
    </c:plotArea>
    <c:legend>
      <c:legendPos val="b"/>
      <c:layout>
        <c:manualLayout>
          <c:xMode val="edge"/>
          <c:yMode val="edge"/>
          <c:x val="0"/>
          <c:y val="0.54516533191431105"/>
          <c:w val="1"/>
          <c:h val="0.40891332134878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legend>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k-SK"/>
    </a:p>
  </c:txPr>
  <c:externalData r:id="rId4">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7187500000000001E-2"/>
          <c:y val="0"/>
          <c:w val="0.96562499999999996"/>
          <c:h val="0.60447196778997203"/>
        </c:manualLayout>
      </c:layout>
      <c:barChart>
        <c:barDir val="bar"/>
        <c:grouping val="percentStacked"/>
        <c:varyColors val="0"/>
        <c:ser>
          <c:idx val="0"/>
          <c:order val="0"/>
          <c:tx>
            <c:strRef>
              <c:f>Sheet1!$B$1</c:f>
              <c:strCache>
                <c:ptCount val="1"/>
                <c:pt idx="0">
                  <c:v>Consider no parties</c:v>
                </c:pt>
              </c:strCache>
            </c:strRef>
          </c:tx>
          <c:spPr>
            <a:solidFill>
              <a:srgbClr val="ADB9CA"/>
            </a:solidFill>
            <a:ln>
              <a:noFill/>
            </a:ln>
            <a:effectLst/>
          </c:spPr>
          <c:invertIfNegative val="0"/>
          <c:dLbls>
            <c:dLbl>
              <c:idx val="0"/>
              <c:layout>
                <c:manualLayout>
                  <c:x val="0"/>
                  <c:y val="-8.79629308971525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674-4BD6-99F5-B2E0E978DD11}"/>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685-4348-ACA7-DD9D8296753A}"/>
            </c:ext>
          </c:extLst>
        </c:ser>
        <c:ser>
          <c:idx val="1"/>
          <c:order val="1"/>
          <c:tx>
            <c:strRef>
              <c:f>Sheet1!$C$1</c:f>
              <c:strCache>
                <c:ptCount val="1"/>
                <c:pt idx="0">
                  <c:v>Not sure</c:v>
                </c:pt>
              </c:strCache>
            </c:strRef>
          </c:tx>
          <c:spPr>
            <a:solidFill>
              <a:srgbClr val="009C9C">
                <a:alpha val="65000"/>
              </a:srgbClr>
            </a:solidFill>
            <a:ln>
              <a:noFill/>
            </a:ln>
            <a:effectLst/>
          </c:spPr>
          <c:invertIfNegative val="0"/>
          <c:dLbls>
            <c:dLbl>
              <c:idx val="0"/>
              <c:layout>
                <c:manualLayout>
                  <c:x val="4.5218419206790603E-3"/>
                  <c:y val="1.46604884828588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674-4BD6-99F5-B2E0E978DD11}"/>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685-4348-ACA7-DD9D8296753A}"/>
            </c:ext>
          </c:extLst>
        </c:ser>
        <c:ser>
          <c:idx val="2"/>
          <c:order val="2"/>
          <c:tx>
            <c:strRef>
              <c:f>Sheet1!$D$1</c:f>
              <c:strCache>
                <c:ptCount val="1"/>
                <c:pt idx="0">
                  <c:v>Consider multiple parties</c:v>
                </c:pt>
              </c:strCache>
            </c:strRef>
          </c:tx>
          <c:spPr>
            <a:solidFill>
              <a:srgbClr val="009C9C"/>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685-4348-ACA7-DD9D8296753A}"/>
            </c:ext>
          </c:extLst>
        </c:ser>
        <c:ser>
          <c:idx val="3"/>
          <c:order val="3"/>
          <c:tx>
            <c:strRef>
              <c:f>Sheet1!$E$1</c:f>
              <c:strCache>
                <c:ptCount val="1"/>
                <c:pt idx="0">
                  <c:v>Consider one party</c:v>
                </c:pt>
              </c:strCache>
            </c:strRef>
          </c:tx>
          <c:spPr>
            <a:solidFill>
              <a:srgbClr val="D6DCE5"/>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General</c:formatCode>
                <c:ptCount val="1"/>
                <c:pt idx="0">
                  <c:v>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685-4348-ACA7-DD9D8296753A}"/>
            </c:ext>
          </c:extLst>
        </c:ser>
        <c:dLbls>
          <c:showLegendKey val="0"/>
          <c:showVal val="0"/>
          <c:showCatName val="0"/>
          <c:showSerName val="0"/>
          <c:showPercent val="0"/>
          <c:showBubbleSize val="0"/>
        </c:dLbls>
        <c:gapWidth val="150"/>
        <c:overlap val="100"/>
        <c:axId val="2095868648"/>
        <c:axId val="2095871848"/>
      </c:barChart>
      <c:catAx>
        <c:axId val="2095868648"/>
        <c:scaling>
          <c:orientation val="minMax"/>
        </c:scaling>
        <c:delete val="1"/>
        <c:axPos val="l"/>
        <c:numFmt formatCode="General" sourceLinked="1"/>
        <c:majorTickMark val="none"/>
        <c:minorTickMark val="none"/>
        <c:tickLblPos val="nextTo"/>
        <c:crossAx val="2095871848"/>
        <c:crosses val="autoZero"/>
        <c:auto val="1"/>
        <c:lblAlgn val="ctr"/>
        <c:lblOffset val="100"/>
        <c:noMultiLvlLbl val="0"/>
      </c:catAx>
      <c:valAx>
        <c:axId val="2095871848"/>
        <c:scaling>
          <c:orientation val="minMax"/>
        </c:scaling>
        <c:delete val="1"/>
        <c:axPos val="b"/>
        <c:numFmt formatCode="0%" sourceLinked="1"/>
        <c:majorTickMark val="none"/>
        <c:minorTickMark val="none"/>
        <c:tickLblPos val="nextTo"/>
        <c:crossAx val="2095868648"/>
        <c:crosses val="autoZero"/>
        <c:crossBetween val="between"/>
      </c:valAx>
      <c:spPr>
        <a:noFill/>
        <a:ln>
          <a:noFill/>
        </a:ln>
        <a:effectLst/>
      </c:spPr>
    </c:plotArea>
    <c:legend>
      <c:legendPos val="b"/>
      <c:layout>
        <c:manualLayout>
          <c:xMode val="edge"/>
          <c:yMode val="edge"/>
          <c:x val="0"/>
          <c:y val="0.54516533191431105"/>
          <c:w val="1"/>
          <c:h val="0.40891332134878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legend>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k-SK"/>
    </a:p>
  </c:txPr>
  <c:externalData r:id="rId4">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7187500000000001E-2"/>
          <c:y val="0"/>
          <c:w val="0.96562499999999996"/>
          <c:h val="0.60447196778997203"/>
        </c:manualLayout>
      </c:layout>
      <c:barChart>
        <c:barDir val="bar"/>
        <c:grouping val="percentStacked"/>
        <c:varyColors val="0"/>
        <c:ser>
          <c:idx val="0"/>
          <c:order val="0"/>
          <c:tx>
            <c:strRef>
              <c:f>Sheet1!$B$1</c:f>
              <c:strCache>
                <c:ptCount val="1"/>
                <c:pt idx="0">
                  <c:v>Consider no parties</c:v>
                </c:pt>
              </c:strCache>
            </c:strRef>
          </c:tx>
          <c:spPr>
            <a:solidFill>
              <a:srgbClr val="ADB9CA"/>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685-4348-ACA7-DD9D8296753A}"/>
            </c:ext>
          </c:extLst>
        </c:ser>
        <c:ser>
          <c:idx val="1"/>
          <c:order val="1"/>
          <c:tx>
            <c:strRef>
              <c:f>Sheet1!$C$1</c:f>
              <c:strCache>
                <c:ptCount val="1"/>
                <c:pt idx="0">
                  <c:v>Not sure</c:v>
                </c:pt>
              </c:strCache>
            </c:strRef>
          </c:tx>
          <c:spPr>
            <a:solidFill>
              <a:srgbClr val="0070C0">
                <a:lumMod val="60000"/>
                <a:lumOff val="40000"/>
              </a:srgb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685-4348-ACA7-DD9D8296753A}"/>
            </c:ext>
          </c:extLst>
        </c:ser>
        <c:ser>
          <c:idx val="2"/>
          <c:order val="2"/>
          <c:tx>
            <c:strRef>
              <c:f>Sheet1!$D$1</c:f>
              <c:strCache>
                <c:ptCount val="1"/>
                <c:pt idx="0">
                  <c:v>Consider multiple parties</c:v>
                </c:pt>
              </c:strCache>
            </c:strRef>
          </c:tx>
          <c:spPr>
            <a:solidFill>
              <a:srgbClr val="0070C0"/>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685-4348-ACA7-DD9D8296753A}"/>
            </c:ext>
          </c:extLst>
        </c:ser>
        <c:ser>
          <c:idx val="3"/>
          <c:order val="3"/>
          <c:tx>
            <c:strRef>
              <c:f>Sheet1!$E$1</c:f>
              <c:strCache>
                <c:ptCount val="1"/>
                <c:pt idx="0">
                  <c:v>Consider one party</c:v>
                </c:pt>
              </c:strCache>
            </c:strRef>
          </c:tx>
          <c:spPr>
            <a:solidFill>
              <a:srgbClr val="D6DCE5"/>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General</c:formatCode>
                <c:ptCount val="1"/>
                <c:pt idx="0">
                  <c:v>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685-4348-ACA7-DD9D8296753A}"/>
            </c:ext>
          </c:extLst>
        </c:ser>
        <c:dLbls>
          <c:showLegendKey val="0"/>
          <c:showVal val="0"/>
          <c:showCatName val="0"/>
          <c:showSerName val="0"/>
          <c:showPercent val="0"/>
          <c:showBubbleSize val="0"/>
        </c:dLbls>
        <c:gapWidth val="150"/>
        <c:overlap val="100"/>
        <c:axId val="2135214760"/>
        <c:axId val="2134985128"/>
      </c:barChart>
      <c:catAx>
        <c:axId val="2135214760"/>
        <c:scaling>
          <c:orientation val="minMax"/>
        </c:scaling>
        <c:delete val="1"/>
        <c:axPos val="l"/>
        <c:numFmt formatCode="General" sourceLinked="1"/>
        <c:majorTickMark val="none"/>
        <c:minorTickMark val="none"/>
        <c:tickLblPos val="nextTo"/>
        <c:crossAx val="2134985128"/>
        <c:crosses val="autoZero"/>
        <c:auto val="1"/>
        <c:lblAlgn val="ctr"/>
        <c:lblOffset val="100"/>
        <c:noMultiLvlLbl val="0"/>
      </c:catAx>
      <c:valAx>
        <c:axId val="2134985128"/>
        <c:scaling>
          <c:orientation val="minMax"/>
        </c:scaling>
        <c:delete val="1"/>
        <c:axPos val="b"/>
        <c:numFmt formatCode="0%" sourceLinked="1"/>
        <c:majorTickMark val="none"/>
        <c:minorTickMark val="none"/>
        <c:tickLblPos val="nextTo"/>
        <c:crossAx val="2135214760"/>
        <c:crosses val="autoZero"/>
        <c:crossBetween val="between"/>
      </c:valAx>
      <c:spPr>
        <a:noFill/>
        <a:ln>
          <a:noFill/>
        </a:ln>
        <a:effectLst/>
      </c:spPr>
    </c:plotArea>
    <c:legend>
      <c:legendPos val="b"/>
      <c:layout>
        <c:manualLayout>
          <c:xMode val="edge"/>
          <c:yMode val="edge"/>
          <c:x val="0"/>
          <c:y val="0.54516533191431105"/>
          <c:w val="1"/>
          <c:h val="0.40891332134878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legend>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k-SK"/>
    </a:p>
  </c:txPr>
  <c:externalData r:id="rId4">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1906065343394E-2"/>
          <c:y val="7.4569262017236307E-2"/>
          <c:w val="0.97880939346566098"/>
          <c:h val="0.799733429567277"/>
        </c:manualLayout>
      </c:layout>
      <c:barChart>
        <c:barDir val="bar"/>
        <c:grouping val="clustered"/>
        <c:varyColors val="0"/>
        <c:ser>
          <c:idx val="0"/>
          <c:order val="0"/>
          <c:tx>
            <c:strRef>
              <c:f>Sheet1!$B$1</c:f>
              <c:strCache>
                <c:ptCount val="1"/>
                <c:pt idx="0">
                  <c:v>Series 1</c:v>
                </c:pt>
              </c:strCache>
            </c:strRef>
          </c:tx>
          <c:spPr>
            <a:solidFill>
              <a:srgbClr val="FFFFFF">
                <a:lumMod val="75000"/>
                <a:alpha val="65000"/>
              </a:srgbClr>
            </a:solidFill>
            <a:ln>
              <a:solidFill>
                <a:srgbClr val="FFFFFF">
                  <a:lumMod val="75000"/>
                </a:srgbClr>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Czech Pirate Party (Piráti)</c:v>
                </c:pt>
                <c:pt idx="1">
                  <c:v>ANO</c:v>
                </c:pt>
                <c:pt idx="2">
                  <c:v>Civic Democratic Party (ODS)</c:v>
                </c:pt>
                <c:pt idx="3">
                  <c:v>Mayors and Independents (STAN)</c:v>
                </c:pt>
                <c:pt idx="4">
                  <c:v>Freedom and Direct Democracy (SPD)</c:v>
                </c:pt>
                <c:pt idx="5">
                  <c:v>TOP 09</c:v>
                </c:pt>
              </c:strCache>
            </c:strRef>
          </c:cat>
          <c:val>
            <c:numRef>
              <c:f>Sheet1!$B$2:$B$7</c:f>
              <c:numCache>
                <c:formatCode>General</c:formatCode>
                <c:ptCount val="6"/>
                <c:pt idx="0">
                  <c:v>27</c:v>
                </c:pt>
                <c:pt idx="1">
                  <c:v>25</c:v>
                </c:pt>
                <c:pt idx="2">
                  <c:v>17</c:v>
                </c:pt>
                <c:pt idx="3">
                  <c:v>15</c:v>
                </c:pt>
                <c:pt idx="4">
                  <c:v>11</c:v>
                </c:pt>
                <c:pt idx="5">
                  <c:v>11</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FBC-4FC6-9095-155F08C0BC18}"/>
            </c:ext>
          </c:extLst>
        </c:ser>
        <c:dLbls>
          <c:showLegendKey val="0"/>
          <c:showVal val="0"/>
          <c:showCatName val="0"/>
          <c:showSerName val="0"/>
          <c:showPercent val="0"/>
          <c:showBubbleSize val="0"/>
        </c:dLbls>
        <c:gapWidth val="219"/>
        <c:axId val="-2143891608"/>
        <c:axId val="-2120829112"/>
      </c:barChart>
      <c:catAx>
        <c:axId val="-2143891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crossAx val="-2120829112"/>
        <c:crosses val="autoZero"/>
        <c:auto val="1"/>
        <c:lblAlgn val="ctr"/>
        <c:lblOffset val="100"/>
        <c:noMultiLvlLbl val="0"/>
      </c:catAx>
      <c:valAx>
        <c:axId val="-2120829112"/>
        <c:scaling>
          <c:orientation val="minMax"/>
          <c:max val="100"/>
          <c:min val="0"/>
        </c:scaling>
        <c:delete val="1"/>
        <c:axPos val="t"/>
        <c:numFmt formatCode="General" sourceLinked="1"/>
        <c:majorTickMark val="out"/>
        <c:minorTickMark val="none"/>
        <c:tickLblPos val="nextTo"/>
        <c:crossAx val="-2143891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k-SK"/>
    </a:p>
  </c:txPr>
  <c:externalData r:id="rId4">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1906065343394E-2"/>
          <c:y val="7.4569262017236307E-2"/>
          <c:w val="0.97880939346566098"/>
          <c:h val="0.799733429567277"/>
        </c:manualLayout>
      </c:layout>
      <c:barChart>
        <c:barDir val="bar"/>
        <c:grouping val="clustered"/>
        <c:varyColors val="0"/>
        <c:ser>
          <c:idx val="0"/>
          <c:order val="0"/>
          <c:tx>
            <c:strRef>
              <c:f>Sheet1!$B$1</c:f>
              <c:strCache>
                <c:ptCount val="1"/>
                <c:pt idx="0">
                  <c:v>Series 1</c:v>
                </c:pt>
              </c:strCache>
            </c:strRef>
          </c:tx>
          <c:spPr>
            <a:solidFill>
              <a:srgbClr val="EE7707">
                <a:alpha val="65000"/>
              </a:srgbClr>
            </a:solidFill>
            <a:ln>
              <a:solidFill>
                <a:srgbClr val="EE7707"/>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ANO</c:v>
                </c:pt>
                <c:pt idx="1">
                  <c:v>Freedom and Direct Democracy (SPD)</c:v>
                </c:pt>
                <c:pt idx="2">
                  <c:v>Czech Pirate Party (Piráti)</c:v>
                </c:pt>
                <c:pt idx="3">
                  <c:v>Communist Party of Bohemia and Moravia (KSČM)</c:v>
                </c:pt>
                <c:pt idx="4">
                  <c:v>Civic Democratic Party (ODS)</c:v>
                </c:pt>
                <c:pt idx="5">
                  <c:v>Party of Free Citizens (Svobodní)</c:v>
                </c:pt>
              </c:strCache>
            </c:strRef>
          </c:cat>
          <c:val>
            <c:numRef>
              <c:f>Sheet1!$B$2:$B$7</c:f>
              <c:numCache>
                <c:formatCode>General</c:formatCode>
                <c:ptCount val="6"/>
                <c:pt idx="0">
                  <c:v>29</c:v>
                </c:pt>
                <c:pt idx="1">
                  <c:v>18</c:v>
                </c:pt>
                <c:pt idx="2">
                  <c:v>15</c:v>
                </c:pt>
                <c:pt idx="3">
                  <c:v>13</c:v>
                </c:pt>
                <c:pt idx="4">
                  <c:v>9</c:v>
                </c:pt>
                <c:pt idx="5">
                  <c:v>8</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76D-437D-9A80-A1B487D85138}"/>
            </c:ext>
          </c:extLst>
        </c:ser>
        <c:dLbls>
          <c:showLegendKey val="0"/>
          <c:showVal val="0"/>
          <c:showCatName val="0"/>
          <c:showSerName val="0"/>
          <c:showPercent val="0"/>
          <c:showBubbleSize val="0"/>
        </c:dLbls>
        <c:gapWidth val="219"/>
        <c:axId val="2146582456"/>
        <c:axId val="2146567576"/>
      </c:barChart>
      <c:catAx>
        <c:axId val="21465824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crossAx val="2146567576"/>
        <c:crosses val="autoZero"/>
        <c:auto val="1"/>
        <c:lblAlgn val="ctr"/>
        <c:lblOffset val="100"/>
        <c:noMultiLvlLbl val="0"/>
      </c:catAx>
      <c:valAx>
        <c:axId val="2146567576"/>
        <c:scaling>
          <c:orientation val="minMax"/>
          <c:max val="100"/>
          <c:min val="0"/>
        </c:scaling>
        <c:delete val="1"/>
        <c:axPos val="t"/>
        <c:numFmt formatCode="General" sourceLinked="1"/>
        <c:majorTickMark val="out"/>
        <c:minorTickMark val="none"/>
        <c:tickLblPos val="nextTo"/>
        <c:crossAx val="2146582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k-SK"/>
    </a:p>
  </c:txPr>
  <c:externalData r:id="rId4">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1906065343394E-2"/>
          <c:y val="7.4569262017236307E-2"/>
          <c:w val="0.97880939346566098"/>
          <c:h val="0.799733429567277"/>
        </c:manualLayout>
      </c:layout>
      <c:barChart>
        <c:barDir val="bar"/>
        <c:grouping val="clustered"/>
        <c:varyColors val="0"/>
        <c:ser>
          <c:idx val="0"/>
          <c:order val="0"/>
          <c:tx>
            <c:strRef>
              <c:f>Sheet1!$B$1</c:f>
              <c:strCache>
                <c:ptCount val="1"/>
                <c:pt idx="0">
                  <c:v>Series 1</c:v>
                </c:pt>
              </c:strCache>
            </c:strRef>
          </c:tx>
          <c:spPr>
            <a:solidFill>
              <a:srgbClr val="FFC000">
                <a:alpha val="65000"/>
              </a:srgbClr>
            </a:solidFill>
            <a:ln>
              <a:solidFill>
                <a:srgbClr val="FFC000"/>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ANO</c:v>
                </c:pt>
                <c:pt idx="1">
                  <c:v>Czech Pirate Party (Piráti)</c:v>
                </c:pt>
                <c:pt idx="2">
                  <c:v>Civic Democratic Party (ODS)</c:v>
                </c:pt>
                <c:pt idx="3">
                  <c:v>Mayors and Independents (STAN)</c:v>
                </c:pt>
                <c:pt idx="4">
                  <c:v>Czech Social Democratic Party (CSSD)</c:v>
                </c:pt>
                <c:pt idx="5">
                  <c:v>Mayors and Independents (STAN)</c:v>
                </c:pt>
              </c:strCache>
            </c:strRef>
          </c:cat>
          <c:val>
            <c:numRef>
              <c:f>Sheet1!$B$2:$B$7</c:f>
              <c:numCache>
                <c:formatCode>General</c:formatCode>
                <c:ptCount val="6"/>
                <c:pt idx="0">
                  <c:v>32</c:v>
                </c:pt>
                <c:pt idx="1">
                  <c:v>24</c:v>
                </c:pt>
                <c:pt idx="2">
                  <c:v>16</c:v>
                </c:pt>
                <c:pt idx="3">
                  <c:v>13</c:v>
                </c:pt>
                <c:pt idx="4">
                  <c:v>10</c:v>
                </c:pt>
                <c:pt idx="5">
                  <c:v>9</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448-42FE-8FB3-D281E3AE1E7E}"/>
            </c:ext>
          </c:extLst>
        </c:ser>
        <c:dLbls>
          <c:showLegendKey val="0"/>
          <c:showVal val="0"/>
          <c:showCatName val="0"/>
          <c:showSerName val="0"/>
          <c:showPercent val="0"/>
          <c:showBubbleSize val="0"/>
        </c:dLbls>
        <c:gapWidth val="219"/>
        <c:axId val="2146514552"/>
        <c:axId val="2146517976"/>
      </c:barChart>
      <c:catAx>
        <c:axId val="21465145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crossAx val="2146517976"/>
        <c:crosses val="autoZero"/>
        <c:auto val="1"/>
        <c:lblAlgn val="ctr"/>
        <c:lblOffset val="100"/>
        <c:noMultiLvlLbl val="0"/>
      </c:catAx>
      <c:valAx>
        <c:axId val="2146517976"/>
        <c:scaling>
          <c:orientation val="minMax"/>
          <c:max val="100"/>
          <c:min val="0"/>
        </c:scaling>
        <c:delete val="1"/>
        <c:axPos val="t"/>
        <c:numFmt formatCode="General" sourceLinked="1"/>
        <c:majorTickMark val="out"/>
        <c:minorTickMark val="none"/>
        <c:tickLblPos val="nextTo"/>
        <c:crossAx val="21465145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k-SK"/>
    </a:p>
  </c:txPr>
  <c:externalData r:id="rId4">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1906065343394E-2"/>
          <c:y val="7.4569262017236307E-2"/>
          <c:w val="0.97880939346566098"/>
          <c:h val="0.799733429567277"/>
        </c:manualLayout>
      </c:layout>
      <c:barChart>
        <c:barDir val="bar"/>
        <c:grouping val="clustered"/>
        <c:varyColors val="0"/>
        <c:ser>
          <c:idx val="0"/>
          <c:order val="0"/>
          <c:tx>
            <c:strRef>
              <c:f>Sheet1!$B$1</c:f>
              <c:strCache>
                <c:ptCount val="1"/>
                <c:pt idx="0">
                  <c:v>Series 1</c:v>
                </c:pt>
              </c:strCache>
            </c:strRef>
          </c:tx>
          <c:spPr>
            <a:solidFill>
              <a:srgbClr val="0070C0">
                <a:alpha val="65000"/>
              </a:srgbClr>
            </a:solidFill>
            <a:ln>
              <a:solidFill>
                <a:srgbClr val="0070C0"/>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Czech Pirate Party (Piráti)</c:v>
                </c:pt>
                <c:pt idx="1">
                  <c:v>ANO</c:v>
                </c:pt>
                <c:pt idx="2">
                  <c:v>Civic Democratic Party (ODS)</c:v>
                </c:pt>
                <c:pt idx="3">
                  <c:v>Mayors and Independents (STAN)</c:v>
                </c:pt>
                <c:pt idx="4">
                  <c:v>TOP 09</c:v>
                </c:pt>
                <c:pt idx="5">
                  <c:v>Green Party (Zelení)</c:v>
                </c:pt>
              </c:strCache>
            </c:strRef>
          </c:cat>
          <c:val>
            <c:numRef>
              <c:f>Sheet1!$B$2:$B$7</c:f>
              <c:numCache>
                <c:formatCode>General</c:formatCode>
                <c:ptCount val="6"/>
                <c:pt idx="0">
                  <c:v>26</c:v>
                </c:pt>
                <c:pt idx="1">
                  <c:v>25</c:v>
                </c:pt>
                <c:pt idx="2">
                  <c:v>16</c:v>
                </c:pt>
                <c:pt idx="3">
                  <c:v>13</c:v>
                </c:pt>
                <c:pt idx="4">
                  <c:v>9</c:v>
                </c:pt>
                <c:pt idx="5">
                  <c:v>8</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0E6-49FC-BF90-4CFD9AE83970}"/>
            </c:ext>
          </c:extLst>
        </c:ser>
        <c:dLbls>
          <c:showLegendKey val="0"/>
          <c:showVal val="0"/>
          <c:showCatName val="0"/>
          <c:showSerName val="0"/>
          <c:showPercent val="0"/>
          <c:showBubbleSize val="0"/>
        </c:dLbls>
        <c:gapWidth val="219"/>
        <c:axId val="2146479976"/>
        <c:axId val="2146470760"/>
      </c:barChart>
      <c:catAx>
        <c:axId val="21464799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crossAx val="2146470760"/>
        <c:crosses val="autoZero"/>
        <c:auto val="1"/>
        <c:lblAlgn val="ctr"/>
        <c:lblOffset val="100"/>
        <c:noMultiLvlLbl val="0"/>
      </c:catAx>
      <c:valAx>
        <c:axId val="2146470760"/>
        <c:scaling>
          <c:orientation val="minMax"/>
          <c:max val="100"/>
          <c:min val="0"/>
        </c:scaling>
        <c:delete val="1"/>
        <c:axPos val="t"/>
        <c:numFmt formatCode="General" sourceLinked="1"/>
        <c:majorTickMark val="out"/>
        <c:minorTickMark val="none"/>
        <c:tickLblPos val="nextTo"/>
        <c:crossAx val="21464799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k-SK"/>
    </a:p>
  </c:txPr>
  <c:externalData r:id="rId4">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1906065343394E-2"/>
          <c:y val="7.4569262017236307E-2"/>
          <c:w val="0.97880939346566098"/>
          <c:h val="0.799733429567277"/>
        </c:manualLayout>
      </c:layout>
      <c:barChart>
        <c:barDir val="bar"/>
        <c:grouping val="clustered"/>
        <c:varyColors val="0"/>
        <c:ser>
          <c:idx val="0"/>
          <c:order val="0"/>
          <c:tx>
            <c:strRef>
              <c:f>Sheet1!$B$1</c:f>
              <c:strCache>
                <c:ptCount val="1"/>
                <c:pt idx="0">
                  <c:v>Series 1</c:v>
                </c:pt>
              </c:strCache>
            </c:strRef>
          </c:tx>
          <c:spPr>
            <a:solidFill>
              <a:srgbClr val="009C9C">
                <a:alpha val="65000"/>
              </a:srgbClr>
            </a:solidFill>
            <a:ln>
              <a:solidFill>
                <a:srgbClr val="009C9C"/>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Freedom and Direct Democracy (SPD)</c:v>
                </c:pt>
                <c:pt idx="1">
                  <c:v>Party of Free Citizens (Svobodní)</c:v>
                </c:pt>
                <c:pt idx="2">
                  <c:v>Communist Party of Bohemia and Moravia (KSČM)</c:v>
                </c:pt>
                <c:pt idx="3">
                  <c:v>ANO</c:v>
                </c:pt>
                <c:pt idx="4">
                  <c:v>Civic Democratic Party (ODS)</c:v>
                </c:pt>
                <c:pt idx="5">
                  <c:v>Czech Pirate Party (Piráti)</c:v>
                </c:pt>
              </c:strCache>
            </c:strRef>
          </c:cat>
          <c:val>
            <c:numRef>
              <c:f>Sheet1!$B$2:$B$7</c:f>
              <c:numCache>
                <c:formatCode>General</c:formatCode>
                <c:ptCount val="6"/>
                <c:pt idx="0">
                  <c:v>47</c:v>
                </c:pt>
                <c:pt idx="1">
                  <c:v>24</c:v>
                </c:pt>
                <c:pt idx="2">
                  <c:v>22</c:v>
                </c:pt>
                <c:pt idx="3">
                  <c:v>19</c:v>
                </c:pt>
                <c:pt idx="4">
                  <c:v>15</c:v>
                </c:pt>
                <c:pt idx="5">
                  <c:v>9</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AE-4FD2-BA1A-55D79C40CE5C}"/>
            </c:ext>
          </c:extLst>
        </c:ser>
        <c:dLbls>
          <c:showLegendKey val="0"/>
          <c:showVal val="0"/>
          <c:showCatName val="0"/>
          <c:showSerName val="0"/>
          <c:showPercent val="0"/>
          <c:showBubbleSize val="0"/>
        </c:dLbls>
        <c:gapWidth val="219"/>
        <c:axId val="2135673448"/>
        <c:axId val="2135681048"/>
      </c:barChart>
      <c:catAx>
        <c:axId val="21356734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crossAx val="2135681048"/>
        <c:crosses val="autoZero"/>
        <c:auto val="1"/>
        <c:lblAlgn val="ctr"/>
        <c:lblOffset val="100"/>
        <c:noMultiLvlLbl val="0"/>
      </c:catAx>
      <c:valAx>
        <c:axId val="2135681048"/>
        <c:scaling>
          <c:orientation val="minMax"/>
          <c:max val="100"/>
          <c:min val="0"/>
        </c:scaling>
        <c:delete val="1"/>
        <c:axPos val="t"/>
        <c:numFmt formatCode="General" sourceLinked="1"/>
        <c:majorTickMark val="out"/>
        <c:minorTickMark val="none"/>
        <c:tickLblPos val="nextTo"/>
        <c:crossAx val="21356734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k-SK"/>
    </a:p>
  </c:txPr>
  <c:externalData r:id="rId4">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017631253595901"/>
          <c:y val="8.0014732661788102E-2"/>
          <c:w val="0.97880939346566098"/>
          <c:h val="0.799733429567277"/>
        </c:manualLayout>
      </c:layout>
      <c:barChart>
        <c:barDir val="bar"/>
        <c:grouping val="clustered"/>
        <c:varyColors val="0"/>
        <c:ser>
          <c:idx val="0"/>
          <c:order val="0"/>
          <c:tx>
            <c:strRef>
              <c:f>Sheet1!$B$1</c:f>
              <c:strCache>
                <c:ptCount val="1"/>
                <c:pt idx="0">
                  <c:v>Series 1</c:v>
                </c:pt>
              </c:strCache>
            </c:strRef>
          </c:tx>
          <c:spPr>
            <a:solidFill>
              <a:srgbClr val="A2C617">
                <a:alpha val="65000"/>
              </a:srgbClr>
            </a:solidFill>
            <a:ln>
              <a:solidFill>
                <a:srgbClr val="A2C617"/>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Czech Pirate Party (Piráti)</c:v>
                </c:pt>
                <c:pt idx="1">
                  <c:v>Mayors and Independents (STAN)</c:v>
                </c:pt>
                <c:pt idx="2">
                  <c:v>TOP 09</c:v>
                </c:pt>
                <c:pt idx="3">
                  <c:v>Civic Democratic Party (ODS)</c:v>
                </c:pt>
                <c:pt idx="4">
                  <c:v>Green Party (Zelení)</c:v>
                </c:pt>
                <c:pt idx="5">
                  <c:v>Christian and Democratic Union – Czechoslovak People's Party (KDU-ČSL)</c:v>
                </c:pt>
              </c:strCache>
            </c:strRef>
          </c:cat>
          <c:val>
            <c:numRef>
              <c:f>Sheet1!$B$2:$B$7</c:f>
              <c:numCache>
                <c:formatCode>General</c:formatCode>
                <c:ptCount val="6"/>
                <c:pt idx="0">
                  <c:v>57</c:v>
                </c:pt>
                <c:pt idx="1">
                  <c:v>35</c:v>
                </c:pt>
                <c:pt idx="2">
                  <c:v>34</c:v>
                </c:pt>
                <c:pt idx="3">
                  <c:v>32</c:v>
                </c:pt>
                <c:pt idx="4">
                  <c:v>24</c:v>
                </c:pt>
                <c:pt idx="5">
                  <c:v>16</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8E9-48F3-BEEC-A04DF19C8230}"/>
            </c:ext>
          </c:extLst>
        </c:ser>
        <c:dLbls>
          <c:showLegendKey val="0"/>
          <c:showVal val="0"/>
          <c:showCatName val="0"/>
          <c:showSerName val="0"/>
          <c:showPercent val="0"/>
          <c:showBubbleSize val="0"/>
        </c:dLbls>
        <c:gapWidth val="219"/>
        <c:axId val="-2143682984"/>
        <c:axId val="-2120911816"/>
      </c:barChart>
      <c:catAx>
        <c:axId val="-21436829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crossAx val="-2120911816"/>
        <c:crosses val="autoZero"/>
        <c:auto val="1"/>
        <c:lblAlgn val="ctr"/>
        <c:lblOffset val="100"/>
        <c:noMultiLvlLbl val="0"/>
      </c:catAx>
      <c:valAx>
        <c:axId val="-2120911816"/>
        <c:scaling>
          <c:orientation val="minMax"/>
          <c:max val="100"/>
          <c:min val="0"/>
        </c:scaling>
        <c:delete val="1"/>
        <c:axPos val="t"/>
        <c:numFmt formatCode="General" sourceLinked="1"/>
        <c:majorTickMark val="out"/>
        <c:minorTickMark val="none"/>
        <c:tickLblPos val="nextTo"/>
        <c:crossAx val="-21436829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k-SK"/>
    </a:p>
  </c:txPr>
  <c:externalData r:id="rId4">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1906065343394E-2"/>
          <c:y val="7.4569262017236307E-2"/>
          <c:w val="0.97880939346566098"/>
          <c:h val="0.799733429567277"/>
        </c:manualLayout>
      </c:layout>
      <c:barChart>
        <c:barDir val="bar"/>
        <c:grouping val="clustered"/>
        <c:varyColors val="0"/>
        <c:ser>
          <c:idx val="0"/>
          <c:order val="0"/>
          <c:tx>
            <c:strRef>
              <c:f>Sheet1!$B$1</c:f>
              <c:strCache>
                <c:ptCount val="1"/>
                <c:pt idx="0">
                  <c:v>Series 1</c:v>
                </c:pt>
              </c:strCache>
            </c:strRef>
          </c:tx>
          <c:spPr>
            <a:solidFill>
              <a:srgbClr val="FFFFFF">
                <a:lumMod val="75000"/>
                <a:alpha val="65000"/>
              </a:srgbClr>
            </a:solidFill>
            <a:ln>
              <a:solidFill>
                <a:srgbClr val="FFFFFF">
                  <a:lumMod val="75000"/>
                </a:srgbClr>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ANO</c:v>
                </c:pt>
                <c:pt idx="1">
                  <c:v>Czech Pirate Party (Piráti)</c:v>
                </c:pt>
                <c:pt idx="2">
                  <c:v>Civic Democratic Party (ODS)</c:v>
                </c:pt>
                <c:pt idx="3">
                  <c:v>Freedom and Direct Democracy (SPD)</c:v>
                </c:pt>
                <c:pt idx="4">
                  <c:v>Communist Party of Bohemia and Moravia (KSČM)</c:v>
                </c:pt>
                <c:pt idx="5">
                  <c:v>Mayors and Independents (STAN)</c:v>
                </c:pt>
              </c:strCache>
            </c:strRef>
          </c:cat>
          <c:val>
            <c:numRef>
              <c:f>Sheet1!$B$2:$B$7</c:f>
              <c:numCache>
                <c:formatCode>General</c:formatCode>
                <c:ptCount val="6"/>
                <c:pt idx="0">
                  <c:v>23</c:v>
                </c:pt>
                <c:pt idx="1">
                  <c:v>19</c:v>
                </c:pt>
                <c:pt idx="2">
                  <c:v>11</c:v>
                </c:pt>
                <c:pt idx="3">
                  <c:v>9</c:v>
                </c:pt>
                <c:pt idx="4">
                  <c:v>5</c:v>
                </c:pt>
                <c:pt idx="5">
                  <c:v>5</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FBC-4FC6-9095-155F08C0BC18}"/>
            </c:ext>
          </c:extLst>
        </c:ser>
        <c:dLbls>
          <c:showLegendKey val="0"/>
          <c:showVal val="0"/>
          <c:showCatName val="0"/>
          <c:showSerName val="0"/>
          <c:showPercent val="0"/>
          <c:showBubbleSize val="0"/>
        </c:dLbls>
        <c:gapWidth val="219"/>
        <c:axId val="-2146976696"/>
        <c:axId val="-2145531816"/>
      </c:barChart>
      <c:catAx>
        <c:axId val="-21469766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crossAx val="-2145531816"/>
        <c:crosses val="autoZero"/>
        <c:auto val="1"/>
        <c:lblAlgn val="ctr"/>
        <c:lblOffset val="100"/>
        <c:noMultiLvlLbl val="0"/>
      </c:catAx>
      <c:valAx>
        <c:axId val="-2145531816"/>
        <c:scaling>
          <c:orientation val="minMax"/>
          <c:max val="100"/>
          <c:min val="0"/>
        </c:scaling>
        <c:delete val="1"/>
        <c:axPos val="t"/>
        <c:numFmt formatCode="General" sourceLinked="1"/>
        <c:majorTickMark val="out"/>
        <c:minorTickMark val="none"/>
        <c:tickLblPos val="nextTo"/>
        <c:crossAx val="-21469766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k-SK"/>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406249999999998E-2"/>
          <c:y val="0"/>
          <c:w val="0.93021874999999998"/>
          <c:h val="0.83131607133850205"/>
        </c:manualLayout>
      </c:layout>
      <c:bubbleChart>
        <c:varyColors val="0"/>
        <c:ser>
          <c:idx val="0"/>
          <c:order val="0"/>
          <c:tx>
            <c:strRef>
              <c:f>Sheet1!$B$1</c:f>
              <c:strCache>
                <c:ptCount val="1"/>
                <c:pt idx="0">
                  <c:v>Y-Values</c:v>
                </c:pt>
              </c:strCache>
            </c:strRef>
          </c:tx>
          <c:spPr>
            <a:solidFill>
              <a:schemeClr val="accent1">
                <a:alpha val="75000"/>
              </a:schemeClr>
            </a:solidFill>
            <a:ln>
              <a:noFill/>
            </a:ln>
            <a:effectLst/>
          </c:spPr>
          <c:invertIfNegative val="0"/>
          <c:dPt>
            <c:idx val="0"/>
            <c:invertIfNegative val="0"/>
            <c:bubble3D val="0"/>
            <c:spPr>
              <a:solidFill>
                <a:srgbClr val="EE7707">
                  <a:alpha val="65098"/>
                </a:srgbClr>
              </a:solidFill>
              <a:ln>
                <a:solidFill>
                  <a:schemeClr val="accent1"/>
                </a:solidFill>
              </a:ln>
              <a:effectLst/>
            </c:spPr>
            <c:extLst>
              <c:ext xmlns:c16="http://schemas.microsoft.com/office/drawing/2014/chart" uri="{C3380CC4-5D6E-409C-BE32-E72D297353CC}">
                <c16:uniqueId val="{00000001-9C3F-4E02-91EA-AA3C36C6DCF8}"/>
              </c:ext>
            </c:extLst>
          </c:dPt>
          <c:dPt>
            <c:idx val="1"/>
            <c:invertIfNegative val="0"/>
            <c:bubble3D val="0"/>
            <c:spPr>
              <a:solidFill>
                <a:schemeClr val="accent2">
                  <a:alpha val="65098"/>
                </a:schemeClr>
              </a:solidFill>
              <a:ln>
                <a:solidFill>
                  <a:schemeClr val="accent2"/>
                </a:solidFill>
              </a:ln>
              <a:effectLst/>
            </c:spPr>
            <c:extLst>
              <c:ext xmlns:c16="http://schemas.microsoft.com/office/drawing/2014/chart" uri="{C3380CC4-5D6E-409C-BE32-E72D297353CC}">
                <c16:uniqueId val="{00000003-9C3F-4E02-91EA-AA3C36C6DCF8}"/>
              </c:ext>
            </c:extLst>
          </c:dPt>
          <c:dPt>
            <c:idx val="2"/>
            <c:invertIfNegative val="0"/>
            <c:bubble3D val="0"/>
            <c:spPr>
              <a:solidFill>
                <a:schemeClr val="accent3">
                  <a:alpha val="65000"/>
                </a:schemeClr>
              </a:solidFill>
              <a:ln>
                <a:solidFill>
                  <a:schemeClr val="accent3"/>
                </a:solidFill>
              </a:ln>
              <a:effectLst/>
            </c:spPr>
            <c:extLst>
              <c:ext xmlns:c16="http://schemas.microsoft.com/office/drawing/2014/chart" uri="{C3380CC4-5D6E-409C-BE32-E72D297353CC}">
                <c16:uniqueId val="{00000005-9C3F-4E02-91EA-AA3C36C6DCF8}"/>
              </c:ext>
            </c:extLst>
          </c:dPt>
          <c:dPt>
            <c:idx val="3"/>
            <c:invertIfNegative val="0"/>
            <c:bubble3D val="0"/>
            <c:spPr>
              <a:solidFill>
                <a:schemeClr val="accent4">
                  <a:alpha val="65000"/>
                </a:schemeClr>
              </a:solidFill>
              <a:ln>
                <a:solidFill>
                  <a:schemeClr val="accent4"/>
                </a:solidFill>
              </a:ln>
              <a:effectLst/>
            </c:spPr>
            <c:extLst>
              <c:ext xmlns:c16="http://schemas.microsoft.com/office/drawing/2014/chart" uri="{C3380CC4-5D6E-409C-BE32-E72D297353CC}">
                <c16:uniqueId val="{00000007-9C3F-4E02-91EA-AA3C36C6DCF8}"/>
              </c:ext>
            </c:extLst>
          </c:dPt>
          <c:dPt>
            <c:idx val="4"/>
            <c:invertIfNegative val="0"/>
            <c:bubble3D val="0"/>
            <c:spPr>
              <a:solidFill>
                <a:schemeClr val="accent5">
                  <a:alpha val="65000"/>
                </a:schemeClr>
              </a:solidFill>
              <a:ln>
                <a:solidFill>
                  <a:schemeClr val="accent5"/>
                </a:solidFill>
              </a:ln>
              <a:effectLst/>
            </c:spPr>
            <c:extLst>
              <c:ext xmlns:c16="http://schemas.microsoft.com/office/drawing/2014/chart" uri="{C3380CC4-5D6E-409C-BE32-E72D297353CC}">
                <c16:uniqueId val="{00000009-9C3F-4E02-91EA-AA3C36C6DCF8}"/>
              </c:ext>
            </c:extLst>
          </c:dPt>
          <c:xVal>
            <c:numRef>
              <c:f>Sheet1!$A$2:$A$6</c:f>
              <c:numCache>
                <c:formatCode>0%</c:formatCode>
                <c:ptCount val="5"/>
                <c:pt idx="0">
                  <c:v>-0.22</c:v>
                </c:pt>
                <c:pt idx="1">
                  <c:v>-7.0000000000000007E-2</c:v>
                </c:pt>
                <c:pt idx="2">
                  <c:v>-0.24</c:v>
                </c:pt>
                <c:pt idx="3">
                  <c:v>-0.19</c:v>
                </c:pt>
                <c:pt idx="4">
                  <c:v>-0.08</c:v>
                </c:pt>
              </c:numCache>
            </c:numRef>
          </c:xVal>
          <c:yVal>
            <c:numRef>
              <c:f>Sheet1!$B$2:$B$6</c:f>
              <c:numCache>
                <c:formatCode>General</c:formatCode>
                <c:ptCount val="5"/>
                <c:pt idx="0">
                  <c:v>2</c:v>
                </c:pt>
                <c:pt idx="1">
                  <c:v>2</c:v>
                </c:pt>
                <c:pt idx="2">
                  <c:v>2</c:v>
                </c:pt>
                <c:pt idx="3">
                  <c:v>2</c:v>
                </c:pt>
                <c:pt idx="4">
                  <c:v>2</c:v>
                </c:pt>
              </c:numCache>
            </c:numRef>
          </c:yVal>
          <c:bubbleSize>
            <c:numRef>
              <c:f>Sheet1!$C$2:$C$6</c:f>
              <c:numCache>
                <c:formatCode>0%</c:formatCode>
                <c:ptCount val="5"/>
                <c:pt idx="0">
                  <c:v>0.27</c:v>
                </c:pt>
                <c:pt idx="1">
                  <c:v>0.28999999999999998</c:v>
                </c:pt>
                <c:pt idx="2">
                  <c:v>0.17</c:v>
                </c:pt>
                <c:pt idx="3">
                  <c:v>0.05</c:v>
                </c:pt>
                <c:pt idx="4">
                  <c:v>0.21</c:v>
                </c:pt>
              </c:numCache>
            </c:numRef>
          </c:bubbleSize>
          <c:bubble3D val="0"/>
          <c:extLst>
            <c:ext xmlns:c16="http://schemas.microsoft.com/office/drawing/2014/chart" uri="{C3380CC4-5D6E-409C-BE32-E72D297353CC}">
              <c16:uniqueId val="{0000000A-9C3F-4E02-91EA-AA3C36C6DCF8}"/>
            </c:ext>
          </c:extLst>
        </c:ser>
        <c:dLbls>
          <c:showLegendKey val="0"/>
          <c:showVal val="0"/>
          <c:showCatName val="0"/>
          <c:showSerName val="0"/>
          <c:showPercent val="0"/>
          <c:showBubbleSize val="0"/>
        </c:dLbls>
        <c:bubbleScale val="200"/>
        <c:showNegBubbles val="0"/>
        <c:sizeRepresents val="w"/>
        <c:axId val="2140756728"/>
        <c:axId val="2140760296"/>
      </c:bubbleChart>
      <c:valAx>
        <c:axId val="2140756728"/>
        <c:scaling>
          <c:orientation val="minMax"/>
          <c:max val="1"/>
          <c:min val="-1"/>
        </c:scaling>
        <c:delete val="0"/>
        <c:axPos val="b"/>
        <c:numFmt formatCode="0%" sourceLinked="1"/>
        <c:majorTickMark val="none"/>
        <c:minorTickMark val="none"/>
        <c:tickLblPos val="low"/>
        <c:spPr>
          <a:noFill/>
          <a:ln w="9525" cap="flat" cmpd="sng" algn="ctr">
            <a:solidFill>
              <a:schemeClr val="bg1"/>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crossAx val="2140760296"/>
        <c:crossesAt val="2"/>
        <c:crossBetween val="midCat"/>
      </c:valAx>
      <c:valAx>
        <c:axId val="2140760296"/>
        <c:scaling>
          <c:orientation val="minMax"/>
          <c:max val="2.1"/>
          <c:min val="1.9"/>
        </c:scaling>
        <c:delete val="1"/>
        <c:axPos val="l"/>
        <c:numFmt formatCode="General" sourceLinked="1"/>
        <c:majorTickMark val="none"/>
        <c:minorTickMark val="none"/>
        <c:tickLblPos val="nextTo"/>
        <c:crossAx val="214075672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k-SK"/>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1906065343394E-2"/>
          <c:y val="7.4569262017236307E-2"/>
          <c:w val="0.97880939346566098"/>
          <c:h val="0.799733429567277"/>
        </c:manualLayout>
      </c:layout>
      <c:barChart>
        <c:barDir val="bar"/>
        <c:grouping val="clustered"/>
        <c:varyColors val="0"/>
        <c:ser>
          <c:idx val="0"/>
          <c:order val="0"/>
          <c:tx>
            <c:strRef>
              <c:f>Sheet1!$B$1</c:f>
              <c:strCache>
                <c:ptCount val="1"/>
                <c:pt idx="0">
                  <c:v>Series 1</c:v>
                </c:pt>
              </c:strCache>
            </c:strRef>
          </c:tx>
          <c:spPr>
            <a:solidFill>
              <a:srgbClr val="EE7707">
                <a:alpha val="65000"/>
              </a:srgbClr>
            </a:solidFill>
            <a:ln>
              <a:solidFill>
                <a:srgbClr val="EE7707"/>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ANO</c:v>
                </c:pt>
                <c:pt idx="1">
                  <c:v>Freedom and Direct Democracy (SPD)</c:v>
                </c:pt>
                <c:pt idx="2">
                  <c:v>Czech Pirate Party (Piráti)</c:v>
                </c:pt>
                <c:pt idx="3">
                  <c:v>Civic Democratic Party (ODS)</c:v>
                </c:pt>
                <c:pt idx="4">
                  <c:v>Communist Party of Bohemia and Moravia (KSČM)</c:v>
                </c:pt>
                <c:pt idx="5">
                  <c:v>Party of Free Citizens (Svobodní)</c:v>
                </c:pt>
              </c:strCache>
            </c:strRef>
          </c:cat>
          <c:val>
            <c:numRef>
              <c:f>Sheet1!$B$2:$B$7</c:f>
              <c:numCache>
                <c:formatCode>General</c:formatCode>
                <c:ptCount val="6"/>
                <c:pt idx="0">
                  <c:v>31</c:v>
                </c:pt>
                <c:pt idx="1">
                  <c:v>16</c:v>
                </c:pt>
                <c:pt idx="2">
                  <c:v>13</c:v>
                </c:pt>
                <c:pt idx="3">
                  <c:v>8</c:v>
                </c:pt>
                <c:pt idx="4">
                  <c:v>8</c:v>
                </c:pt>
                <c:pt idx="5">
                  <c:v>4</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76D-437D-9A80-A1B487D85138}"/>
            </c:ext>
          </c:extLst>
        </c:ser>
        <c:dLbls>
          <c:showLegendKey val="0"/>
          <c:showVal val="0"/>
          <c:showCatName val="0"/>
          <c:showSerName val="0"/>
          <c:showPercent val="0"/>
          <c:showBubbleSize val="0"/>
        </c:dLbls>
        <c:gapWidth val="219"/>
        <c:axId val="2130658680"/>
        <c:axId val="2130662104"/>
      </c:barChart>
      <c:catAx>
        <c:axId val="21306586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crossAx val="2130662104"/>
        <c:crosses val="autoZero"/>
        <c:auto val="1"/>
        <c:lblAlgn val="ctr"/>
        <c:lblOffset val="100"/>
        <c:noMultiLvlLbl val="0"/>
      </c:catAx>
      <c:valAx>
        <c:axId val="2130662104"/>
        <c:scaling>
          <c:orientation val="minMax"/>
          <c:max val="100"/>
          <c:min val="0"/>
        </c:scaling>
        <c:delete val="1"/>
        <c:axPos val="t"/>
        <c:numFmt formatCode="General" sourceLinked="1"/>
        <c:majorTickMark val="out"/>
        <c:minorTickMark val="none"/>
        <c:tickLblPos val="nextTo"/>
        <c:crossAx val="21306586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k-SK"/>
    </a:p>
  </c:txPr>
  <c:externalData r:id="rId4">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1906065343394E-2"/>
          <c:y val="7.4569262017236307E-2"/>
          <c:w val="0.97880939346566098"/>
          <c:h val="0.799733429567277"/>
        </c:manualLayout>
      </c:layout>
      <c:barChart>
        <c:barDir val="bar"/>
        <c:grouping val="clustered"/>
        <c:varyColors val="0"/>
        <c:ser>
          <c:idx val="0"/>
          <c:order val="0"/>
          <c:tx>
            <c:strRef>
              <c:f>Sheet1!$B$1</c:f>
              <c:strCache>
                <c:ptCount val="1"/>
                <c:pt idx="0">
                  <c:v>Series 1</c:v>
                </c:pt>
              </c:strCache>
            </c:strRef>
          </c:tx>
          <c:spPr>
            <a:solidFill>
              <a:srgbClr val="FFC000">
                <a:alpha val="65000"/>
              </a:srgbClr>
            </a:solidFill>
            <a:ln>
              <a:solidFill>
                <a:srgbClr val="FFC000"/>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ANO</c:v>
                </c:pt>
                <c:pt idx="1">
                  <c:v>Czech Pirate Party (Piráti)</c:v>
                </c:pt>
                <c:pt idx="2">
                  <c:v>Civic Democratic Party (ODS)</c:v>
                </c:pt>
                <c:pt idx="3">
                  <c:v>Czech Social Democratic Party (CSSD)</c:v>
                </c:pt>
                <c:pt idx="4">
                  <c:v>Christian and Democratic Union – Czechoslovak People's Party (KDU-ČSL)</c:v>
                </c:pt>
                <c:pt idx="5">
                  <c:v>Mayors and Independents (STAN)</c:v>
                </c:pt>
              </c:strCache>
            </c:strRef>
          </c:cat>
          <c:val>
            <c:numRef>
              <c:f>Sheet1!$B$2:$B$7</c:f>
              <c:numCache>
                <c:formatCode>General</c:formatCode>
                <c:ptCount val="6"/>
                <c:pt idx="0">
                  <c:v>31</c:v>
                </c:pt>
                <c:pt idx="1">
                  <c:v>17</c:v>
                </c:pt>
                <c:pt idx="2">
                  <c:v>11</c:v>
                </c:pt>
                <c:pt idx="3">
                  <c:v>6</c:v>
                </c:pt>
                <c:pt idx="4">
                  <c:v>5</c:v>
                </c:pt>
                <c:pt idx="5">
                  <c:v>5</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448-42FE-8FB3-D281E3AE1E7E}"/>
            </c:ext>
          </c:extLst>
        </c:ser>
        <c:dLbls>
          <c:showLegendKey val="0"/>
          <c:showVal val="0"/>
          <c:showCatName val="0"/>
          <c:showSerName val="0"/>
          <c:showPercent val="0"/>
          <c:showBubbleSize val="0"/>
        </c:dLbls>
        <c:gapWidth val="219"/>
        <c:axId val="-2143972760"/>
        <c:axId val="2135797064"/>
      </c:barChart>
      <c:catAx>
        <c:axId val="-21439727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crossAx val="2135797064"/>
        <c:crosses val="autoZero"/>
        <c:auto val="1"/>
        <c:lblAlgn val="ctr"/>
        <c:lblOffset val="100"/>
        <c:noMultiLvlLbl val="0"/>
      </c:catAx>
      <c:valAx>
        <c:axId val="2135797064"/>
        <c:scaling>
          <c:orientation val="minMax"/>
          <c:max val="100"/>
          <c:min val="0"/>
        </c:scaling>
        <c:delete val="1"/>
        <c:axPos val="t"/>
        <c:numFmt formatCode="General" sourceLinked="1"/>
        <c:majorTickMark val="out"/>
        <c:minorTickMark val="none"/>
        <c:tickLblPos val="nextTo"/>
        <c:crossAx val="-21439727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k-SK"/>
    </a:p>
  </c:txPr>
  <c:externalData r:id="rId4">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1906065343394E-2"/>
          <c:y val="7.4569262017236307E-2"/>
          <c:w val="0.97880939346566098"/>
          <c:h val="0.799733429567277"/>
        </c:manualLayout>
      </c:layout>
      <c:barChart>
        <c:barDir val="bar"/>
        <c:grouping val="clustered"/>
        <c:varyColors val="0"/>
        <c:ser>
          <c:idx val="0"/>
          <c:order val="0"/>
          <c:tx>
            <c:strRef>
              <c:f>Sheet1!$B$1</c:f>
              <c:strCache>
                <c:ptCount val="1"/>
                <c:pt idx="0">
                  <c:v>Series 1</c:v>
                </c:pt>
              </c:strCache>
            </c:strRef>
          </c:tx>
          <c:spPr>
            <a:solidFill>
              <a:srgbClr val="0070C0">
                <a:alpha val="65000"/>
              </a:srgbClr>
            </a:solidFill>
            <a:ln>
              <a:solidFill>
                <a:srgbClr val="0070C0"/>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ANO</c:v>
                </c:pt>
                <c:pt idx="1">
                  <c:v>Czech Pirate Party (Piráti)</c:v>
                </c:pt>
                <c:pt idx="2">
                  <c:v>Civic Democratic Party (ODS)</c:v>
                </c:pt>
                <c:pt idx="3">
                  <c:v>Communist Party of Bohemia and Moravia (KSČM)</c:v>
                </c:pt>
                <c:pt idx="4">
                  <c:v>Freedom and Direct Democracy (SPD)</c:v>
                </c:pt>
                <c:pt idx="5">
                  <c:v>Mayors and Independents (STAN)</c:v>
                </c:pt>
              </c:strCache>
            </c:strRef>
          </c:cat>
          <c:val>
            <c:numRef>
              <c:f>Sheet1!$B$2:$B$7</c:f>
              <c:numCache>
                <c:formatCode>General</c:formatCode>
                <c:ptCount val="6"/>
                <c:pt idx="0">
                  <c:v>22</c:v>
                </c:pt>
                <c:pt idx="1">
                  <c:v>21</c:v>
                </c:pt>
                <c:pt idx="2">
                  <c:v>12</c:v>
                </c:pt>
                <c:pt idx="3">
                  <c:v>6</c:v>
                </c:pt>
                <c:pt idx="4">
                  <c:v>6</c:v>
                </c:pt>
                <c:pt idx="5">
                  <c:v>5</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0E6-49FC-BF90-4CFD9AE83970}"/>
            </c:ext>
          </c:extLst>
        </c:ser>
        <c:dLbls>
          <c:showLegendKey val="0"/>
          <c:showVal val="0"/>
          <c:showCatName val="0"/>
          <c:showSerName val="0"/>
          <c:showPercent val="0"/>
          <c:showBubbleSize val="0"/>
        </c:dLbls>
        <c:gapWidth val="219"/>
        <c:axId val="2130646104"/>
        <c:axId val="2130649528"/>
      </c:barChart>
      <c:catAx>
        <c:axId val="2130646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crossAx val="2130649528"/>
        <c:crosses val="autoZero"/>
        <c:auto val="1"/>
        <c:lblAlgn val="ctr"/>
        <c:lblOffset val="100"/>
        <c:noMultiLvlLbl val="0"/>
      </c:catAx>
      <c:valAx>
        <c:axId val="2130649528"/>
        <c:scaling>
          <c:orientation val="minMax"/>
          <c:max val="100"/>
          <c:min val="0"/>
        </c:scaling>
        <c:delete val="1"/>
        <c:axPos val="t"/>
        <c:numFmt formatCode="General" sourceLinked="1"/>
        <c:majorTickMark val="out"/>
        <c:minorTickMark val="none"/>
        <c:tickLblPos val="nextTo"/>
        <c:crossAx val="21306461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k-SK"/>
    </a:p>
  </c:txPr>
  <c:externalData r:id="rId4">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1906065343394E-2"/>
          <c:y val="7.4569262017236307E-2"/>
          <c:w val="0.97880939346566098"/>
          <c:h val="0.799733429567277"/>
        </c:manualLayout>
      </c:layout>
      <c:barChart>
        <c:barDir val="bar"/>
        <c:grouping val="clustered"/>
        <c:varyColors val="0"/>
        <c:ser>
          <c:idx val="0"/>
          <c:order val="0"/>
          <c:tx>
            <c:strRef>
              <c:f>Sheet1!$B$1</c:f>
              <c:strCache>
                <c:ptCount val="1"/>
                <c:pt idx="0">
                  <c:v>Series 1</c:v>
                </c:pt>
              </c:strCache>
            </c:strRef>
          </c:tx>
          <c:spPr>
            <a:solidFill>
              <a:srgbClr val="009C9C">
                <a:alpha val="65000"/>
              </a:srgbClr>
            </a:solidFill>
            <a:ln>
              <a:solidFill>
                <a:srgbClr val="009C9C"/>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Freedom and Direct Democracy (SPD)</c:v>
                </c:pt>
                <c:pt idx="1">
                  <c:v>Party of Free Citizens (Svobodní)</c:v>
                </c:pt>
                <c:pt idx="2">
                  <c:v>ANO</c:v>
                </c:pt>
                <c:pt idx="3">
                  <c:v>Communist Party of Bohemia and Moravia (KSČM)</c:v>
                </c:pt>
                <c:pt idx="4">
                  <c:v>Czech Pirate Party (Piráti)</c:v>
                </c:pt>
                <c:pt idx="5">
                  <c:v>Civic Democratic Party (ODS)</c:v>
                </c:pt>
              </c:strCache>
            </c:strRef>
          </c:cat>
          <c:val>
            <c:numRef>
              <c:f>Sheet1!$B$2:$B$7</c:f>
              <c:numCache>
                <c:formatCode>General</c:formatCode>
                <c:ptCount val="6"/>
                <c:pt idx="0">
                  <c:v>37</c:v>
                </c:pt>
                <c:pt idx="1">
                  <c:v>16</c:v>
                </c:pt>
                <c:pt idx="2">
                  <c:v>10</c:v>
                </c:pt>
                <c:pt idx="3">
                  <c:v>10</c:v>
                </c:pt>
                <c:pt idx="4">
                  <c:v>6</c:v>
                </c:pt>
                <c:pt idx="5">
                  <c:v>6</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AE-4FD2-BA1A-55D79C40CE5C}"/>
            </c:ext>
          </c:extLst>
        </c:ser>
        <c:dLbls>
          <c:showLegendKey val="0"/>
          <c:showVal val="0"/>
          <c:showCatName val="0"/>
          <c:showSerName val="0"/>
          <c:showPercent val="0"/>
          <c:showBubbleSize val="0"/>
        </c:dLbls>
        <c:gapWidth val="219"/>
        <c:axId val="2130603752"/>
        <c:axId val="2130599128"/>
      </c:barChart>
      <c:catAx>
        <c:axId val="21306037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crossAx val="2130599128"/>
        <c:crosses val="autoZero"/>
        <c:auto val="1"/>
        <c:lblAlgn val="ctr"/>
        <c:lblOffset val="100"/>
        <c:noMultiLvlLbl val="0"/>
      </c:catAx>
      <c:valAx>
        <c:axId val="2130599128"/>
        <c:scaling>
          <c:orientation val="minMax"/>
          <c:max val="100"/>
          <c:min val="0"/>
        </c:scaling>
        <c:delete val="1"/>
        <c:axPos val="t"/>
        <c:numFmt formatCode="General" sourceLinked="1"/>
        <c:majorTickMark val="out"/>
        <c:minorTickMark val="none"/>
        <c:tickLblPos val="nextTo"/>
        <c:crossAx val="21306037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k-SK"/>
    </a:p>
  </c:txPr>
  <c:externalData r:id="rId4">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017631253595901"/>
          <c:y val="8.0014732661788102E-2"/>
          <c:w val="0.97880939346566098"/>
          <c:h val="0.799733429567277"/>
        </c:manualLayout>
      </c:layout>
      <c:barChart>
        <c:barDir val="bar"/>
        <c:grouping val="clustered"/>
        <c:varyColors val="0"/>
        <c:ser>
          <c:idx val="0"/>
          <c:order val="0"/>
          <c:tx>
            <c:strRef>
              <c:f>Sheet1!$B$1</c:f>
              <c:strCache>
                <c:ptCount val="1"/>
                <c:pt idx="0">
                  <c:v>Series 1</c:v>
                </c:pt>
              </c:strCache>
            </c:strRef>
          </c:tx>
          <c:spPr>
            <a:solidFill>
              <a:srgbClr val="A2C617">
                <a:alpha val="65000"/>
              </a:srgbClr>
            </a:solidFill>
            <a:ln>
              <a:solidFill>
                <a:srgbClr val="A2C617"/>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Czech Pirate Party (Piráti)</c:v>
                </c:pt>
                <c:pt idx="1">
                  <c:v>Civic Democratic Party (ODS)</c:v>
                </c:pt>
                <c:pt idx="2">
                  <c:v>TOP 09</c:v>
                </c:pt>
                <c:pt idx="3">
                  <c:v>Mayors and Independents (STAN)</c:v>
                </c:pt>
                <c:pt idx="4">
                  <c:v>Green Party (Zelení)</c:v>
                </c:pt>
                <c:pt idx="5">
                  <c:v>ANO</c:v>
                </c:pt>
              </c:strCache>
            </c:strRef>
          </c:cat>
          <c:val>
            <c:numRef>
              <c:f>Sheet1!$B$2:$B$7</c:f>
              <c:numCache>
                <c:formatCode>General</c:formatCode>
                <c:ptCount val="6"/>
                <c:pt idx="0">
                  <c:v>36</c:v>
                </c:pt>
                <c:pt idx="1">
                  <c:v>13</c:v>
                </c:pt>
                <c:pt idx="2">
                  <c:v>10</c:v>
                </c:pt>
                <c:pt idx="3">
                  <c:v>8</c:v>
                </c:pt>
                <c:pt idx="4">
                  <c:v>7</c:v>
                </c:pt>
                <c:pt idx="5">
                  <c:v>6</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8E9-48F3-BEEC-A04DF19C8230}"/>
            </c:ext>
          </c:extLst>
        </c:ser>
        <c:dLbls>
          <c:showLegendKey val="0"/>
          <c:showVal val="0"/>
          <c:showCatName val="0"/>
          <c:showSerName val="0"/>
          <c:showPercent val="0"/>
          <c:showBubbleSize val="0"/>
        </c:dLbls>
        <c:gapWidth val="219"/>
        <c:axId val="-2143815448"/>
        <c:axId val="-2143799128"/>
      </c:barChart>
      <c:catAx>
        <c:axId val="-21438154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crossAx val="-2143799128"/>
        <c:crosses val="autoZero"/>
        <c:auto val="1"/>
        <c:lblAlgn val="ctr"/>
        <c:lblOffset val="100"/>
        <c:noMultiLvlLbl val="0"/>
      </c:catAx>
      <c:valAx>
        <c:axId val="-2143799128"/>
        <c:scaling>
          <c:orientation val="minMax"/>
          <c:max val="100"/>
          <c:min val="0"/>
        </c:scaling>
        <c:delete val="1"/>
        <c:axPos val="t"/>
        <c:numFmt formatCode="General" sourceLinked="1"/>
        <c:majorTickMark val="out"/>
        <c:minorTickMark val="none"/>
        <c:tickLblPos val="nextTo"/>
        <c:crossAx val="-21438154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k-SK"/>
    </a:p>
  </c:txPr>
  <c:externalData r:id="rId4">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850241545894E-2"/>
          <c:y val="4.4377199204704697E-2"/>
          <c:w val="0.97342995169082103"/>
          <c:h val="0.61300286879374399"/>
        </c:manualLayout>
      </c:layout>
      <c:barChart>
        <c:barDir val="col"/>
        <c:grouping val="clustered"/>
        <c:varyColors val="0"/>
        <c:ser>
          <c:idx val="0"/>
          <c:order val="0"/>
          <c:tx>
            <c:strRef>
              <c:f>Sheet1!$B$1</c:f>
              <c:strCache>
                <c:ptCount val="1"/>
                <c:pt idx="0">
                  <c:v>Total</c:v>
                </c:pt>
              </c:strCache>
            </c:strRef>
          </c:tx>
          <c:spPr>
            <a:solidFill>
              <a:srgbClr val="E6E6E6"/>
            </a:solidFill>
            <a:ln>
              <a:solidFill>
                <a:srgbClr val="D9D9D9"/>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 show how I feel about my current national government</c:v>
                </c:pt>
                <c:pt idx="1">
                  <c:v>For a party that will influence EU decisions impacting on my day to day life</c:v>
                </c:pt>
                <c:pt idx="2">
                  <c:v>Because my friends and family are            voting</c:v>
                </c:pt>
                <c:pt idx="3">
                  <c:v>Because people who don’t vote aren’t in a position to complain afterwards</c:v>
                </c:pt>
              </c:strCache>
            </c:strRef>
          </c:cat>
          <c:val>
            <c:numRef>
              <c:f>Sheet1!$B$2:$B$5</c:f>
              <c:numCache>
                <c:formatCode>General</c:formatCode>
                <c:ptCount val="4"/>
                <c:pt idx="0">
                  <c:v>67</c:v>
                </c:pt>
                <c:pt idx="1">
                  <c:v>70</c:v>
                </c:pt>
                <c:pt idx="2">
                  <c:v>19</c:v>
                </c:pt>
                <c:pt idx="3">
                  <c:v>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65-4DC2-AECE-2D8D84969267}"/>
            </c:ext>
          </c:extLst>
        </c:ser>
        <c:ser>
          <c:idx val="1"/>
          <c:order val="1"/>
          <c:tx>
            <c:strRef>
              <c:f>Sheet1!$C$1</c:f>
              <c:strCache>
                <c:ptCount val="1"/>
                <c:pt idx="0">
                  <c:v>Segment 1</c:v>
                </c:pt>
              </c:strCache>
            </c:strRef>
          </c:tx>
          <c:spPr>
            <a:solidFill>
              <a:srgbClr val="F4A65E"/>
            </a:solidFill>
            <a:ln>
              <a:solidFill>
                <a:srgbClr val="EE7707"/>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 show how I feel about my current national government</c:v>
                </c:pt>
                <c:pt idx="1">
                  <c:v>For a party that will influence EU decisions impacting on my day to day life</c:v>
                </c:pt>
                <c:pt idx="2">
                  <c:v>Because my friends and family are            voting</c:v>
                </c:pt>
                <c:pt idx="3">
                  <c:v>Because people who don’t vote aren’t in a position to complain afterwards</c:v>
                </c:pt>
              </c:strCache>
            </c:strRef>
          </c:cat>
          <c:val>
            <c:numRef>
              <c:f>Sheet1!$C$2:$C$5</c:f>
              <c:numCache>
                <c:formatCode>General</c:formatCode>
                <c:ptCount val="4"/>
                <c:pt idx="0">
                  <c:v>78</c:v>
                </c:pt>
                <c:pt idx="1">
                  <c:v>76</c:v>
                </c:pt>
                <c:pt idx="2">
                  <c:v>19</c:v>
                </c:pt>
                <c:pt idx="3">
                  <c:v>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65-4DC2-AECE-2D8D84969267}"/>
            </c:ext>
          </c:extLst>
        </c:ser>
        <c:ser>
          <c:idx val="2"/>
          <c:order val="2"/>
          <c:tx>
            <c:strRef>
              <c:f>Sheet1!$D$1</c:f>
              <c:strCache>
                <c:ptCount val="1"/>
                <c:pt idx="0">
                  <c:v>Segment 2</c:v>
                </c:pt>
              </c:strCache>
            </c:strRef>
          </c:tx>
          <c:spPr>
            <a:solidFill>
              <a:srgbClr val="FFD659"/>
            </a:solidFill>
            <a:ln>
              <a:solidFill>
                <a:srgbClr val="FFC000"/>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 show how I feel about my current national government</c:v>
                </c:pt>
                <c:pt idx="1">
                  <c:v>For a party that will influence EU decisions impacting on my day to day life</c:v>
                </c:pt>
                <c:pt idx="2">
                  <c:v>Because my friends and family are            voting</c:v>
                </c:pt>
                <c:pt idx="3">
                  <c:v>Because people who don’t vote aren’t in a position to complain afterwards</c:v>
                </c:pt>
              </c:strCache>
            </c:strRef>
          </c:cat>
          <c:val>
            <c:numRef>
              <c:f>Sheet1!$D$2:$D$5</c:f>
              <c:numCache>
                <c:formatCode>General</c:formatCode>
                <c:ptCount val="4"/>
                <c:pt idx="0">
                  <c:v>76</c:v>
                </c:pt>
                <c:pt idx="1">
                  <c:v>85</c:v>
                </c:pt>
                <c:pt idx="2">
                  <c:v>31</c:v>
                </c:pt>
                <c:pt idx="3">
                  <c:v>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65-4DC2-AECE-2D8D84969267}"/>
            </c:ext>
          </c:extLst>
        </c:ser>
        <c:ser>
          <c:idx val="3"/>
          <c:order val="3"/>
          <c:tx>
            <c:strRef>
              <c:f>Sheet1!$E$1</c:f>
              <c:strCache>
                <c:ptCount val="1"/>
                <c:pt idx="0">
                  <c:v>Segment 3</c:v>
                </c:pt>
              </c:strCache>
            </c:strRef>
          </c:tx>
          <c:spPr>
            <a:solidFill>
              <a:srgbClr val="C2DA68"/>
            </a:solidFill>
            <a:ln>
              <a:solidFill>
                <a:srgbClr val="A2C617"/>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 show how I feel about my current national government</c:v>
                </c:pt>
                <c:pt idx="1">
                  <c:v>For a party that will influence EU decisions impacting on my day to day life</c:v>
                </c:pt>
                <c:pt idx="2">
                  <c:v>Because my friends and family are            voting</c:v>
                </c:pt>
                <c:pt idx="3">
                  <c:v>Because people who don’t vote aren’t in a position to complain afterwards</c:v>
                </c:pt>
              </c:strCache>
            </c:strRef>
          </c:cat>
          <c:val>
            <c:numRef>
              <c:f>Sheet1!$E$2:$E$5</c:f>
              <c:numCache>
                <c:formatCode>General</c:formatCode>
                <c:ptCount val="4"/>
                <c:pt idx="0">
                  <c:v>60</c:v>
                </c:pt>
                <c:pt idx="1">
                  <c:v>64</c:v>
                </c:pt>
                <c:pt idx="2">
                  <c:v>8</c:v>
                </c:pt>
                <c:pt idx="3">
                  <c:v>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65-4DC2-AECE-2D8D84969267}"/>
            </c:ext>
          </c:extLst>
        </c:ser>
        <c:ser>
          <c:idx val="4"/>
          <c:order val="4"/>
          <c:tx>
            <c:strRef>
              <c:f>Sheet1!$F$1</c:f>
              <c:strCache>
                <c:ptCount val="1"/>
                <c:pt idx="0">
                  <c:v>Segment 4</c:v>
                </c:pt>
              </c:strCache>
            </c:strRef>
          </c:tx>
          <c:spPr>
            <a:solidFill>
              <a:srgbClr val="59BFBF"/>
            </a:solidFill>
            <a:ln>
              <a:solidFill>
                <a:srgbClr val="009C9C"/>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 show how I feel about my current national government</c:v>
                </c:pt>
                <c:pt idx="1">
                  <c:v>For a party that will influence EU decisions impacting on my day to day life</c:v>
                </c:pt>
                <c:pt idx="2">
                  <c:v>Because my friends and family are            voting</c:v>
                </c:pt>
                <c:pt idx="3">
                  <c:v>Because people who don’t vote aren’t in a position to complain afterwards</c:v>
                </c:pt>
              </c:strCache>
            </c:strRef>
          </c:cat>
          <c:val>
            <c:numRef>
              <c:f>Sheet1!$F$2:$F$5</c:f>
              <c:numCache>
                <c:formatCode>General</c:formatCode>
                <c:ptCount val="4"/>
                <c:pt idx="0">
                  <c:v>54</c:v>
                </c:pt>
                <c:pt idx="1">
                  <c:v>71</c:v>
                </c:pt>
                <c:pt idx="2">
                  <c:v>10</c:v>
                </c:pt>
                <c:pt idx="3">
                  <c:v>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65-4DC2-AECE-2D8D84969267}"/>
            </c:ext>
          </c:extLst>
        </c:ser>
        <c:ser>
          <c:idx val="5"/>
          <c:order val="5"/>
          <c:tx>
            <c:strRef>
              <c:f>Sheet1!$G$1</c:f>
              <c:strCache>
                <c:ptCount val="1"/>
                <c:pt idx="0">
                  <c:v>Segment 5</c:v>
                </c:pt>
              </c:strCache>
            </c:strRef>
          </c:tx>
          <c:spPr>
            <a:solidFill>
              <a:srgbClr val="59A2D6"/>
            </a:solidFill>
            <a:ln>
              <a:solidFill>
                <a:srgbClr val="0070C0"/>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 show how I feel about my current national government</c:v>
                </c:pt>
                <c:pt idx="1">
                  <c:v>For a party that will influence EU decisions impacting on my day to day life</c:v>
                </c:pt>
                <c:pt idx="2">
                  <c:v>Because my friends and family are            voting</c:v>
                </c:pt>
                <c:pt idx="3">
                  <c:v>Because people who don’t vote aren’t in a position to complain afterwards</c:v>
                </c:pt>
              </c:strCache>
            </c:strRef>
          </c:cat>
          <c:val>
            <c:numRef>
              <c:f>Sheet1!$G$2:$G$5</c:f>
              <c:numCache>
                <c:formatCode>General</c:formatCode>
                <c:ptCount val="4"/>
                <c:pt idx="0">
                  <c:v>48</c:v>
                </c:pt>
                <c:pt idx="1">
                  <c:v>48</c:v>
                </c:pt>
                <c:pt idx="2">
                  <c:v>13</c:v>
                </c:pt>
                <c:pt idx="3">
                  <c:v>50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65-4DC2-AECE-2D8D84969267}"/>
            </c:ext>
          </c:extLst>
        </c:ser>
        <c:ser>
          <c:idx val="6"/>
          <c:order val="6"/>
          <c:tx>
            <c:strRef>
              <c:f>Sheet1!$H$1</c:f>
              <c:strCache>
                <c:ptCount val="1"/>
                <c:pt idx="0">
                  <c:v>Segment 6</c:v>
                </c:pt>
              </c:strCache>
            </c:strRef>
          </c:tx>
          <c:spPr>
            <a:solidFill>
              <a:schemeClr val="accent1">
                <a:lumMod val="60000"/>
              </a:schemeClr>
            </a:solidFill>
            <a:ln>
              <a:noFill/>
            </a:ln>
            <a:effectLst/>
          </c:spPr>
          <c:invertIfNegative val="0"/>
          <c:cat>
            <c:strRef>
              <c:f>Sheet1!$A$2:$A$5</c:f>
              <c:strCache>
                <c:ptCount val="4"/>
                <c:pt idx="0">
                  <c:v>To show how I feel about my current national government</c:v>
                </c:pt>
                <c:pt idx="1">
                  <c:v>For a party that will influence EU decisions impacting on my day to day life</c:v>
                </c:pt>
                <c:pt idx="2">
                  <c:v>Because my friends and family are            voting</c:v>
                </c:pt>
                <c:pt idx="3">
                  <c:v>Because people who don’t vote aren’t in a position to complain afterwards</c:v>
                </c:pt>
              </c:strCache>
            </c:strRef>
          </c:cat>
          <c:val>
            <c:numRef>
              <c:f>Sheet1!$H$2:$H$5</c:f>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56-41D6-A1CD-C24DCE8DE326}"/>
            </c:ext>
          </c:extLst>
        </c:ser>
        <c:dLbls>
          <c:showLegendKey val="0"/>
          <c:showVal val="0"/>
          <c:showCatName val="0"/>
          <c:showSerName val="0"/>
          <c:showPercent val="0"/>
          <c:showBubbleSize val="0"/>
        </c:dLbls>
        <c:gapWidth val="219"/>
        <c:overlap val="-27"/>
        <c:axId val="2046925064"/>
        <c:axId val="2046928456"/>
      </c:barChart>
      <c:catAx>
        <c:axId val="2046925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crossAx val="2046928456"/>
        <c:crosses val="autoZero"/>
        <c:auto val="1"/>
        <c:lblAlgn val="ctr"/>
        <c:lblOffset val="100"/>
        <c:noMultiLvlLbl val="0"/>
      </c:catAx>
      <c:valAx>
        <c:axId val="2046928456"/>
        <c:scaling>
          <c:orientation val="minMax"/>
          <c:max val="100"/>
          <c:min val="0"/>
        </c:scaling>
        <c:delete val="1"/>
        <c:axPos val="l"/>
        <c:numFmt formatCode="General" sourceLinked="1"/>
        <c:majorTickMark val="out"/>
        <c:minorTickMark val="none"/>
        <c:tickLblPos val="nextTo"/>
        <c:crossAx val="2046925064"/>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k-SK"/>
    </a:p>
  </c:txPr>
  <c:externalData r:id="rId4">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850241545894E-2"/>
          <c:y val="4.4377199204704697E-2"/>
          <c:w val="0.97342995169082103"/>
          <c:h val="0.61300286879374399"/>
        </c:manualLayout>
      </c:layout>
      <c:barChart>
        <c:barDir val="col"/>
        <c:grouping val="clustered"/>
        <c:varyColors val="0"/>
        <c:ser>
          <c:idx val="0"/>
          <c:order val="0"/>
          <c:tx>
            <c:strRef>
              <c:f>Sheet1!$B$1</c:f>
              <c:strCache>
                <c:ptCount val="1"/>
                <c:pt idx="0">
                  <c:v>Total</c:v>
                </c:pt>
              </c:strCache>
            </c:strRef>
          </c:tx>
          <c:spPr>
            <a:solidFill>
              <a:srgbClr val="E6E6E6"/>
            </a:solidFill>
            <a:ln>
              <a:solidFill>
                <a:srgbClr val="D9D9D9"/>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For a party that will reduce  the impact of the EU over my day to day life</c:v>
                </c:pt>
                <c:pt idx="1">
                  <c:v>For a party that will prioritise my country’s interests over EU interests</c:v>
                </c:pt>
                <c:pt idx="2">
                  <c:v>For a party that supports my country leaving the EU</c:v>
                </c:pt>
                <c:pt idx="3">
                  <c:v>For a party that will reduce bureaucracy and corruption in the EU</c:v>
                </c:pt>
                <c:pt idx="4">
                  <c:v>For a party that will reduce the number of migrants coming into the EU</c:v>
                </c:pt>
              </c:strCache>
            </c:strRef>
          </c:cat>
          <c:val>
            <c:numRef>
              <c:f>Sheet1!$B$2:$B$6</c:f>
              <c:numCache>
                <c:formatCode>General</c:formatCode>
                <c:ptCount val="5"/>
                <c:pt idx="0">
                  <c:v>54</c:v>
                </c:pt>
                <c:pt idx="1">
                  <c:v>61</c:v>
                </c:pt>
                <c:pt idx="2">
                  <c:v>32</c:v>
                </c:pt>
                <c:pt idx="3">
                  <c:v>79</c:v>
                </c:pt>
                <c:pt idx="4">
                  <c:v>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65-4DC2-AECE-2D8D84969267}"/>
            </c:ext>
          </c:extLst>
        </c:ser>
        <c:ser>
          <c:idx val="1"/>
          <c:order val="1"/>
          <c:tx>
            <c:strRef>
              <c:f>Sheet1!$C$1</c:f>
              <c:strCache>
                <c:ptCount val="1"/>
                <c:pt idx="0">
                  <c:v>Segment 1</c:v>
                </c:pt>
              </c:strCache>
            </c:strRef>
          </c:tx>
          <c:spPr>
            <a:solidFill>
              <a:srgbClr val="F4A65E"/>
            </a:solidFill>
            <a:ln>
              <a:solidFill>
                <a:srgbClr val="EE7707"/>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For a party that will reduce  the impact of the EU over my day to day life</c:v>
                </c:pt>
                <c:pt idx="1">
                  <c:v>For a party that will prioritise my country’s interests over EU interests</c:v>
                </c:pt>
                <c:pt idx="2">
                  <c:v>For a party that supports my country leaving the EU</c:v>
                </c:pt>
                <c:pt idx="3">
                  <c:v>For a party that will reduce bureaucracy and corruption in the EU</c:v>
                </c:pt>
                <c:pt idx="4">
                  <c:v>For a party that will reduce the number of migrants coming into the EU</c:v>
                </c:pt>
              </c:strCache>
            </c:strRef>
          </c:cat>
          <c:val>
            <c:numRef>
              <c:f>Sheet1!$C$2:$C$6</c:f>
              <c:numCache>
                <c:formatCode>General</c:formatCode>
                <c:ptCount val="5"/>
                <c:pt idx="0">
                  <c:v>70</c:v>
                </c:pt>
                <c:pt idx="1">
                  <c:v>77</c:v>
                </c:pt>
                <c:pt idx="2">
                  <c:v>51</c:v>
                </c:pt>
                <c:pt idx="3">
                  <c:v>83</c:v>
                </c:pt>
                <c:pt idx="4">
                  <c:v>90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65-4DC2-AECE-2D8D84969267}"/>
            </c:ext>
          </c:extLst>
        </c:ser>
        <c:ser>
          <c:idx val="2"/>
          <c:order val="2"/>
          <c:tx>
            <c:strRef>
              <c:f>Sheet1!$D$1</c:f>
              <c:strCache>
                <c:ptCount val="1"/>
                <c:pt idx="0">
                  <c:v>Segment 2</c:v>
                </c:pt>
              </c:strCache>
            </c:strRef>
          </c:tx>
          <c:spPr>
            <a:solidFill>
              <a:srgbClr val="FFD659"/>
            </a:solidFill>
            <a:ln>
              <a:solidFill>
                <a:srgbClr val="FFC000"/>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For a party that will reduce  the impact of the EU over my day to day life</c:v>
                </c:pt>
                <c:pt idx="1">
                  <c:v>For a party that will prioritise my country’s interests over EU interests</c:v>
                </c:pt>
                <c:pt idx="2">
                  <c:v>For a party that supports my country leaving the EU</c:v>
                </c:pt>
                <c:pt idx="3">
                  <c:v>For a party that will reduce bureaucracy and corruption in the EU</c:v>
                </c:pt>
                <c:pt idx="4">
                  <c:v>For a party that will reduce the number of migrants coming into the EU</c:v>
                </c:pt>
              </c:strCache>
            </c:strRef>
          </c:cat>
          <c:val>
            <c:numRef>
              <c:f>Sheet1!$D$2:$D$6</c:f>
              <c:numCache>
                <c:formatCode>General</c:formatCode>
                <c:ptCount val="5"/>
                <c:pt idx="0">
                  <c:v>62</c:v>
                </c:pt>
                <c:pt idx="1">
                  <c:v>66</c:v>
                </c:pt>
                <c:pt idx="2">
                  <c:v>28</c:v>
                </c:pt>
                <c:pt idx="3">
                  <c:v>91</c:v>
                </c:pt>
                <c:pt idx="4">
                  <c:v>85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65-4DC2-AECE-2D8D84969267}"/>
            </c:ext>
          </c:extLst>
        </c:ser>
        <c:ser>
          <c:idx val="3"/>
          <c:order val="3"/>
          <c:tx>
            <c:strRef>
              <c:f>Sheet1!$E$1</c:f>
              <c:strCache>
                <c:ptCount val="1"/>
                <c:pt idx="0">
                  <c:v>Segment 3</c:v>
                </c:pt>
              </c:strCache>
            </c:strRef>
          </c:tx>
          <c:spPr>
            <a:solidFill>
              <a:srgbClr val="C2DA68"/>
            </a:solidFill>
            <a:ln>
              <a:solidFill>
                <a:srgbClr val="A2C617"/>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For a party that will reduce  the impact of the EU over my day to day life</c:v>
                </c:pt>
                <c:pt idx="1">
                  <c:v>For a party that will prioritise my country’s interests over EU interests</c:v>
                </c:pt>
                <c:pt idx="2">
                  <c:v>For a party that supports my country leaving the EU</c:v>
                </c:pt>
                <c:pt idx="3">
                  <c:v>For a party that will reduce bureaucracy and corruption in the EU</c:v>
                </c:pt>
                <c:pt idx="4">
                  <c:v>For a party that will reduce the number of migrants coming into the EU</c:v>
                </c:pt>
              </c:strCache>
            </c:strRef>
          </c:cat>
          <c:val>
            <c:numRef>
              <c:f>Sheet1!$E$2:$E$6</c:f>
              <c:numCache>
                <c:formatCode>General</c:formatCode>
                <c:ptCount val="5"/>
                <c:pt idx="0">
                  <c:v>16</c:v>
                </c:pt>
                <c:pt idx="1">
                  <c:v>27</c:v>
                </c:pt>
                <c:pt idx="2">
                  <c:v>9</c:v>
                </c:pt>
                <c:pt idx="3">
                  <c:v>74</c:v>
                </c:pt>
                <c:pt idx="4">
                  <c:v>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65-4DC2-AECE-2D8D84969267}"/>
            </c:ext>
          </c:extLst>
        </c:ser>
        <c:ser>
          <c:idx val="4"/>
          <c:order val="4"/>
          <c:tx>
            <c:strRef>
              <c:f>Sheet1!$F$1</c:f>
              <c:strCache>
                <c:ptCount val="1"/>
                <c:pt idx="0">
                  <c:v>Segment 4</c:v>
                </c:pt>
              </c:strCache>
            </c:strRef>
          </c:tx>
          <c:spPr>
            <a:solidFill>
              <a:srgbClr val="59BFBF"/>
            </a:solidFill>
            <a:ln>
              <a:solidFill>
                <a:srgbClr val="009C9C"/>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For a party that will reduce  the impact of the EU over my day to day life</c:v>
                </c:pt>
                <c:pt idx="1">
                  <c:v>For a party that will prioritise my country’s interests over EU interests</c:v>
                </c:pt>
                <c:pt idx="2">
                  <c:v>For a party that supports my country leaving the EU</c:v>
                </c:pt>
                <c:pt idx="3">
                  <c:v>For a party that will reduce bureaucracy and corruption in the EU</c:v>
                </c:pt>
                <c:pt idx="4">
                  <c:v>For a party that will reduce the number of migrants coming into the EU</c:v>
                </c:pt>
              </c:strCache>
            </c:strRef>
          </c:cat>
          <c:val>
            <c:numRef>
              <c:f>Sheet1!$F$2:$F$6</c:f>
              <c:numCache>
                <c:formatCode>General</c:formatCode>
                <c:ptCount val="5"/>
                <c:pt idx="0">
                  <c:v>88</c:v>
                </c:pt>
                <c:pt idx="1">
                  <c:v>92</c:v>
                </c:pt>
                <c:pt idx="2">
                  <c:v>71</c:v>
                </c:pt>
                <c:pt idx="3">
                  <c:v>81</c:v>
                </c:pt>
                <c:pt idx="4">
                  <c:v>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65-4DC2-AECE-2D8D84969267}"/>
            </c:ext>
          </c:extLst>
        </c:ser>
        <c:ser>
          <c:idx val="5"/>
          <c:order val="5"/>
          <c:tx>
            <c:strRef>
              <c:f>Sheet1!$G$1</c:f>
              <c:strCache>
                <c:ptCount val="1"/>
                <c:pt idx="0">
                  <c:v>Segment 5</c:v>
                </c:pt>
              </c:strCache>
            </c:strRef>
          </c:tx>
          <c:spPr>
            <a:solidFill>
              <a:srgbClr val="59A2D6"/>
            </a:solidFill>
            <a:ln>
              <a:solidFill>
                <a:srgbClr val="0070C0"/>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For a party that will reduce  the impact of the EU over my day to day life</c:v>
                </c:pt>
                <c:pt idx="1">
                  <c:v>For a party that will prioritise my country’s interests over EU interests</c:v>
                </c:pt>
                <c:pt idx="2">
                  <c:v>For a party that supports my country leaving the EU</c:v>
                </c:pt>
                <c:pt idx="3">
                  <c:v>For a party that will reduce bureaucracy and corruption in the EU</c:v>
                </c:pt>
                <c:pt idx="4">
                  <c:v>For a party that will reduce the number of migrants coming into the EU</c:v>
                </c:pt>
              </c:strCache>
            </c:strRef>
          </c:cat>
          <c:val>
            <c:numRef>
              <c:f>Sheet1!$G$2:$G$6</c:f>
              <c:numCache>
                <c:formatCode>General</c:formatCode>
                <c:ptCount val="5"/>
                <c:pt idx="0">
                  <c:v>42</c:v>
                </c:pt>
                <c:pt idx="1">
                  <c:v>51</c:v>
                </c:pt>
                <c:pt idx="2">
                  <c:v>22</c:v>
                </c:pt>
                <c:pt idx="3">
                  <c:v>62</c:v>
                </c:pt>
                <c:pt idx="4">
                  <c:v>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65-4DC2-AECE-2D8D84969267}"/>
            </c:ext>
          </c:extLst>
        </c:ser>
        <c:ser>
          <c:idx val="6"/>
          <c:order val="6"/>
          <c:tx>
            <c:strRef>
              <c:f>Sheet1!$H$1</c:f>
              <c:strCache>
                <c:ptCount val="1"/>
                <c:pt idx="0">
                  <c:v>Segment 6</c:v>
                </c:pt>
              </c:strCache>
            </c:strRef>
          </c:tx>
          <c:spPr>
            <a:solidFill>
              <a:schemeClr val="accent1">
                <a:lumMod val="60000"/>
              </a:schemeClr>
            </a:solidFill>
            <a:ln>
              <a:noFill/>
            </a:ln>
            <a:effectLst/>
          </c:spPr>
          <c:invertIfNegative val="0"/>
          <c:cat>
            <c:strRef>
              <c:f>Sheet1!$A$2:$A$6</c:f>
              <c:strCache>
                <c:ptCount val="5"/>
                <c:pt idx="0">
                  <c:v>For a party that will reduce  the impact of the EU over my day to day life</c:v>
                </c:pt>
                <c:pt idx="1">
                  <c:v>For a party that will prioritise my country’s interests over EU interests</c:v>
                </c:pt>
                <c:pt idx="2">
                  <c:v>For a party that supports my country leaving the EU</c:v>
                </c:pt>
                <c:pt idx="3">
                  <c:v>For a party that will reduce bureaucracy and corruption in the EU</c:v>
                </c:pt>
                <c:pt idx="4">
                  <c:v>For a party that will reduce the number of migrants coming into the EU</c:v>
                </c:pt>
              </c:strCache>
            </c:strRef>
          </c:cat>
          <c:val>
            <c:numRef>
              <c:f>Sheet1!$H$2:$H$6</c:f>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56-41D6-A1CD-C24DCE8DE326}"/>
            </c:ext>
          </c:extLst>
        </c:ser>
        <c:dLbls>
          <c:showLegendKey val="0"/>
          <c:showVal val="0"/>
          <c:showCatName val="0"/>
          <c:showSerName val="0"/>
          <c:showPercent val="0"/>
          <c:showBubbleSize val="0"/>
        </c:dLbls>
        <c:gapWidth val="219"/>
        <c:overlap val="-27"/>
        <c:axId val="-2120936856"/>
        <c:axId val="2095844632"/>
      </c:barChart>
      <c:catAx>
        <c:axId val="-2120936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crossAx val="2095844632"/>
        <c:crosses val="autoZero"/>
        <c:auto val="1"/>
        <c:lblAlgn val="ctr"/>
        <c:lblOffset val="100"/>
        <c:noMultiLvlLbl val="0"/>
      </c:catAx>
      <c:valAx>
        <c:axId val="2095844632"/>
        <c:scaling>
          <c:orientation val="minMax"/>
          <c:max val="100"/>
          <c:min val="0"/>
        </c:scaling>
        <c:delete val="1"/>
        <c:axPos val="l"/>
        <c:numFmt formatCode="General" sourceLinked="1"/>
        <c:majorTickMark val="out"/>
        <c:minorTickMark val="none"/>
        <c:tickLblPos val="nextTo"/>
        <c:crossAx val="-212093685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k-SK"/>
    </a:p>
  </c:txPr>
  <c:externalData r:id="rId4">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850241545894E-2"/>
          <c:y val="0.13098827135600299"/>
          <c:w val="0.97342995169082103"/>
          <c:h val="0.52639183591446603"/>
        </c:manualLayout>
      </c:layout>
      <c:barChart>
        <c:barDir val="col"/>
        <c:grouping val="clustered"/>
        <c:varyColors val="0"/>
        <c:ser>
          <c:idx val="0"/>
          <c:order val="0"/>
          <c:tx>
            <c:strRef>
              <c:f>Sheet1!$B$1</c:f>
              <c:strCache>
                <c:ptCount val="1"/>
                <c:pt idx="0">
                  <c:v>Total</c:v>
                </c:pt>
              </c:strCache>
            </c:strRef>
          </c:tx>
          <c:spPr>
            <a:solidFill>
              <a:srgbClr val="E6E6E6"/>
            </a:solidFill>
            <a:ln>
              <a:solidFill>
                <a:srgbClr val="D9D9D9"/>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 show that I care about the EU and want it to continue its work</c:v>
                </c:pt>
                <c:pt idx="1">
                  <c:v>To keep extremists out of power</c:v>
                </c:pt>
                <c:pt idx="2">
                  <c:v>For a party that will strengthen the role of the EU in the world</c:v>
                </c:pt>
              </c:strCache>
            </c:strRef>
          </c:cat>
          <c:val>
            <c:numRef>
              <c:f>Sheet1!$B$2:$B$4</c:f>
              <c:numCache>
                <c:formatCode>General</c:formatCode>
                <c:ptCount val="3"/>
                <c:pt idx="0">
                  <c:v>44</c:v>
                </c:pt>
                <c:pt idx="1">
                  <c:v>73</c:v>
                </c:pt>
                <c:pt idx="2">
                  <c:v>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65-4DC2-AECE-2D8D84969267}"/>
            </c:ext>
          </c:extLst>
        </c:ser>
        <c:ser>
          <c:idx val="1"/>
          <c:order val="1"/>
          <c:tx>
            <c:strRef>
              <c:f>Sheet1!$C$1</c:f>
              <c:strCache>
                <c:ptCount val="1"/>
                <c:pt idx="0">
                  <c:v>Segment 1</c:v>
                </c:pt>
              </c:strCache>
            </c:strRef>
          </c:tx>
          <c:spPr>
            <a:solidFill>
              <a:srgbClr val="F4A65E"/>
            </a:solidFill>
            <a:ln>
              <a:solidFill>
                <a:srgbClr val="EE7707"/>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 show that I care about the EU and want it to continue its work</c:v>
                </c:pt>
                <c:pt idx="1">
                  <c:v>To keep extremists out of power</c:v>
                </c:pt>
                <c:pt idx="2">
                  <c:v>For a party that will strengthen the role of the EU in the world</c:v>
                </c:pt>
              </c:strCache>
            </c:strRef>
          </c:cat>
          <c:val>
            <c:numRef>
              <c:f>Sheet1!$C$2:$C$4</c:f>
              <c:numCache>
                <c:formatCode>General</c:formatCode>
                <c:ptCount val="3"/>
                <c:pt idx="0">
                  <c:v>25</c:v>
                </c:pt>
                <c:pt idx="1">
                  <c:v>75</c:v>
                </c:pt>
                <c:pt idx="2">
                  <c:v>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65-4DC2-AECE-2D8D84969267}"/>
            </c:ext>
          </c:extLst>
        </c:ser>
        <c:ser>
          <c:idx val="2"/>
          <c:order val="2"/>
          <c:tx>
            <c:strRef>
              <c:f>Sheet1!$D$1</c:f>
              <c:strCache>
                <c:ptCount val="1"/>
                <c:pt idx="0">
                  <c:v>Segment 2</c:v>
                </c:pt>
              </c:strCache>
            </c:strRef>
          </c:tx>
          <c:spPr>
            <a:solidFill>
              <a:srgbClr val="FFD659"/>
            </a:solidFill>
            <a:ln>
              <a:solidFill>
                <a:srgbClr val="FFC000"/>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 show that I care about the EU and want it to continue its work</c:v>
                </c:pt>
                <c:pt idx="1">
                  <c:v>To keep extremists out of power</c:v>
                </c:pt>
                <c:pt idx="2">
                  <c:v>For a party that will strengthen the role of the EU in the world</c:v>
                </c:pt>
              </c:strCache>
            </c:strRef>
          </c:cat>
          <c:val>
            <c:numRef>
              <c:f>Sheet1!$D$2:$D$4</c:f>
              <c:numCache>
                <c:formatCode>General</c:formatCode>
                <c:ptCount val="3"/>
                <c:pt idx="0">
                  <c:v>69</c:v>
                </c:pt>
                <c:pt idx="1">
                  <c:v>88</c:v>
                </c:pt>
                <c:pt idx="2">
                  <c:v>70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65-4DC2-AECE-2D8D84969267}"/>
            </c:ext>
          </c:extLst>
        </c:ser>
        <c:ser>
          <c:idx val="3"/>
          <c:order val="3"/>
          <c:tx>
            <c:strRef>
              <c:f>Sheet1!$E$1</c:f>
              <c:strCache>
                <c:ptCount val="1"/>
                <c:pt idx="0">
                  <c:v>Segment 3</c:v>
                </c:pt>
              </c:strCache>
            </c:strRef>
          </c:tx>
          <c:spPr>
            <a:solidFill>
              <a:srgbClr val="C2DA68"/>
            </a:solidFill>
            <a:ln>
              <a:solidFill>
                <a:srgbClr val="A2C617"/>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 show that I care about the EU and want it to continue its work</c:v>
                </c:pt>
                <c:pt idx="1">
                  <c:v>To keep extremists out of power</c:v>
                </c:pt>
                <c:pt idx="2">
                  <c:v>For a party that will strengthen the role of the EU in the world</c:v>
                </c:pt>
              </c:strCache>
            </c:strRef>
          </c:cat>
          <c:val>
            <c:numRef>
              <c:f>Sheet1!$E$2:$E$4</c:f>
              <c:numCache>
                <c:formatCode>General</c:formatCode>
                <c:ptCount val="3"/>
                <c:pt idx="0">
                  <c:v>68</c:v>
                </c:pt>
                <c:pt idx="1">
                  <c:v>80</c:v>
                </c:pt>
                <c:pt idx="2">
                  <c:v>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65-4DC2-AECE-2D8D84969267}"/>
            </c:ext>
          </c:extLst>
        </c:ser>
        <c:ser>
          <c:idx val="4"/>
          <c:order val="4"/>
          <c:tx>
            <c:strRef>
              <c:f>Sheet1!$F$1</c:f>
              <c:strCache>
                <c:ptCount val="1"/>
                <c:pt idx="0">
                  <c:v>Segment 4</c:v>
                </c:pt>
              </c:strCache>
            </c:strRef>
          </c:tx>
          <c:spPr>
            <a:solidFill>
              <a:srgbClr val="59BFBF"/>
            </a:solidFill>
            <a:ln>
              <a:solidFill>
                <a:srgbClr val="009C9C"/>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 show that I care about the EU and want it to continue its work</c:v>
                </c:pt>
                <c:pt idx="1">
                  <c:v>To keep extremists out of power</c:v>
                </c:pt>
                <c:pt idx="2">
                  <c:v>For a party that will strengthen the role of the EU in the world</c:v>
                </c:pt>
              </c:strCache>
            </c:strRef>
          </c:cat>
          <c:val>
            <c:numRef>
              <c:f>Sheet1!$F$2:$F$4</c:f>
              <c:numCache>
                <c:formatCode>General</c:formatCode>
                <c:ptCount val="3"/>
                <c:pt idx="0">
                  <c:v>4</c:v>
                </c:pt>
                <c:pt idx="1">
                  <c:v>43</c:v>
                </c:pt>
                <c:pt idx="2">
                  <c:v>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65-4DC2-AECE-2D8D84969267}"/>
            </c:ext>
          </c:extLst>
        </c:ser>
        <c:ser>
          <c:idx val="5"/>
          <c:order val="5"/>
          <c:tx>
            <c:strRef>
              <c:f>Sheet1!$G$1</c:f>
              <c:strCache>
                <c:ptCount val="1"/>
                <c:pt idx="0">
                  <c:v>Segment 5</c:v>
                </c:pt>
              </c:strCache>
            </c:strRef>
          </c:tx>
          <c:spPr>
            <a:solidFill>
              <a:srgbClr val="59A2D6"/>
            </a:solidFill>
            <a:ln>
              <a:solidFill>
                <a:srgbClr val="0070C0"/>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 show that I care about the EU and want it to continue its work</c:v>
                </c:pt>
                <c:pt idx="1">
                  <c:v>To keep extremists out of power</c:v>
                </c:pt>
                <c:pt idx="2">
                  <c:v>For a party that will strengthen the role of the EU in the world</c:v>
                </c:pt>
              </c:strCache>
            </c:strRef>
          </c:cat>
          <c:val>
            <c:numRef>
              <c:f>Sheet1!$G$2:$G$4</c:f>
              <c:numCache>
                <c:formatCode>General</c:formatCode>
                <c:ptCount val="3"/>
                <c:pt idx="0">
                  <c:v>25</c:v>
                </c:pt>
                <c:pt idx="1">
                  <c:v>53</c:v>
                </c:pt>
                <c:pt idx="2">
                  <c:v>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65-4DC2-AECE-2D8D84969267}"/>
            </c:ext>
          </c:extLst>
        </c:ser>
        <c:ser>
          <c:idx val="6"/>
          <c:order val="6"/>
          <c:tx>
            <c:strRef>
              <c:f>Sheet1!$H$1</c:f>
              <c:strCache>
                <c:ptCount val="1"/>
                <c:pt idx="0">
                  <c:v>Segment 6</c:v>
                </c:pt>
              </c:strCache>
            </c:strRef>
          </c:tx>
          <c:spPr>
            <a:solidFill>
              <a:schemeClr val="accent1">
                <a:lumMod val="60000"/>
              </a:schemeClr>
            </a:solidFill>
            <a:ln>
              <a:noFill/>
            </a:ln>
            <a:effectLst/>
          </c:spPr>
          <c:invertIfNegative val="0"/>
          <c:cat>
            <c:strRef>
              <c:f>Sheet1!$A$2:$A$4</c:f>
              <c:strCache>
                <c:ptCount val="3"/>
                <c:pt idx="0">
                  <c:v>To show that I care about the EU and want it to continue its work</c:v>
                </c:pt>
                <c:pt idx="1">
                  <c:v>To keep extremists out of power</c:v>
                </c:pt>
                <c:pt idx="2">
                  <c:v>For a party that will strengthen the role of the EU in the world</c:v>
                </c:pt>
              </c:strCache>
            </c:strRef>
          </c:cat>
          <c:val>
            <c:numRef>
              <c:f>Sheet1!$H$2:$H$4</c:f>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56-41D6-A1CD-C24DCE8DE326}"/>
            </c:ext>
          </c:extLst>
        </c:ser>
        <c:dLbls>
          <c:showLegendKey val="0"/>
          <c:showVal val="0"/>
          <c:showCatName val="0"/>
          <c:showSerName val="0"/>
          <c:showPercent val="0"/>
          <c:showBubbleSize val="0"/>
        </c:dLbls>
        <c:gapWidth val="219"/>
        <c:overlap val="-27"/>
        <c:axId val="-2144121944"/>
        <c:axId val="-2144136280"/>
      </c:barChart>
      <c:catAx>
        <c:axId val="-2144121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crossAx val="-2144136280"/>
        <c:crosses val="autoZero"/>
        <c:auto val="1"/>
        <c:lblAlgn val="ctr"/>
        <c:lblOffset val="100"/>
        <c:noMultiLvlLbl val="0"/>
      </c:catAx>
      <c:valAx>
        <c:axId val="-2144136280"/>
        <c:scaling>
          <c:orientation val="minMax"/>
          <c:max val="100"/>
          <c:min val="0"/>
        </c:scaling>
        <c:delete val="1"/>
        <c:axPos val="l"/>
        <c:numFmt formatCode="General" sourceLinked="1"/>
        <c:majorTickMark val="out"/>
        <c:minorTickMark val="none"/>
        <c:tickLblPos val="nextTo"/>
        <c:crossAx val="-2144121944"/>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k-SK"/>
    </a:p>
  </c:txPr>
  <c:externalData r:id="rId4">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850241545894E-2"/>
          <c:y val="7.2617235062244004E-2"/>
          <c:w val="0.97342995169082103"/>
          <c:h val="0.58476283293620501"/>
        </c:manualLayout>
      </c:layout>
      <c:barChart>
        <c:barDir val="col"/>
        <c:grouping val="clustered"/>
        <c:varyColors val="0"/>
        <c:ser>
          <c:idx val="0"/>
          <c:order val="0"/>
          <c:tx>
            <c:strRef>
              <c:f>Sheet1!$B$1</c:f>
              <c:strCache>
                <c:ptCount val="1"/>
                <c:pt idx="0">
                  <c:v>Total</c:v>
                </c:pt>
              </c:strCache>
            </c:strRef>
          </c:tx>
          <c:spPr>
            <a:solidFill>
              <a:srgbClr val="FFFFFF">
                <a:lumMod val="85000"/>
                <a:alpha val="65000"/>
              </a:srgbClr>
            </a:solidFill>
            <a:ln>
              <a:solidFill>
                <a:srgbClr val="FFFFFF">
                  <a:lumMod val="85000"/>
                </a:srgbClr>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People should be allowed to make as much money as they can, even if it means some make millions while others live in poverty</c:v>
                </c:pt>
                <c:pt idx="1">
                  <c:v>Tax rates for high earners should be reduced to make our economy more competitive</c:v>
                </c:pt>
                <c:pt idx="2">
                  <c:v>Too many people like to depend on government handouts</c:v>
                </c:pt>
                <c:pt idx="3">
                  <c:v>It is important for a government and its people to take care of those less fortunate, even if it comes at a personal cost to me in taxes</c:v>
                </c:pt>
                <c:pt idx="4">
                  <c:v>The world would be a more peaceful place if its wealth were divided more equally among nations</c:v>
                </c:pt>
              </c:strCache>
            </c:strRef>
          </c:cat>
          <c:val>
            <c:numRef>
              <c:f>Sheet1!$B$2:$B$6</c:f>
              <c:numCache>
                <c:formatCode>General</c:formatCode>
                <c:ptCount val="5"/>
                <c:pt idx="0">
                  <c:v>44</c:v>
                </c:pt>
                <c:pt idx="1">
                  <c:v>25</c:v>
                </c:pt>
                <c:pt idx="2">
                  <c:v>79</c:v>
                </c:pt>
                <c:pt idx="3">
                  <c:v>47</c:v>
                </c:pt>
                <c:pt idx="4">
                  <c:v>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65-4DC2-AECE-2D8D84969267}"/>
            </c:ext>
          </c:extLst>
        </c:ser>
        <c:ser>
          <c:idx val="1"/>
          <c:order val="1"/>
          <c:tx>
            <c:strRef>
              <c:f>Sheet1!$C$1</c:f>
              <c:strCache>
                <c:ptCount val="1"/>
                <c:pt idx="0">
                  <c:v>Segment 1</c:v>
                </c:pt>
              </c:strCache>
            </c:strRef>
          </c:tx>
          <c:spPr>
            <a:solidFill>
              <a:srgbClr val="EE7707">
                <a:alpha val="65098"/>
              </a:srgbClr>
            </a:solidFill>
            <a:ln>
              <a:solidFill>
                <a:srgbClr val="EE7707"/>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People should be allowed to make as much money as they can, even if it means some make millions while others live in poverty</c:v>
                </c:pt>
                <c:pt idx="1">
                  <c:v>Tax rates for high earners should be reduced to make our economy more competitive</c:v>
                </c:pt>
                <c:pt idx="2">
                  <c:v>Too many people like to depend on government handouts</c:v>
                </c:pt>
                <c:pt idx="3">
                  <c:v>It is important for a government and its people to take care of those less fortunate, even if it comes at a personal cost to me in taxes</c:v>
                </c:pt>
                <c:pt idx="4">
                  <c:v>The world would be a more peaceful place if its wealth were divided more equally among nations</c:v>
                </c:pt>
              </c:strCache>
            </c:strRef>
          </c:cat>
          <c:val>
            <c:numRef>
              <c:f>Sheet1!$C$2:$C$6</c:f>
              <c:numCache>
                <c:formatCode>General</c:formatCode>
                <c:ptCount val="5"/>
                <c:pt idx="0">
                  <c:v>35</c:v>
                </c:pt>
                <c:pt idx="1">
                  <c:v>22</c:v>
                </c:pt>
                <c:pt idx="2">
                  <c:v>84</c:v>
                </c:pt>
                <c:pt idx="3">
                  <c:v>47</c:v>
                </c:pt>
                <c:pt idx="4">
                  <c:v>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65-4DC2-AECE-2D8D84969267}"/>
            </c:ext>
          </c:extLst>
        </c:ser>
        <c:ser>
          <c:idx val="2"/>
          <c:order val="2"/>
          <c:tx>
            <c:strRef>
              <c:f>Sheet1!$D$1</c:f>
              <c:strCache>
                <c:ptCount val="1"/>
                <c:pt idx="0">
                  <c:v>Segment 2</c:v>
                </c:pt>
              </c:strCache>
            </c:strRef>
          </c:tx>
          <c:spPr>
            <a:solidFill>
              <a:srgbClr val="FFC000">
                <a:alpha val="65000"/>
              </a:srgbClr>
            </a:solidFill>
            <a:ln>
              <a:solidFill>
                <a:srgbClr val="FFC000"/>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People should be allowed to make as much money as they can, even if it means some make millions while others live in poverty</c:v>
                </c:pt>
                <c:pt idx="1">
                  <c:v>Tax rates for high earners should be reduced to make our economy more competitive</c:v>
                </c:pt>
                <c:pt idx="2">
                  <c:v>Too many people like to depend on government handouts</c:v>
                </c:pt>
                <c:pt idx="3">
                  <c:v>It is important for a government and its people to take care of those less fortunate, even if it comes at a personal cost to me in taxes</c:v>
                </c:pt>
                <c:pt idx="4">
                  <c:v>The world would be a more peaceful place if its wealth were divided more equally among nations</c:v>
                </c:pt>
              </c:strCache>
            </c:strRef>
          </c:cat>
          <c:val>
            <c:numRef>
              <c:f>Sheet1!$D$2:$D$6</c:f>
              <c:numCache>
                <c:formatCode>General</c:formatCode>
                <c:ptCount val="5"/>
                <c:pt idx="0">
                  <c:v>50</c:v>
                </c:pt>
                <c:pt idx="1">
                  <c:v>32</c:v>
                </c:pt>
                <c:pt idx="2">
                  <c:v>82</c:v>
                </c:pt>
                <c:pt idx="3">
                  <c:v>57</c:v>
                </c:pt>
                <c:pt idx="4">
                  <c:v>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65-4DC2-AECE-2D8D84969267}"/>
            </c:ext>
          </c:extLst>
        </c:ser>
        <c:ser>
          <c:idx val="3"/>
          <c:order val="3"/>
          <c:tx>
            <c:strRef>
              <c:f>Sheet1!$E$1</c:f>
              <c:strCache>
                <c:ptCount val="1"/>
                <c:pt idx="0">
                  <c:v>Segment 3</c:v>
                </c:pt>
              </c:strCache>
            </c:strRef>
          </c:tx>
          <c:spPr>
            <a:solidFill>
              <a:srgbClr val="A2C617">
                <a:alpha val="65000"/>
              </a:srgbClr>
            </a:solidFill>
            <a:ln>
              <a:solidFill>
                <a:srgbClr val="A2C617"/>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People should be allowed to make as much money as they can, even if it means some make millions while others live in poverty</c:v>
                </c:pt>
                <c:pt idx="1">
                  <c:v>Tax rates for high earners should be reduced to make our economy more competitive</c:v>
                </c:pt>
                <c:pt idx="2">
                  <c:v>Too many people like to depend on government handouts</c:v>
                </c:pt>
                <c:pt idx="3">
                  <c:v>It is important for a government and its people to take care of those less fortunate, even if it comes at a personal cost to me in taxes</c:v>
                </c:pt>
                <c:pt idx="4">
                  <c:v>The world would be a more peaceful place if its wealth were divided more equally among nations</c:v>
                </c:pt>
              </c:strCache>
            </c:strRef>
          </c:cat>
          <c:val>
            <c:numRef>
              <c:f>Sheet1!$E$2:$E$6</c:f>
              <c:numCache>
                <c:formatCode>General</c:formatCode>
                <c:ptCount val="5"/>
                <c:pt idx="0">
                  <c:v>52</c:v>
                </c:pt>
                <c:pt idx="1">
                  <c:v>19</c:v>
                </c:pt>
                <c:pt idx="2">
                  <c:v>70</c:v>
                </c:pt>
                <c:pt idx="3">
                  <c:v>51</c:v>
                </c:pt>
                <c:pt idx="4">
                  <c:v>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65-4DC2-AECE-2D8D84969267}"/>
            </c:ext>
          </c:extLst>
        </c:ser>
        <c:ser>
          <c:idx val="4"/>
          <c:order val="4"/>
          <c:tx>
            <c:strRef>
              <c:f>Sheet1!$F$1</c:f>
              <c:strCache>
                <c:ptCount val="1"/>
                <c:pt idx="0">
                  <c:v>Segment 4</c:v>
                </c:pt>
              </c:strCache>
            </c:strRef>
          </c:tx>
          <c:spPr>
            <a:solidFill>
              <a:srgbClr val="009C9C">
                <a:alpha val="65000"/>
              </a:srgbClr>
            </a:solidFill>
            <a:ln>
              <a:solidFill>
                <a:srgbClr val="009C9C"/>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People should be allowed to make as much money as they can, even if it means some make millions while others live in poverty</c:v>
                </c:pt>
                <c:pt idx="1">
                  <c:v>Tax rates for high earners should be reduced to make our economy more competitive</c:v>
                </c:pt>
                <c:pt idx="2">
                  <c:v>Too many people like to depend on government handouts</c:v>
                </c:pt>
                <c:pt idx="3">
                  <c:v>It is important for a government and its people to take care of those less fortunate, even if it comes at a personal cost to me in taxes</c:v>
                </c:pt>
                <c:pt idx="4">
                  <c:v>The world would be a more peaceful place if its wealth were divided more equally among nations</c:v>
                </c:pt>
              </c:strCache>
            </c:strRef>
          </c:cat>
          <c:val>
            <c:numRef>
              <c:f>Sheet1!$F$2:$F$6</c:f>
              <c:numCache>
                <c:formatCode>General</c:formatCode>
                <c:ptCount val="5"/>
                <c:pt idx="0">
                  <c:v>50</c:v>
                </c:pt>
                <c:pt idx="1">
                  <c:v>22</c:v>
                </c:pt>
                <c:pt idx="2">
                  <c:v>80</c:v>
                </c:pt>
                <c:pt idx="3">
                  <c:v>34</c:v>
                </c:pt>
                <c:pt idx="4">
                  <c:v>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65-4DC2-AECE-2D8D84969267}"/>
            </c:ext>
          </c:extLst>
        </c:ser>
        <c:ser>
          <c:idx val="5"/>
          <c:order val="5"/>
          <c:tx>
            <c:strRef>
              <c:f>Sheet1!$G$1</c:f>
              <c:strCache>
                <c:ptCount val="1"/>
                <c:pt idx="0">
                  <c:v>Segment 5</c:v>
                </c:pt>
              </c:strCache>
            </c:strRef>
          </c:tx>
          <c:spPr>
            <a:solidFill>
              <a:srgbClr val="0070C0">
                <a:alpha val="65000"/>
              </a:srgbClr>
            </a:solidFill>
            <a:ln>
              <a:solidFill>
                <a:srgbClr val="0070C0"/>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People should be allowed to make as much money as they can, even if it means some make millions while others live in poverty</c:v>
                </c:pt>
                <c:pt idx="1">
                  <c:v>Tax rates for high earners should be reduced to make our economy more competitive</c:v>
                </c:pt>
                <c:pt idx="2">
                  <c:v>Too many people like to depend on government handouts</c:v>
                </c:pt>
                <c:pt idx="3">
                  <c:v>It is important for a government and its people to take care of those less fortunate, even if it comes at a personal cost to me in taxes</c:v>
                </c:pt>
                <c:pt idx="4">
                  <c:v>The world would be a more peaceful place if its wealth were divided more equally among nations</c:v>
                </c:pt>
              </c:strCache>
            </c:strRef>
          </c:cat>
          <c:val>
            <c:numRef>
              <c:f>Sheet1!$G$2:$G$6</c:f>
              <c:numCache>
                <c:formatCode>General</c:formatCode>
                <c:ptCount val="5"/>
                <c:pt idx="0">
                  <c:v>40</c:v>
                </c:pt>
                <c:pt idx="1">
                  <c:v>23</c:v>
                </c:pt>
                <c:pt idx="2">
                  <c:v>74</c:v>
                </c:pt>
                <c:pt idx="3">
                  <c:v>33</c:v>
                </c:pt>
                <c:pt idx="4">
                  <c:v>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65-4DC2-AECE-2D8D84969267}"/>
            </c:ext>
          </c:extLst>
        </c:ser>
        <c:ser>
          <c:idx val="6"/>
          <c:order val="6"/>
          <c:tx>
            <c:strRef>
              <c:f>Sheet1!$H$1</c:f>
              <c:strCache>
                <c:ptCount val="1"/>
                <c:pt idx="0">
                  <c:v>Segment 6</c:v>
                </c:pt>
              </c:strCache>
            </c:strRef>
          </c:tx>
          <c:spPr>
            <a:solidFill>
              <a:schemeClr val="accent1">
                <a:lumMod val="60000"/>
              </a:schemeClr>
            </a:solidFill>
            <a:ln>
              <a:noFill/>
            </a:ln>
            <a:effectLst/>
          </c:spPr>
          <c:invertIfNegative val="0"/>
          <c:cat>
            <c:strRef>
              <c:f>Sheet1!$A$2:$A$6</c:f>
              <c:strCache>
                <c:ptCount val="5"/>
                <c:pt idx="0">
                  <c:v>People should be allowed to make as much money as they can, even if it means some make millions while others live in poverty</c:v>
                </c:pt>
                <c:pt idx="1">
                  <c:v>Tax rates for high earners should be reduced to make our economy more competitive</c:v>
                </c:pt>
                <c:pt idx="2">
                  <c:v>Too many people like to depend on government handouts</c:v>
                </c:pt>
                <c:pt idx="3">
                  <c:v>It is important for a government and its people to take care of those less fortunate, even if it comes at a personal cost to me in taxes</c:v>
                </c:pt>
                <c:pt idx="4">
                  <c:v>The world would be a more peaceful place if its wealth were divided more equally among nations</c:v>
                </c:pt>
              </c:strCache>
            </c:strRef>
          </c:cat>
          <c:val>
            <c:numRef>
              <c:f>Sheet1!$H$2:$H$6</c:f>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332-4A98-9EBA-A05B086D4453}"/>
            </c:ext>
          </c:extLst>
        </c:ser>
        <c:dLbls>
          <c:showLegendKey val="0"/>
          <c:showVal val="0"/>
          <c:showCatName val="0"/>
          <c:showSerName val="0"/>
          <c:showPercent val="0"/>
          <c:showBubbleSize val="0"/>
        </c:dLbls>
        <c:gapWidth val="219"/>
        <c:overlap val="-27"/>
        <c:axId val="-2144227864"/>
        <c:axId val="-2144229368"/>
      </c:barChart>
      <c:catAx>
        <c:axId val="-2144227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crossAx val="-2144229368"/>
        <c:crosses val="autoZero"/>
        <c:auto val="1"/>
        <c:lblAlgn val="ctr"/>
        <c:lblOffset val="100"/>
        <c:noMultiLvlLbl val="0"/>
      </c:catAx>
      <c:valAx>
        <c:axId val="-2144229368"/>
        <c:scaling>
          <c:orientation val="minMax"/>
          <c:max val="100"/>
          <c:min val="0"/>
        </c:scaling>
        <c:delete val="1"/>
        <c:axPos val="l"/>
        <c:numFmt formatCode="General" sourceLinked="1"/>
        <c:majorTickMark val="out"/>
        <c:minorTickMark val="none"/>
        <c:tickLblPos val="nextTo"/>
        <c:crossAx val="-2144227864"/>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k-SK"/>
    </a:p>
  </c:txPr>
  <c:externalData r:id="rId4">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850241545894E-2"/>
          <c:y val="0.12909730677732301"/>
          <c:w val="0.97342995169082103"/>
          <c:h val="0.61383513981676696"/>
        </c:manualLayout>
      </c:layout>
      <c:barChart>
        <c:barDir val="col"/>
        <c:grouping val="clustered"/>
        <c:varyColors val="0"/>
        <c:ser>
          <c:idx val="0"/>
          <c:order val="0"/>
          <c:tx>
            <c:strRef>
              <c:f>Sheet1!$B$1</c:f>
              <c:strCache>
                <c:ptCount val="1"/>
                <c:pt idx="0">
                  <c:v>Total</c:v>
                </c:pt>
              </c:strCache>
            </c:strRef>
          </c:tx>
          <c:spPr>
            <a:solidFill>
              <a:srgbClr val="FFFFFF">
                <a:lumMod val="85000"/>
                <a:alpha val="65000"/>
              </a:srgbClr>
            </a:solidFill>
            <a:ln>
              <a:solidFill>
                <a:srgbClr val="FFFFFF">
                  <a:lumMod val="85000"/>
                </a:srgbClr>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Trade unions are essential for protecting workers’ rights</c:v>
                </c:pt>
                <c:pt idx="1">
                  <c:v>I feel that I am more of a citizen of the world than a citizen of a country</c:v>
                </c:pt>
                <c:pt idx="2">
                  <c:v>Children should be taught to be patriotic in school</c:v>
                </c:pt>
                <c:pt idx="3">
                  <c:v>Children should receive physical punishments if they misbehave</c:v>
                </c:pt>
                <c:pt idx="4">
                  <c:v>Some crimes should be punished with the death penalty</c:v>
                </c:pt>
              </c:strCache>
            </c:strRef>
          </c:cat>
          <c:val>
            <c:numRef>
              <c:f>Sheet1!$B$2:$B$6</c:f>
              <c:numCache>
                <c:formatCode>General</c:formatCode>
                <c:ptCount val="5"/>
                <c:pt idx="0">
                  <c:v>65</c:v>
                </c:pt>
                <c:pt idx="1">
                  <c:v>22</c:v>
                </c:pt>
                <c:pt idx="2">
                  <c:v>48</c:v>
                </c:pt>
                <c:pt idx="3">
                  <c:v>37</c:v>
                </c:pt>
                <c:pt idx="4">
                  <c:v>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2B6-4A24-8B6A-637CDD8CF57A}"/>
            </c:ext>
          </c:extLst>
        </c:ser>
        <c:ser>
          <c:idx val="1"/>
          <c:order val="1"/>
          <c:tx>
            <c:strRef>
              <c:f>Sheet1!$C$1</c:f>
              <c:strCache>
                <c:ptCount val="1"/>
                <c:pt idx="0">
                  <c:v>Segment 1</c:v>
                </c:pt>
              </c:strCache>
            </c:strRef>
          </c:tx>
          <c:spPr>
            <a:solidFill>
              <a:srgbClr val="EE7707">
                <a:alpha val="65098"/>
              </a:srgbClr>
            </a:solidFill>
            <a:ln>
              <a:solidFill>
                <a:srgbClr val="EE7707"/>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Trade unions are essential for protecting workers’ rights</c:v>
                </c:pt>
                <c:pt idx="1">
                  <c:v>I feel that I am more of a citizen of the world than a citizen of a country</c:v>
                </c:pt>
                <c:pt idx="2">
                  <c:v>Children should be taught to be patriotic in school</c:v>
                </c:pt>
                <c:pt idx="3">
                  <c:v>Children should receive physical punishments if they misbehave</c:v>
                </c:pt>
                <c:pt idx="4">
                  <c:v>Some crimes should be punished with the death penalty</c:v>
                </c:pt>
              </c:strCache>
            </c:strRef>
          </c:cat>
          <c:val>
            <c:numRef>
              <c:f>Sheet1!$C$2:$C$6</c:f>
              <c:numCache>
                <c:formatCode>General</c:formatCode>
                <c:ptCount val="5"/>
                <c:pt idx="0">
                  <c:v>72</c:v>
                </c:pt>
                <c:pt idx="1">
                  <c:v>18</c:v>
                </c:pt>
                <c:pt idx="2">
                  <c:v>50</c:v>
                </c:pt>
                <c:pt idx="3">
                  <c:v>41</c:v>
                </c:pt>
                <c:pt idx="4">
                  <c:v>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2B6-4A24-8B6A-637CDD8CF57A}"/>
            </c:ext>
          </c:extLst>
        </c:ser>
        <c:ser>
          <c:idx val="2"/>
          <c:order val="2"/>
          <c:tx>
            <c:strRef>
              <c:f>Sheet1!$D$1</c:f>
              <c:strCache>
                <c:ptCount val="1"/>
                <c:pt idx="0">
                  <c:v>Segment 2</c:v>
                </c:pt>
              </c:strCache>
            </c:strRef>
          </c:tx>
          <c:spPr>
            <a:solidFill>
              <a:srgbClr val="FFC000">
                <a:alpha val="65000"/>
              </a:srgbClr>
            </a:solidFill>
            <a:ln>
              <a:solidFill>
                <a:srgbClr val="FFC000"/>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Trade unions are essential for protecting workers’ rights</c:v>
                </c:pt>
                <c:pt idx="1">
                  <c:v>I feel that I am more of a citizen of the world than a citizen of a country</c:v>
                </c:pt>
                <c:pt idx="2">
                  <c:v>Children should be taught to be patriotic in school</c:v>
                </c:pt>
                <c:pt idx="3">
                  <c:v>Children should receive physical punishments if they misbehave</c:v>
                </c:pt>
                <c:pt idx="4">
                  <c:v>Some crimes should be punished with the death penalty</c:v>
                </c:pt>
              </c:strCache>
            </c:strRef>
          </c:cat>
          <c:val>
            <c:numRef>
              <c:f>Sheet1!$D$2:$D$6</c:f>
              <c:numCache>
                <c:formatCode>General</c:formatCode>
                <c:ptCount val="5"/>
                <c:pt idx="0">
                  <c:v>74</c:v>
                </c:pt>
                <c:pt idx="1">
                  <c:v>30</c:v>
                </c:pt>
                <c:pt idx="2">
                  <c:v>57</c:v>
                </c:pt>
                <c:pt idx="3">
                  <c:v>38</c:v>
                </c:pt>
                <c:pt idx="4">
                  <c:v>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2B6-4A24-8B6A-637CDD8CF57A}"/>
            </c:ext>
          </c:extLst>
        </c:ser>
        <c:ser>
          <c:idx val="3"/>
          <c:order val="3"/>
          <c:tx>
            <c:strRef>
              <c:f>Sheet1!$E$1</c:f>
              <c:strCache>
                <c:ptCount val="1"/>
                <c:pt idx="0">
                  <c:v>Segment 3</c:v>
                </c:pt>
              </c:strCache>
            </c:strRef>
          </c:tx>
          <c:spPr>
            <a:solidFill>
              <a:srgbClr val="A2C617">
                <a:alpha val="65000"/>
              </a:srgbClr>
            </a:solidFill>
            <a:ln>
              <a:solidFill>
                <a:srgbClr val="A2C617"/>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Trade unions are essential for protecting workers’ rights</c:v>
                </c:pt>
                <c:pt idx="1">
                  <c:v>I feel that I am more of a citizen of the world than a citizen of a country</c:v>
                </c:pt>
                <c:pt idx="2">
                  <c:v>Children should be taught to be patriotic in school</c:v>
                </c:pt>
                <c:pt idx="3">
                  <c:v>Children should receive physical punishments if they misbehave</c:v>
                </c:pt>
                <c:pt idx="4">
                  <c:v>Some crimes should be punished with the death penalty</c:v>
                </c:pt>
              </c:strCache>
            </c:strRef>
          </c:cat>
          <c:val>
            <c:numRef>
              <c:f>Sheet1!$E$2:$E$6</c:f>
              <c:numCache>
                <c:formatCode>General</c:formatCode>
                <c:ptCount val="5"/>
                <c:pt idx="0">
                  <c:v>59</c:v>
                </c:pt>
                <c:pt idx="1">
                  <c:v>31</c:v>
                </c:pt>
                <c:pt idx="2">
                  <c:v>33</c:v>
                </c:pt>
                <c:pt idx="3">
                  <c:v>22</c:v>
                </c:pt>
                <c:pt idx="4">
                  <c:v>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2B6-4A24-8B6A-637CDD8CF57A}"/>
            </c:ext>
          </c:extLst>
        </c:ser>
        <c:ser>
          <c:idx val="4"/>
          <c:order val="4"/>
          <c:tx>
            <c:strRef>
              <c:f>Sheet1!$F$1</c:f>
              <c:strCache>
                <c:ptCount val="1"/>
                <c:pt idx="0">
                  <c:v>Segment 4</c:v>
                </c:pt>
              </c:strCache>
            </c:strRef>
          </c:tx>
          <c:spPr>
            <a:solidFill>
              <a:srgbClr val="009C9C">
                <a:alpha val="65000"/>
              </a:srgbClr>
            </a:solidFill>
            <a:ln>
              <a:solidFill>
                <a:srgbClr val="009C9C"/>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Trade unions are essential for protecting workers’ rights</c:v>
                </c:pt>
                <c:pt idx="1">
                  <c:v>I feel that I am more of a citizen of the world than a citizen of a country</c:v>
                </c:pt>
                <c:pt idx="2">
                  <c:v>Children should be taught to be patriotic in school</c:v>
                </c:pt>
                <c:pt idx="3">
                  <c:v>Children should receive physical punishments if they misbehave</c:v>
                </c:pt>
                <c:pt idx="4">
                  <c:v>Some crimes should be punished with the death penalty</c:v>
                </c:pt>
              </c:strCache>
            </c:strRef>
          </c:cat>
          <c:val>
            <c:numRef>
              <c:f>Sheet1!$F$2:$F$6</c:f>
              <c:numCache>
                <c:formatCode>General</c:formatCode>
                <c:ptCount val="5"/>
                <c:pt idx="0">
                  <c:v>58</c:v>
                </c:pt>
                <c:pt idx="1">
                  <c:v>6</c:v>
                </c:pt>
                <c:pt idx="2">
                  <c:v>78</c:v>
                </c:pt>
                <c:pt idx="3">
                  <c:v>50</c:v>
                </c:pt>
                <c:pt idx="4">
                  <c:v>70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2B6-4A24-8B6A-637CDD8CF57A}"/>
            </c:ext>
          </c:extLst>
        </c:ser>
        <c:ser>
          <c:idx val="5"/>
          <c:order val="5"/>
          <c:tx>
            <c:strRef>
              <c:f>Sheet1!$G$1</c:f>
              <c:strCache>
                <c:ptCount val="1"/>
                <c:pt idx="0">
                  <c:v>Segment 5</c:v>
                </c:pt>
              </c:strCache>
            </c:strRef>
          </c:tx>
          <c:spPr>
            <a:solidFill>
              <a:srgbClr val="0070C0">
                <a:alpha val="65000"/>
              </a:srgbClr>
            </a:solidFill>
            <a:ln>
              <a:solidFill>
                <a:srgbClr val="0070C0"/>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Trade unions are essential for protecting workers’ rights</c:v>
                </c:pt>
                <c:pt idx="1">
                  <c:v>I feel that I am more of a citizen of the world than a citizen of a country</c:v>
                </c:pt>
                <c:pt idx="2">
                  <c:v>Children should be taught to be patriotic in school</c:v>
                </c:pt>
                <c:pt idx="3">
                  <c:v>Children should receive physical punishments if they misbehave</c:v>
                </c:pt>
                <c:pt idx="4">
                  <c:v>Some crimes should be punished with the death penalty</c:v>
                </c:pt>
              </c:strCache>
            </c:strRef>
          </c:cat>
          <c:val>
            <c:numRef>
              <c:f>Sheet1!$G$2:$G$6</c:f>
              <c:numCache>
                <c:formatCode>General</c:formatCode>
                <c:ptCount val="5"/>
                <c:pt idx="0">
                  <c:v>51</c:v>
                </c:pt>
                <c:pt idx="1">
                  <c:v>13</c:v>
                </c:pt>
                <c:pt idx="2">
                  <c:v>38</c:v>
                </c:pt>
                <c:pt idx="3">
                  <c:v>38</c:v>
                </c:pt>
                <c:pt idx="4">
                  <c:v>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2B6-4A24-8B6A-637CDD8CF57A}"/>
            </c:ext>
          </c:extLst>
        </c:ser>
        <c:ser>
          <c:idx val="6"/>
          <c:order val="6"/>
          <c:tx>
            <c:strRef>
              <c:f>Sheet1!$H$1</c:f>
              <c:strCache>
                <c:ptCount val="1"/>
                <c:pt idx="0">
                  <c:v>Segment 6</c:v>
                </c:pt>
              </c:strCache>
            </c:strRef>
          </c:tx>
          <c:spPr>
            <a:solidFill>
              <a:schemeClr val="accent1">
                <a:lumMod val="60000"/>
              </a:schemeClr>
            </a:solidFill>
            <a:ln>
              <a:noFill/>
            </a:ln>
            <a:effectLst/>
          </c:spPr>
          <c:invertIfNegative val="0"/>
          <c:cat>
            <c:strRef>
              <c:f>Sheet1!$A$2:$A$6</c:f>
              <c:strCache>
                <c:ptCount val="5"/>
                <c:pt idx="0">
                  <c:v>Trade unions are essential for protecting workers’ rights</c:v>
                </c:pt>
                <c:pt idx="1">
                  <c:v>I feel that I am more of a citizen of the world than a citizen of a country</c:v>
                </c:pt>
                <c:pt idx="2">
                  <c:v>Children should be taught to be patriotic in school</c:v>
                </c:pt>
                <c:pt idx="3">
                  <c:v>Children should receive physical punishments if they misbehave</c:v>
                </c:pt>
                <c:pt idx="4">
                  <c:v>Some crimes should be punished with the death penalty</c:v>
                </c:pt>
              </c:strCache>
            </c:strRef>
          </c:cat>
          <c:val>
            <c:numRef>
              <c:f>Sheet1!$H$2:$H$6</c:f>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F8-4321-84C0-D39C4D7ECD35}"/>
            </c:ext>
          </c:extLst>
        </c:ser>
        <c:dLbls>
          <c:showLegendKey val="0"/>
          <c:showVal val="0"/>
          <c:showCatName val="0"/>
          <c:showSerName val="0"/>
          <c:showPercent val="0"/>
          <c:showBubbleSize val="0"/>
        </c:dLbls>
        <c:gapWidth val="219"/>
        <c:overlap val="-27"/>
        <c:axId val="2130430536"/>
        <c:axId val="2130439928"/>
      </c:barChart>
      <c:catAx>
        <c:axId val="2130430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GB"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crossAx val="2130439928"/>
        <c:crosses val="autoZero"/>
        <c:auto val="1"/>
        <c:lblAlgn val="ctr"/>
        <c:lblOffset val="100"/>
        <c:noMultiLvlLbl val="0"/>
      </c:catAx>
      <c:valAx>
        <c:axId val="2130439928"/>
        <c:scaling>
          <c:orientation val="minMax"/>
          <c:max val="100"/>
          <c:min val="0"/>
        </c:scaling>
        <c:delete val="1"/>
        <c:axPos val="l"/>
        <c:numFmt formatCode="General" sourceLinked="1"/>
        <c:majorTickMark val="out"/>
        <c:minorTickMark val="none"/>
        <c:tickLblPos val="nextTo"/>
        <c:crossAx val="21304305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legend>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k-SK"/>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406249999999998E-2"/>
          <c:y val="0"/>
          <c:w val="0.93021874999999998"/>
          <c:h val="0.83131607133850205"/>
        </c:manualLayout>
      </c:layout>
      <c:bubbleChart>
        <c:varyColors val="0"/>
        <c:ser>
          <c:idx val="0"/>
          <c:order val="0"/>
          <c:tx>
            <c:strRef>
              <c:f>Sheet1!$B$1</c:f>
              <c:strCache>
                <c:ptCount val="1"/>
                <c:pt idx="0">
                  <c:v>Y-Values</c:v>
                </c:pt>
              </c:strCache>
            </c:strRef>
          </c:tx>
          <c:spPr>
            <a:solidFill>
              <a:schemeClr val="accent1">
                <a:alpha val="75000"/>
              </a:schemeClr>
            </a:solidFill>
            <a:ln>
              <a:noFill/>
            </a:ln>
            <a:effectLst/>
          </c:spPr>
          <c:invertIfNegative val="0"/>
          <c:dPt>
            <c:idx val="0"/>
            <c:invertIfNegative val="0"/>
            <c:bubble3D val="0"/>
            <c:spPr>
              <a:solidFill>
                <a:srgbClr val="EE7707">
                  <a:alpha val="65098"/>
                </a:srgbClr>
              </a:solidFill>
              <a:ln>
                <a:solidFill>
                  <a:schemeClr val="accent1"/>
                </a:solidFill>
              </a:ln>
              <a:effectLst/>
            </c:spPr>
            <c:extLst>
              <c:ext xmlns:c16="http://schemas.microsoft.com/office/drawing/2014/chart" uri="{C3380CC4-5D6E-409C-BE32-E72D297353CC}">
                <c16:uniqueId val="{00000001-AA12-4C63-AD73-3CC501D688F4}"/>
              </c:ext>
            </c:extLst>
          </c:dPt>
          <c:dPt>
            <c:idx val="1"/>
            <c:invertIfNegative val="0"/>
            <c:bubble3D val="0"/>
            <c:spPr>
              <a:solidFill>
                <a:schemeClr val="accent2">
                  <a:alpha val="65000"/>
                </a:schemeClr>
              </a:solidFill>
              <a:ln>
                <a:solidFill>
                  <a:schemeClr val="accent2"/>
                </a:solidFill>
              </a:ln>
              <a:effectLst/>
            </c:spPr>
            <c:extLst>
              <c:ext xmlns:c16="http://schemas.microsoft.com/office/drawing/2014/chart" uri="{C3380CC4-5D6E-409C-BE32-E72D297353CC}">
                <c16:uniqueId val="{00000003-AA12-4C63-AD73-3CC501D688F4}"/>
              </c:ext>
            </c:extLst>
          </c:dPt>
          <c:dPt>
            <c:idx val="2"/>
            <c:invertIfNegative val="0"/>
            <c:bubble3D val="0"/>
            <c:spPr>
              <a:solidFill>
                <a:schemeClr val="accent3">
                  <a:alpha val="65000"/>
                </a:schemeClr>
              </a:solidFill>
              <a:ln>
                <a:solidFill>
                  <a:schemeClr val="accent3"/>
                </a:solidFill>
              </a:ln>
              <a:effectLst/>
            </c:spPr>
            <c:extLst>
              <c:ext xmlns:c16="http://schemas.microsoft.com/office/drawing/2014/chart" uri="{C3380CC4-5D6E-409C-BE32-E72D297353CC}">
                <c16:uniqueId val="{00000005-AA12-4C63-AD73-3CC501D688F4}"/>
              </c:ext>
            </c:extLst>
          </c:dPt>
          <c:dPt>
            <c:idx val="3"/>
            <c:invertIfNegative val="0"/>
            <c:bubble3D val="0"/>
            <c:spPr>
              <a:solidFill>
                <a:schemeClr val="accent4">
                  <a:alpha val="65000"/>
                </a:schemeClr>
              </a:solidFill>
              <a:ln>
                <a:solidFill>
                  <a:schemeClr val="accent4"/>
                </a:solidFill>
              </a:ln>
              <a:effectLst/>
            </c:spPr>
            <c:extLst>
              <c:ext xmlns:c16="http://schemas.microsoft.com/office/drawing/2014/chart" uri="{C3380CC4-5D6E-409C-BE32-E72D297353CC}">
                <c16:uniqueId val="{00000007-AA12-4C63-AD73-3CC501D688F4}"/>
              </c:ext>
            </c:extLst>
          </c:dPt>
          <c:dPt>
            <c:idx val="4"/>
            <c:invertIfNegative val="0"/>
            <c:bubble3D val="0"/>
            <c:spPr>
              <a:solidFill>
                <a:srgbClr val="0070C0">
                  <a:alpha val="65000"/>
                </a:srgbClr>
              </a:solidFill>
              <a:ln>
                <a:solidFill>
                  <a:schemeClr val="accent5"/>
                </a:solidFill>
              </a:ln>
              <a:effectLst/>
            </c:spPr>
            <c:extLst>
              <c:ext xmlns:c16="http://schemas.microsoft.com/office/drawing/2014/chart" uri="{C3380CC4-5D6E-409C-BE32-E72D297353CC}">
                <c16:uniqueId val="{00000009-AA12-4C63-AD73-3CC501D688F4}"/>
              </c:ext>
            </c:extLst>
          </c:dPt>
          <c:xVal>
            <c:numRef>
              <c:f>Sheet1!$A$2:$A$6</c:f>
              <c:numCache>
                <c:formatCode>0%</c:formatCode>
                <c:ptCount val="5"/>
                <c:pt idx="0">
                  <c:v>0.92</c:v>
                </c:pt>
                <c:pt idx="1">
                  <c:v>0.94</c:v>
                </c:pt>
                <c:pt idx="2">
                  <c:v>0.9</c:v>
                </c:pt>
                <c:pt idx="3">
                  <c:v>0.14000000000000001</c:v>
                </c:pt>
                <c:pt idx="4">
                  <c:v>0.52</c:v>
                </c:pt>
              </c:numCache>
            </c:numRef>
          </c:xVal>
          <c:yVal>
            <c:numRef>
              <c:f>Sheet1!$B$2:$B$6</c:f>
              <c:numCache>
                <c:formatCode>General</c:formatCode>
                <c:ptCount val="5"/>
                <c:pt idx="0">
                  <c:v>2</c:v>
                </c:pt>
                <c:pt idx="1">
                  <c:v>2</c:v>
                </c:pt>
                <c:pt idx="2">
                  <c:v>2</c:v>
                </c:pt>
                <c:pt idx="3">
                  <c:v>2</c:v>
                </c:pt>
                <c:pt idx="4">
                  <c:v>2</c:v>
                </c:pt>
              </c:numCache>
            </c:numRef>
          </c:yVal>
          <c:bubbleSize>
            <c:numRef>
              <c:f>Sheet1!$C$2:$C$6</c:f>
              <c:numCache>
                <c:formatCode>0%</c:formatCode>
                <c:ptCount val="5"/>
                <c:pt idx="0">
                  <c:v>0.27</c:v>
                </c:pt>
                <c:pt idx="1">
                  <c:v>0.28999999999999998</c:v>
                </c:pt>
                <c:pt idx="2">
                  <c:v>0.17</c:v>
                </c:pt>
                <c:pt idx="3">
                  <c:v>0.05</c:v>
                </c:pt>
                <c:pt idx="4">
                  <c:v>0.21</c:v>
                </c:pt>
              </c:numCache>
            </c:numRef>
          </c:bubbleSize>
          <c:bubble3D val="0"/>
          <c:extLst>
            <c:ext xmlns:c16="http://schemas.microsoft.com/office/drawing/2014/chart" uri="{C3380CC4-5D6E-409C-BE32-E72D297353CC}">
              <c16:uniqueId val="{0000000A-AA12-4C63-AD73-3CC501D688F4}"/>
            </c:ext>
          </c:extLst>
        </c:ser>
        <c:dLbls>
          <c:showLegendKey val="0"/>
          <c:showVal val="0"/>
          <c:showCatName val="0"/>
          <c:showSerName val="0"/>
          <c:showPercent val="0"/>
          <c:showBubbleSize val="0"/>
        </c:dLbls>
        <c:bubbleScale val="200"/>
        <c:showNegBubbles val="0"/>
        <c:sizeRepresents val="w"/>
        <c:axId val="2142220968"/>
        <c:axId val="2142215352"/>
      </c:bubbleChart>
      <c:valAx>
        <c:axId val="2142220968"/>
        <c:scaling>
          <c:orientation val="minMax"/>
          <c:max val="1"/>
          <c:min val="-1"/>
        </c:scaling>
        <c:delete val="0"/>
        <c:axPos val="b"/>
        <c:numFmt formatCode="0%" sourceLinked="1"/>
        <c:majorTickMark val="out"/>
        <c:minorTickMark val="none"/>
        <c:tickLblPos val="low"/>
        <c:spPr>
          <a:noFill/>
          <a:ln w="9525" cap="flat" cmpd="sng" algn="ctr">
            <a:solidFill>
              <a:schemeClr val="bg1"/>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crossAx val="2142215352"/>
        <c:crossesAt val="2"/>
        <c:crossBetween val="midCat"/>
      </c:valAx>
      <c:valAx>
        <c:axId val="2142215352"/>
        <c:scaling>
          <c:orientation val="minMax"/>
          <c:max val="2.1"/>
          <c:min val="1.9"/>
        </c:scaling>
        <c:delete val="1"/>
        <c:axPos val="l"/>
        <c:numFmt formatCode="General" sourceLinked="1"/>
        <c:majorTickMark val="none"/>
        <c:minorTickMark val="none"/>
        <c:tickLblPos val="nextTo"/>
        <c:crossAx val="214222096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k-SK"/>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850241545894E-2"/>
          <c:y val="4.4377199204704697E-2"/>
          <c:w val="0.97342995169082103"/>
          <c:h val="0.61300286879374399"/>
        </c:manualLayout>
      </c:layout>
      <c:barChart>
        <c:barDir val="col"/>
        <c:grouping val="clustered"/>
        <c:varyColors val="0"/>
        <c:ser>
          <c:idx val="0"/>
          <c:order val="0"/>
          <c:tx>
            <c:strRef>
              <c:f>Sheet1!$B$1</c:f>
              <c:strCache>
                <c:ptCount val="1"/>
                <c:pt idx="0">
                  <c:v>Total</c:v>
                </c:pt>
              </c:strCache>
            </c:strRef>
          </c:tx>
          <c:spPr>
            <a:solidFill>
              <a:srgbClr val="FFFFFF">
                <a:lumMod val="85000"/>
                <a:alpha val="65000"/>
              </a:srgbClr>
            </a:solidFill>
            <a:ln>
              <a:solidFill>
                <a:srgbClr val="FFFFFF">
                  <a:lumMod val="85000"/>
                </a:srgbClr>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 worry that immigration is leading to our culture gradually getting lost</c:v>
                </c:pt>
                <c:pt idx="1">
                  <c:v>Immigration is good for our country</c:v>
                </c:pt>
                <c:pt idx="2">
                  <c:v>I feel guilty when I do something         that is not environmentally friendly</c:v>
                </c:pt>
                <c:pt idx="3">
                  <c:v>I don’t need to change my          behavior to stop global warming because technology will fix it</c:v>
                </c:pt>
                <c:pt idx="4">
                  <c:v>Europe doesn’t need to strengthen its climate change policies until others do</c:v>
                </c:pt>
              </c:strCache>
            </c:strRef>
          </c:cat>
          <c:val>
            <c:numRef>
              <c:f>Sheet1!$B$2:$B$6</c:f>
              <c:numCache>
                <c:formatCode>General</c:formatCode>
                <c:ptCount val="5"/>
                <c:pt idx="0">
                  <c:v>74</c:v>
                </c:pt>
                <c:pt idx="1">
                  <c:v>9</c:v>
                </c:pt>
                <c:pt idx="2">
                  <c:v>70</c:v>
                </c:pt>
                <c:pt idx="3">
                  <c:v>17</c:v>
                </c:pt>
                <c:pt idx="4">
                  <c:v>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65-4DC2-AECE-2D8D84969267}"/>
            </c:ext>
          </c:extLst>
        </c:ser>
        <c:ser>
          <c:idx val="1"/>
          <c:order val="1"/>
          <c:tx>
            <c:strRef>
              <c:f>Sheet1!$C$1</c:f>
              <c:strCache>
                <c:ptCount val="1"/>
                <c:pt idx="0">
                  <c:v>Segment 1</c:v>
                </c:pt>
              </c:strCache>
            </c:strRef>
          </c:tx>
          <c:spPr>
            <a:solidFill>
              <a:srgbClr val="EE7707">
                <a:alpha val="65098"/>
              </a:srgbClr>
            </a:solidFill>
            <a:ln>
              <a:solidFill>
                <a:srgbClr val="EE7707"/>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 worry that immigration is leading to our culture gradually getting lost</c:v>
                </c:pt>
                <c:pt idx="1">
                  <c:v>Immigration is good for our country</c:v>
                </c:pt>
                <c:pt idx="2">
                  <c:v>I feel guilty when I do something         that is not environmentally friendly</c:v>
                </c:pt>
                <c:pt idx="3">
                  <c:v>I don’t need to change my          behavior to stop global warming because technology will fix it</c:v>
                </c:pt>
                <c:pt idx="4">
                  <c:v>Europe doesn’t need to strengthen its climate change policies until others do</c:v>
                </c:pt>
              </c:strCache>
            </c:strRef>
          </c:cat>
          <c:val>
            <c:numRef>
              <c:f>Sheet1!$C$2:$C$6</c:f>
              <c:numCache>
                <c:formatCode>General</c:formatCode>
                <c:ptCount val="5"/>
                <c:pt idx="0">
                  <c:v>92</c:v>
                </c:pt>
                <c:pt idx="1">
                  <c:v>1</c:v>
                </c:pt>
                <c:pt idx="2">
                  <c:v>77</c:v>
                </c:pt>
                <c:pt idx="3">
                  <c:v>18</c:v>
                </c:pt>
                <c:pt idx="4">
                  <c:v>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65-4DC2-AECE-2D8D84969267}"/>
            </c:ext>
          </c:extLst>
        </c:ser>
        <c:ser>
          <c:idx val="2"/>
          <c:order val="2"/>
          <c:tx>
            <c:strRef>
              <c:f>Sheet1!$D$1</c:f>
              <c:strCache>
                <c:ptCount val="1"/>
                <c:pt idx="0">
                  <c:v>Segment 2</c:v>
                </c:pt>
              </c:strCache>
            </c:strRef>
          </c:tx>
          <c:spPr>
            <a:solidFill>
              <a:srgbClr val="FFC000">
                <a:alpha val="65000"/>
              </a:srgbClr>
            </a:solidFill>
            <a:ln>
              <a:solidFill>
                <a:srgbClr val="FFC000"/>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 worry that immigration is leading to our culture gradually getting lost</c:v>
                </c:pt>
                <c:pt idx="1">
                  <c:v>Immigration is good for our country</c:v>
                </c:pt>
                <c:pt idx="2">
                  <c:v>I feel guilty when I do something         that is not environmentally friendly</c:v>
                </c:pt>
                <c:pt idx="3">
                  <c:v>I don’t need to change my          behavior to stop global warming because technology will fix it</c:v>
                </c:pt>
                <c:pt idx="4">
                  <c:v>Europe doesn’t need to strengthen its climate change policies until others do</c:v>
                </c:pt>
              </c:strCache>
            </c:strRef>
          </c:cat>
          <c:val>
            <c:numRef>
              <c:f>Sheet1!$D$2:$D$6</c:f>
              <c:numCache>
                <c:formatCode>General</c:formatCode>
                <c:ptCount val="5"/>
                <c:pt idx="0">
                  <c:v>83</c:v>
                </c:pt>
                <c:pt idx="1">
                  <c:v>9</c:v>
                </c:pt>
                <c:pt idx="2">
                  <c:v>78</c:v>
                </c:pt>
                <c:pt idx="3">
                  <c:v>20</c:v>
                </c:pt>
                <c:pt idx="4">
                  <c:v>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65-4DC2-AECE-2D8D84969267}"/>
            </c:ext>
          </c:extLst>
        </c:ser>
        <c:ser>
          <c:idx val="3"/>
          <c:order val="3"/>
          <c:tx>
            <c:strRef>
              <c:f>Sheet1!$E$1</c:f>
              <c:strCache>
                <c:ptCount val="1"/>
                <c:pt idx="0">
                  <c:v>Segment 3</c:v>
                </c:pt>
              </c:strCache>
            </c:strRef>
          </c:tx>
          <c:spPr>
            <a:solidFill>
              <a:srgbClr val="A2C617">
                <a:alpha val="65000"/>
              </a:srgbClr>
            </a:solidFill>
            <a:ln>
              <a:solidFill>
                <a:srgbClr val="A2C617"/>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 worry that immigration is leading to our culture gradually getting lost</c:v>
                </c:pt>
                <c:pt idx="1">
                  <c:v>Immigration is good for our country</c:v>
                </c:pt>
                <c:pt idx="2">
                  <c:v>I feel guilty when I do something         that is not environmentally friendly</c:v>
                </c:pt>
                <c:pt idx="3">
                  <c:v>I don’t need to change my          behavior to stop global warming because technology will fix it</c:v>
                </c:pt>
                <c:pt idx="4">
                  <c:v>Europe doesn’t need to strengthen its climate change policies until others do</c:v>
                </c:pt>
              </c:strCache>
            </c:strRef>
          </c:cat>
          <c:val>
            <c:numRef>
              <c:f>Sheet1!$E$2:$E$6</c:f>
              <c:numCache>
                <c:formatCode>General</c:formatCode>
                <c:ptCount val="5"/>
                <c:pt idx="0">
                  <c:v>27</c:v>
                </c:pt>
                <c:pt idx="1">
                  <c:v>23</c:v>
                </c:pt>
                <c:pt idx="2">
                  <c:v>81</c:v>
                </c:pt>
                <c:pt idx="3">
                  <c:v>8</c:v>
                </c:pt>
                <c:pt idx="4">
                  <c:v>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65-4DC2-AECE-2D8D84969267}"/>
            </c:ext>
          </c:extLst>
        </c:ser>
        <c:ser>
          <c:idx val="4"/>
          <c:order val="4"/>
          <c:tx>
            <c:strRef>
              <c:f>Sheet1!$F$1</c:f>
              <c:strCache>
                <c:ptCount val="1"/>
                <c:pt idx="0">
                  <c:v>Segment 4</c:v>
                </c:pt>
              </c:strCache>
            </c:strRef>
          </c:tx>
          <c:spPr>
            <a:solidFill>
              <a:srgbClr val="009C9C">
                <a:alpha val="65000"/>
              </a:srgbClr>
            </a:solidFill>
            <a:ln>
              <a:solidFill>
                <a:srgbClr val="009C9C"/>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 worry that immigration is leading to our culture gradually getting lost</c:v>
                </c:pt>
                <c:pt idx="1">
                  <c:v>Immigration is good for our country</c:v>
                </c:pt>
                <c:pt idx="2">
                  <c:v>I feel guilty when I do something         that is not environmentally friendly</c:v>
                </c:pt>
                <c:pt idx="3">
                  <c:v>I don’t need to change my          behavior to stop global warming because technology will fix it</c:v>
                </c:pt>
                <c:pt idx="4">
                  <c:v>Europe doesn’t need to strengthen its climate change policies until others do</c:v>
                </c:pt>
              </c:strCache>
            </c:strRef>
          </c:cat>
          <c:val>
            <c:numRef>
              <c:f>Sheet1!$F$2:$F$6</c:f>
              <c:numCache>
                <c:formatCode>General</c:formatCode>
                <c:ptCount val="5"/>
                <c:pt idx="0">
                  <c:v>94</c:v>
                </c:pt>
                <c:pt idx="1">
                  <c:v>1</c:v>
                </c:pt>
                <c:pt idx="2">
                  <c:v>39</c:v>
                </c:pt>
                <c:pt idx="3">
                  <c:v>23</c:v>
                </c:pt>
                <c:pt idx="4">
                  <c:v>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65-4DC2-AECE-2D8D84969267}"/>
            </c:ext>
          </c:extLst>
        </c:ser>
        <c:ser>
          <c:idx val="5"/>
          <c:order val="5"/>
          <c:tx>
            <c:strRef>
              <c:f>Sheet1!$G$1</c:f>
              <c:strCache>
                <c:ptCount val="1"/>
                <c:pt idx="0">
                  <c:v>Segment 5</c:v>
                </c:pt>
              </c:strCache>
            </c:strRef>
          </c:tx>
          <c:spPr>
            <a:solidFill>
              <a:srgbClr val="0070C0">
                <a:alpha val="65000"/>
              </a:srgbClr>
            </a:solidFill>
            <a:ln>
              <a:solidFill>
                <a:srgbClr val="0070C0"/>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 worry that immigration is leading to our culture gradually getting lost</c:v>
                </c:pt>
                <c:pt idx="1">
                  <c:v>Immigration is good for our country</c:v>
                </c:pt>
                <c:pt idx="2">
                  <c:v>I feel guilty when I do something         that is not environmentally friendly</c:v>
                </c:pt>
                <c:pt idx="3">
                  <c:v>I don’t need to change my          behavior to stop global warming because technology will fix it</c:v>
                </c:pt>
                <c:pt idx="4">
                  <c:v>Europe doesn’t need to strengthen its climate change policies until others do</c:v>
                </c:pt>
              </c:strCache>
            </c:strRef>
          </c:cat>
          <c:val>
            <c:numRef>
              <c:f>Sheet1!$G$2:$G$6</c:f>
              <c:numCache>
                <c:formatCode>General</c:formatCode>
                <c:ptCount val="5"/>
                <c:pt idx="0">
                  <c:v>70</c:v>
                </c:pt>
                <c:pt idx="1">
                  <c:v>8</c:v>
                </c:pt>
                <c:pt idx="2">
                  <c:v>50</c:v>
                </c:pt>
                <c:pt idx="3">
                  <c:v>17</c:v>
                </c:pt>
                <c:pt idx="4">
                  <c:v>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65-4DC2-AECE-2D8D84969267}"/>
            </c:ext>
          </c:extLst>
        </c:ser>
        <c:ser>
          <c:idx val="6"/>
          <c:order val="6"/>
          <c:tx>
            <c:strRef>
              <c:f>Sheet1!$H$1</c:f>
              <c:strCache>
                <c:ptCount val="1"/>
                <c:pt idx="0">
                  <c:v>Segment 6</c:v>
                </c:pt>
              </c:strCache>
            </c:strRef>
          </c:tx>
          <c:spPr>
            <a:solidFill>
              <a:schemeClr val="accent1">
                <a:lumMod val="60000"/>
              </a:schemeClr>
            </a:solidFill>
            <a:ln>
              <a:noFill/>
            </a:ln>
            <a:effectLst/>
          </c:spPr>
          <c:invertIfNegative val="0"/>
          <c:cat>
            <c:strRef>
              <c:f>Sheet1!$A$2:$A$6</c:f>
              <c:strCache>
                <c:ptCount val="5"/>
                <c:pt idx="0">
                  <c:v>I worry that immigration is leading to our culture gradually getting lost</c:v>
                </c:pt>
                <c:pt idx="1">
                  <c:v>Immigration is good for our country</c:v>
                </c:pt>
                <c:pt idx="2">
                  <c:v>I feel guilty when I do something         that is not environmentally friendly</c:v>
                </c:pt>
                <c:pt idx="3">
                  <c:v>I don’t need to change my          behavior to stop global warming because technology will fix it</c:v>
                </c:pt>
                <c:pt idx="4">
                  <c:v>Europe doesn’t need to strengthen its climate change policies until others do</c:v>
                </c:pt>
              </c:strCache>
            </c:strRef>
          </c:cat>
          <c:val>
            <c:numRef>
              <c:f>Sheet1!$H$2:$H$6</c:f>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332-4A98-9EBA-A05B086D4453}"/>
            </c:ext>
          </c:extLst>
        </c:ser>
        <c:dLbls>
          <c:showLegendKey val="0"/>
          <c:showVal val="0"/>
          <c:showCatName val="0"/>
          <c:showSerName val="0"/>
          <c:showPercent val="0"/>
          <c:showBubbleSize val="0"/>
        </c:dLbls>
        <c:gapWidth val="219"/>
        <c:overlap val="-27"/>
        <c:axId val="2135915192"/>
        <c:axId val="2135918584"/>
      </c:barChart>
      <c:catAx>
        <c:axId val="2135915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crossAx val="2135918584"/>
        <c:crosses val="autoZero"/>
        <c:auto val="1"/>
        <c:lblAlgn val="ctr"/>
        <c:lblOffset val="100"/>
        <c:noMultiLvlLbl val="0"/>
      </c:catAx>
      <c:valAx>
        <c:axId val="2135918584"/>
        <c:scaling>
          <c:orientation val="minMax"/>
          <c:max val="100"/>
          <c:min val="0"/>
        </c:scaling>
        <c:delete val="1"/>
        <c:axPos val="l"/>
        <c:numFmt formatCode="General" sourceLinked="1"/>
        <c:majorTickMark val="out"/>
        <c:minorTickMark val="none"/>
        <c:tickLblPos val="nextTo"/>
        <c:crossAx val="2135915192"/>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k-SK"/>
    </a:p>
  </c:txPr>
  <c:externalData r:id="rId4">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Total</c:v>
                </c:pt>
              </c:strCache>
            </c:strRef>
          </c:tx>
          <c:spPr>
            <a:solidFill>
              <a:srgbClr val="FFFFFF">
                <a:lumMod val="85000"/>
                <a:alpha val="65000"/>
              </a:srgbClr>
            </a:solidFill>
            <a:ln>
              <a:solidFill>
                <a:srgbClr val="FFFFFF">
                  <a:lumMod val="85000"/>
                </a:srgbClr>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Freedom of speech is one of the most important human rights</c:v>
                </c:pt>
                <c:pt idx="1">
                  <c:v>Democracy is a cornerstone                        of civilised society</c:v>
                </c:pt>
                <c:pt idx="2">
                  <c:v>Same-sex marriage                             should be banned</c:v>
                </c:pt>
                <c:pt idx="3">
                  <c:v>If someone believes in God they are more likely to be moral and have good values</c:v>
                </c:pt>
              </c:strCache>
            </c:strRef>
          </c:cat>
          <c:val>
            <c:numRef>
              <c:f>Sheet1!$B$2:$B$6</c:f>
              <c:numCache>
                <c:formatCode>General</c:formatCode>
                <c:ptCount val="5"/>
                <c:pt idx="0">
                  <c:v>87</c:v>
                </c:pt>
                <c:pt idx="1">
                  <c:v>78</c:v>
                </c:pt>
                <c:pt idx="2">
                  <c:v>23</c:v>
                </c:pt>
                <c:pt idx="3">
                  <c:v>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2B6-4A24-8B6A-637CDD8CF57A}"/>
            </c:ext>
          </c:extLst>
        </c:ser>
        <c:ser>
          <c:idx val="1"/>
          <c:order val="1"/>
          <c:tx>
            <c:strRef>
              <c:f>Sheet1!$C$1</c:f>
              <c:strCache>
                <c:ptCount val="1"/>
                <c:pt idx="0">
                  <c:v>Segment 1</c:v>
                </c:pt>
              </c:strCache>
            </c:strRef>
          </c:tx>
          <c:spPr>
            <a:solidFill>
              <a:srgbClr val="EE7707">
                <a:alpha val="65098"/>
              </a:srgbClr>
            </a:solidFill>
            <a:ln>
              <a:solidFill>
                <a:srgbClr val="EE7707"/>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Freedom of speech is one of the most important human rights</c:v>
                </c:pt>
                <c:pt idx="1">
                  <c:v>Democracy is a cornerstone                        of civilised society</c:v>
                </c:pt>
                <c:pt idx="2">
                  <c:v>Same-sex marriage                             should be banned</c:v>
                </c:pt>
                <c:pt idx="3">
                  <c:v>If someone believes in God they are more likely to be moral and have good values</c:v>
                </c:pt>
              </c:strCache>
            </c:strRef>
          </c:cat>
          <c:val>
            <c:numRef>
              <c:f>Sheet1!$C$2:$C$6</c:f>
              <c:numCache>
                <c:formatCode>General</c:formatCode>
                <c:ptCount val="5"/>
                <c:pt idx="0">
                  <c:v>88</c:v>
                </c:pt>
                <c:pt idx="1">
                  <c:v>75</c:v>
                </c:pt>
                <c:pt idx="2">
                  <c:v>25</c:v>
                </c:pt>
                <c:pt idx="3">
                  <c:v>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2B6-4A24-8B6A-637CDD8CF57A}"/>
            </c:ext>
          </c:extLst>
        </c:ser>
        <c:ser>
          <c:idx val="2"/>
          <c:order val="2"/>
          <c:tx>
            <c:strRef>
              <c:f>Sheet1!$D$1</c:f>
              <c:strCache>
                <c:ptCount val="1"/>
                <c:pt idx="0">
                  <c:v>Segment 2</c:v>
                </c:pt>
              </c:strCache>
            </c:strRef>
          </c:tx>
          <c:spPr>
            <a:solidFill>
              <a:srgbClr val="FFC000">
                <a:alpha val="65000"/>
              </a:srgbClr>
            </a:solidFill>
            <a:ln>
              <a:solidFill>
                <a:srgbClr val="FFC000"/>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Freedom of speech is one of the most important human rights</c:v>
                </c:pt>
                <c:pt idx="1">
                  <c:v>Democracy is a cornerstone                        of civilised society</c:v>
                </c:pt>
                <c:pt idx="2">
                  <c:v>Same-sex marriage                             should be banned</c:v>
                </c:pt>
                <c:pt idx="3">
                  <c:v>If someone believes in God they are more likely to be moral and have good values</c:v>
                </c:pt>
              </c:strCache>
            </c:strRef>
          </c:cat>
          <c:val>
            <c:numRef>
              <c:f>Sheet1!$D$2:$D$6</c:f>
              <c:numCache>
                <c:formatCode>General</c:formatCode>
                <c:ptCount val="5"/>
                <c:pt idx="0">
                  <c:v>92</c:v>
                </c:pt>
                <c:pt idx="1">
                  <c:v>87</c:v>
                </c:pt>
                <c:pt idx="2">
                  <c:v>27</c:v>
                </c:pt>
                <c:pt idx="3">
                  <c:v>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2B6-4A24-8B6A-637CDD8CF57A}"/>
            </c:ext>
          </c:extLst>
        </c:ser>
        <c:ser>
          <c:idx val="3"/>
          <c:order val="3"/>
          <c:tx>
            <c:strRef>
              <c:f>Sheet1!$E$1</c:f>
              <c:strCache>
                <c:ptCount val="1"/>
                <c:pt idx="0">
                  <c:v>Segment 3</c:v>
                </c:pt>
              </c:strCache>
            </c:strRef>
          </c:tx>
          <c:spPr>
            <a:solidFill>
              <a:srgbClr val="A2C617">
                <a:alpha val="65000"/>
              </a:srgbClr>
            </a:solidFill>
            <a:ln>
              <a:solidFill>
                <a:srgbClr val="A2C617"/>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Freedom of speech is one of the most important human rights</c:v>
                </c:pt>
                <c:pt idx="1">
                  <c:v>Democracy is a cornerstone                        of civilised society</c:v>
                </c:pt>
                <c:pt idx="2">
                  <c:v>Same-sex marriage                             should be banned</c:v>
                </c:pt>
                <c:pt idx="3">
                  <c:v>If someone believes in God they are more likely to be moral and have good values</c:v>
                </c:pt>
              </c:strCache>
            </c:strRef>
          </c:cat>
          <c:val>
            <c:numRef>
              <c:f>Sheet1!$E$2:$E$6</c:f>
              <c:numCache>
                <c:formatCode>General</c:formatCode>
                <c:ptCount val="5"/>
                <c:pt idx="0">
                  <c:v>95</c:v>
                </c:pt>
                <c:pt idx="1">
                  <c:v>92</c:v>
                </c:pt>
                <c:pt idx="2">
                  <c:v>6</c:v>
                </c:pt>
                <c:pt idx="3">
                  <c:v>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2B6-4A24-8B6A-637CDD8CF57A}"/>
            </c:ext>
          </c:extLst>
        </c:ser>
        <c:ser>
          <c:idx val="4"/>
          <c:order val="4"/>
          <c:tx>
            <c:strRef>
              <c:f>Sheet1!$F$1</c:f>
              <c:strCache>
                <c:ptCount val="1"/>
                <c:pt idx="0">
                  <c:v>Segment 4</c:v>
                </c:pt>
              </c:strCache>
            </c:strRef>
          </c:tx>
          <c:spPr>
            <a:solidFill>
              <a:srgbClr val="009C9C">
                <a:alpha val="65000"/>
              </a:srgbClr>
            </a:solidFill>
            <a:ln>
              <a:solidFill>
                <a:srgbClr val="009C9C"/>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Freedom of speech is one of the most important human rights</c:v>
                </c:pt>
                <c:pt idx="1">
                  <c:v>Democracy is a cornerstone                        of civilised society</c:v>
                </c:pt>
                <c:pt idx="2">
                  <c:v>Same-sex marriage                             should be banned</c:v>
                </c:pt>
                <c:pt idx="3">
                  <c:v>If someone believes in God they are more likely to be moral and have good values</c:v>
                </c:pt>
              </c:strCache>
            </c:strRef>
          </c:cat>
          <c:val>
            <c:numRef>
              <c:f>Sheet1!$F$2:$F$6</c:f>
              <c:numCache>
                <c:formatCode>General</c:formatCode>
                <c:ptCount val="5"/>
                <c:pt idx="0">
                  <c:v>85</c:v>
                </c:pt>
                <c:pt idx="1">
                  <c:v>66</c:v>
                </c:pt>
                <c:pt idx="2">
                  <c:v>57</c:v>
                </c:pt>
                <c:pt idx="3">
                  <c:v>20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2B6-4A24-8B6A-637CDD8CF57A}"/>
            </c:ext>
          </c:extLst>
        </c:ser>
        <c:ser>
          <c:idx val="5"/>
          <c:order val="5"/>
          <c:tx>
            <c:strRef>
              <c:f>Sheet1!$G$1</c:f>
              <c:strCache>
                <c:ptCount val="1"/>
                <c:pt idx="0">
                  <c:v>Segment 5</c:v>
                </c:pt>
              </c:strCache>
            </c:strRef>
          </c:tx>
          <c:spPr>
            <a:solidFill>
              <a:srgbClr val="0070C0">
                <a:alpha val="65000"/>
              </a:srgbClr>
            </a:solidFill>
            <a:ln>
              <a:solidFill>
                <a:srgbClr val="0070C0"/>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Freedom of speech is one of the most important human rights</c:v>
                </c:pt>
                <c:pt idx="1">
                  <c:v>Democracy is a cornerstone                        of civilised society</c:v>
                </c:pt>
                <c:pt idx="2">
                  <c:v>Same-sex marriage                             should be banned</c:v>
                </c:pt>
                <c:pt idx="3">
                  <c:v>If someone believes in God they are more likely to be moral and have good values</c:v>
                </c:pt>
              </c:strCache>
            </c:strRef>
          </c:cat>
          <c:val>
            <c:numRef>
              <c:f>Sheet1!$G$2:$G$6</c:f>
              <c:numCache>
                <c:formatCode>General</c:formatCode>
                <c:ptCount val="5"/>
                <c:pt idx="0">
                  <c:v>75</c:v>
                </c:pt>
                <c:pt idx="1">
                  <c:v>64</c:v>
                </c:pt>
                <c:pt idx="2">
                  <c:v>20</c:v>
                </c:pt>
                <c:pt idx="3">
                  <c:v>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2B6-4A24-8B6A-637CDD8CF57A}"/>
            </c:ext>
          </c:extLst>
        </c:ser>
        <c:ser>
          <c:idx val="6"/>
          <c:order val="6"/>
          <c:tx>
            <c:strRef>
              <c:f>Sheet1!$H$1</c:f>
              <c:strCache>
                <c:ptCount val="1"/>
                <c:pt idx="0">
                  <c:v>Segment 6</c:v>
                </c:pt>
              </c:strCache>
            </c:strRef>
          </c:tx>
          <c:spPr>
            <a:solidFill>
              <a:schemeClr val="accent1">
                <a:lumMod val="60000"/>
              </a:schemeClr>
            </a:solidFill>
            <a:ln>
              <a:noFill/>
            </a:ln>
            <a:effectLst/>
          </c:spPr>
          <c:invertIfNegative val="0"/>
          <c:cat>
            <c:strRef>
              <c:f>Sheet1!$A$2:$A$6</c:f>
              <c:strCache>
                <c:ptCount val="4"/>
                <c:pt idx="0">
                  <c:v>Freedom of speech is one of the most important human rights</c:v>
                </c:pt>
                <c:pt idx="1">
                  <c:v>Democracy is a cornerstone                        of civilised society</c:v>
                </c:pt>
                <c:pt idx="2">
                  <c:v>Same-sex marriage                             should be banned</c:v>
                </c:pt>
                <c:pt idx="3">
                  <c:v>If someone believes in God they are more likely to be moral and have good values</c:v>
                </c:pt>
              </c:strCache>
            </c:strRef>
          </c:cat>
          <c:val>
            <c:numRef>
              <c:f>Sheet1!$H$2:$H$6</c:f>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F8-4321-84C0-D39C4D7ECD35}"/>
            </c:ext>
          </c:extLst>
        </c:ser>
        <c:dLbls>
          <c:showLegendKey val="0"/>
          <c:showVal val="0"/>
          <c:showCatName val="0"/>
          <c:showSerName val="0"/>
          <c:showPercent val="0"/>
          <c:showBubbleSize val="0"/>
        </c:dLbls>
        <c:gapWidth val="219"/>
        <c:overlap val="-27"/>
        <c:axId val="2143688536"/>
        <c:axId val="2144109928"/>
      </c:barChart>
      <c:catAx>
        <c:axId val="2143688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GB"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crossAx val="2144109928"/>
        <c:crosses val="autoZero"/>
        <c:auto val="1"/>
        <c:lblAlgn val="ctr"/>
        <c:lblOffset val="100"/>
        <c:noMultiLvlLbl val="0"/>
      </c:catAx>
      <c:valAx>
        <c:axId val="2144109928"/>
        <c:scaling>
          <c:orientation val="minMax"/>
          <c:max val="100"/>
          <c:min val="0"/>
        </c:scaling>
        <c:delete val="1"/>
        <c:axPos val="l"/>
        <c:numFmt formatCode="General" sourceLinked="1"/>
        <c:majorTickMark val="out"/>
        <c:minorTickMark val="none"/>
        <c:tickLblPos val="nextTo"/>
        <c:crossAx val="21436885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legend>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k-SK"/>
    </a:p>
  </c:txPr>
  <c:externalData r:id="rId4">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375270839386301E-2"/>
          <c:y val="0"/>
          <c:w val="0.98962472916061395"/>
          <c:h val="1"/>
        </c:manualLayout>
      </c:layout>
      <c:barChart>
        <c:barDir val="bar"/>
        <c:grouping val="clustered"/>
        <c:varyColors val="0"/>
        <c:ser>
          <c:idx val="0"/>
          <c:order val="0"/>
          <c:tx>
            <c:strRef>
              <c:f>Sheet1!$B$1</c:f>
              <c:strCache>
                <c:ptCount val="1"/>
                <c:pt idx="0">
                  <c:v>Total</c:v>
                </c:pt>
              </c:strCache>
            </c:strRef>
          </c:tx>
          <c:spPr>
            <a:solidFill>
              <a:srgbClr val="FFFFFF">
                <a:lumMod val="85000"/>
                <a:alpha val="65000"/>
              </a:srgbClr>
            </a:solidFill>
            <a:ln>
              <a:solidFill>
                <a:srgbClr val="FFFFFF">
                  <a:lumMod val="85000"/>
                </a:srgbClr>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Flickr</c:v>
                </c:pt>
                <c:pt idx="1">
                  <c:v>Tumblr</c:v>
                </c:pt>
                <c:pt idx="2">
                  <c:v>Quora</c:v>
                </c:pt>
                <c:pt idx="3">
                  <c:v>Pinterest</c:v>
                </c:pt>
                <c:pt idx="4">
                  <c:v>YouTube</c:v>
                </c:pt>
                <c:pt idx="5">
                  <c:v>LinkedIn</c:v>
                </c:pt>
                <c:pt idx="6">
                  <c:v>Snapchat</c:v>
                </c:pt>
                <c:pt idx="7">
                  <c:v>Instagram</c:v>
                </c:pt>
                <c:pt idx="8">
                  <c:v>Twitter</c:v>
                </c:pt>
                <c:pt idx="9">
                  <c:v>Facebook</c:v>
                </c:pt>
              </c:strCache>
            </c:strRef>
          </c:cat>
          <c:val>
            <c:numRef>
              <c:f>Sheet1!$B$2:$B$11</c:f>
              <c:numCache>
                <c:formatCode>General</c:formatCode>
                <c:ptCount val="10"/>
                <c:pt idx="0">
                  <c:v>71</c:v>
                </c:pt>
                <c:pt idx="1">
                  <c:v>65</c:v>
                </c:pt>
                <c:pt idx="2">
                  <c:v>76</c:v>
                </c:pt>
                <c:pt idx="3">
                  <c:v>74</c:v>
                </c:pt>
                <c:pt idx="4">
                  <c:v>68</c:v>
                </c:pt>
                <c:pt idx="5">
                  <c:v>13</c:v>
                </c:pt>
                <c:pt idx="6">
                  <c:v>47</c:v>
                </c:pt>
                <c:pt idx="7">
                  <c:v>31</c:v>
                </c:pt>
                <c:pt idx="8">
                  <c:v>52</c:v>
                </c:pt>
                <c:pt idx="9">
                  <c:v>32</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6A1-481C-9E0E-5014DFB998DE}"/>
            </c:ext>
          </c:extLst>
        </c:ser>
        <c:dLbls>
          <c:showLegendKey val="0"/>
          <c:showVal val="0"/>
          <c:showCatName val="0"/>
          <c:showSerName val="0"/>
          <c:showPercent val="0"/>
          <c:showBubbleSize val="0"/>
        </c:dLbls>
        <c:gapWidth val="86"/>
        <c:axId val="-2144299752"/>
        <c:axId val="2144318968"/>
      </c:barChart>
      <c:catAx>
        <c:axId val="-2144299752"/>
        <c:scaling>
          <c:orientation val="maxMin"/>
        </c:scaling>
        <c:delete val="1"/>
        <c:axPos val="l"/>
        <c:numFmt formatCode="General" sourceLinked="1"/>
        <c:majorTickMark val="out"/>
        <c:minorTickMark val="none"/>
        <c:tickLblPos val="nextTo"/>
        <c:crossAx val="2144318968"/>
        <c:crosses val="autoZero"/>
        <c:auto val="1"/>
        <c:lblAlgn val="ctr"/>
        <c:lblOffset val="100"/>
        <c:noMultiLvlLbl val="0"/>
      </c:catAx>
      <c:valAx>
        <c:axId val="2144318968"/>
        <c:scaling>
          <c:orientation val="minMax"/>
          <c:max val="100"/>
          <c:min val="0"/>
        </c:scaling>
        <c:delete val="1"/>
        <c:axPos val="t"/>
        <c:numFmt formatCode="General" sourceLinked="1"/>
        <c:majorTickMark val="out"/>
        <c:minorTickMark val="none"/>
        <c:tickLblPos val="nextTo"/>
        <c:crossAx val="-21442997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k-SK"/>
    </a:p>
  </c:txPr>
  <c:externalData r:id="rId4">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3753142064662E-2"/>
          <c:y val="0"/>
          <c:w val="0.90494729332382096"/>
          <c:h val="1"/>
        </c:manualLayout>
      </c:layout>
      <c:barChart>
        <c:barDir val="bar"/>
        <c:grouping val="clustered"/>
        <c:varyColors val="0"/>
        <c:ser>
          <c:idx val="0"/>
          <c:order val="0"/>
          <c:tx>
            <c:strRef>
              <c:f>Sheet1!$B$1</c:f>
              <c:strCache>
                <c:ptCount val="1"/>
                <c:pt idx="0">
                  <c:v>Total</c:v>
                </c:pt>
              </c:strCache>
            </c:strRef>
          </c:tx>
          <c:spPr>
            <a:solidFill>
              <a:srgbClr val="FFC000">
                <a:alpha val="65000"/>
              </a:srgbClr>
            </a:solidFill>
            <a:ln>
              <a:solidFill>
                <a:srgbClr val="FFC000"/>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Flickr</c:v>
                </c:pt>
                <c:pt idx="1">
                  <c:v>Tumblr</c:v>
                </c:pt>
                <c:pt idx="2">
                  <c:v>Quora</c:v>
                </c:pt>
                <c:pt idx="3">
                  <c:v>Pinterest</c:v>
                </c:pt>
                <c:pt idx="4">
                  <c:v>YouTube</c:v>
                </c:pt>
                <c:pt idx="5">
                  <c:v>LinkedIn</c:v>
                </c:pt>
                <c:pt idx="6">
                  <c:v>Snapchat</c:v>
                </c:pt>
                <c:pt idx="7">
                  <c:v>Instagram</c:v>
                </c:pt>
                <c:pt idx="8">
                  <c:v>Twitter</c:v>
                </c:pt>
                <c:pt idx="9">
                  <c:v>Facebook</c:v>
                </c:pt>
              </c:strCache>
            </c:strRef>
          </c:cat>
          <c:val>
            <c:numRef>
              <c:f>Sheet1!$B$2:$B$11</c:f>
              <c:numCache>
                <c:formatCode>General</c:formatCode>
                <c:ptCount val="10"/>
                <c:pt idx="0">
                  <c:v>87</c:v>
                </c:pt>
                <c:pt idx="1">
                  <c:v>81</c:v>
                </c:pt>
                <c:pt idx="2">
                  <c:v>89</c:v>
                </c:pt>
                <c:pt idx="3">
                  <c:v>86</c:v>
                </c:pt>
                <c:pt idx="4">
                  <c:v>83</c:v>
                </c:pt>
                <c:pt idx="5">
                  <c:v>15</c:v>
                </c:pt>
                <c:pt idx="6">
                  <c:v>57</c:v>
                </c:pt>
                <c:pt idx="7">
                  <c:v>46</c:v>
                </c:pt>
                <c:pt idx="8">
                  <c:v>67</c:v>
                </c:pt>
                <c:pt idx="9">
                  <c:v>44</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E1C-4A31-8AEA-2C6649F2DCF9}"/>
            </c:ext>
          </c:extLst>
        </c:ser>
        <c:dLbls>
          <c:showLegendKey val="0"/>
          <c:showVal val="0"/>
          <c:showCatName val="0"/>
          <c:showSerName val="0"/>
          <c:showPercent val="0"/>
          <c:showBubbleSize val="0"/>
        </c:dLbls>
        <c:gapWidth val="86"/>
        <c:axId val="2144259880"/>
        <c:axId val="2144253768"/>
      </c:barChart>
      <c:catAx>
        <c:axId val="2144259880"/>
        <c:scaling>
          <c:orientation val="maxMin"/>
        </c:scaling>
        <c:delete val="1"/>
        <c:axPos val="l"/>
        <c:numFmt formatCode="General" sourceLinked="1"/>
        <c:majorTickMark val="out"/>
        <c:minorTickMark val="none"/>
        <c:tickLblPos val="nextTo"/>
        <c:crossAx val="2144253768"/>
        <c:crosses val="autoZero"/>
        <c:auto val="1"/>
        <c:lblAlgn val="ctr"/>
        <c:lblOffset val="100"/>
        <c:noMultiLvlLbl val="0"/>
      </c:catAx>
      <c:valAx>
        <c:axId val="2144253768"/>
        <c:scaling>
          <c:orientation val="minMax"/>
          <c:max val="100"/>
          <c:min val="0"/>
        </c:scaling>
        <c:delete val="1"/>
        <c:axPos val="t"/>
        <c:numFmt formatCode="General" sourceLinked="1"/>
        <c:majorTickMark val="out"/>
        <c:minorTickMark val="none"/>
        <c:tickLblPos val="nextTo"/>
        <c:crossAx val="21442598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k-SK"/>
    </a:p>
  </c:txPr>
  <c:externalData r:id="rId4">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375270839386301E-2"/>
          <c:y val="0"/>
          <c:w val="0.85979882175233802"/>
          <c:h val="1"/>
        </c:manualLayout>
      </c:layout>
      <c:barChart>
        <c:barDir val="bar"/>
        <c:grouping val="clustered"/>
        <c:varyColors val="0"/>
        <c:ser>
          <c:idx val="0"/>
          <c:order val="0"/>
          <c:tx>
            <c:strRef>
              <c:f>Sheet1!$B$1</c:f>
              <c:strCache>
                <c:ptCount val="1"/>
                <c:pt idx="0">
                  <c:v>Total</c:v>
                </c:pt>
              </c:strCache>
            </c:strRef>
          </c:tx>
          <c:spPr>
            <a:solidFill>
              <a:srgbClr val="A2C617">
                <a:alpha val="65000"/>
              </a:srgbClr>
            </a:solidFill>
            <a:ln>
              <a:solidFill>
                <a:srgbClr val="A2C617"/>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Flickr</c:v>
                </c:pt>
                <c:pt idx="1">
                  <c:v>Tumblr</c:v>
                </c:pt>
                <c:pt idx="2">
                  <c:v>Quora</c:v>
                </c:pt>
                <c:pt idx="3">
                  <c:v>Pinterest</c:v>
                </c:pt>
                <c:pt idx="4">
                  <c:v>YouTube</c:v>
                </c:pt>
                <c:pt idx="5">
                  <c:v>LinkedIn</c:v>
                </c:pt>
                <c:pt idx="6">
                  <c:v>Snapchat</c:v>
                </c:pt>
                <c:pt idx="7">
                  <c:v>Instagram</c:v>
                </c:pt>
                <c:pt idx="8">
                  <c:v>Twitter</c:v>
                </c:pt>
                <c:pt idx="9">
                  <c:v>Facebook</c:v>
                </c:pt>
              </c:strCache>
            </c:strRef>
          </c:cat>
          <c:val>
            <c:numRef>
              <c:f>Sheet1!$B$2:$B$11</c:f>
              <c:numCache>
                <c:formatCode>General</c:formatCode>
                <c:ptCount val="10"/>
                <c:pt idx="0">
                  <c:v>89</c:v>
                </c:pt>
                <c:pt idx="1">
                  <c:v>87</c:v>
                </c:pt>
                <c:pt idx="2">
                  <c:v>95</c:v>
                </c:pt>
                <c:pt idx="3">
                  <c:v>95</c:v>
                </c:pt>
                <c:pt idx="4">
                  <c:v>73</c:v>
                </c:pt>
                <c:pt idx="5">
                  <c:v>38</c:v>
                </c:pt>
                <c:pt idx="6">
                  <c:v>58</c:v>
                </c:pt>
                <c:pt idx="7">
                  <c:v>45</c:v>
                </c:pt>
                <c:pt idx="8">
                  <c:v>68</c:v>
                </c:pt>
                <c:pt idx="9">
                  <c:v>48</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80-4253-BF1C-E77D7DC753CA}"/>
            </c:ext>
          </c:extLst>
        </c:ser>
        <c:dLbls>
          <c:showLegendKey val="0"/>
          <c:showVal val="0"/>
          <c:showCatName val="0"/>
          <c:showSerName val="0"/>
          <c:showPercent val="0"/>
          <c:showBubbleSize val="0"/>
        </c:dLbls>
        <c:gapWidth val="86"/>
        <c:axId val="2144213400"/>
        <c:axId val="2144209848"/>
      </c:barChart>
      <c:catAx>
        <c:axId val="2144213400"/>
        <c:scaling>
          <c:orientation val="maxMin"/>
        </c:scaling>
        <c:delete val="1"/>
        <c:axPos val="l"/>
        <c:numFmt formatCode="General" sourceLinked="1"/>
        <c:majorTickMark val="out"/>
        <c:minorTickMark val="none"/>
        <c:tickLblPos val="nextTo"/>
        <c:crossAx val="2144209848"/>
        <c:crosses val="autoZero"/>
        <c:auto val="1"/>
        <c:lblAlgn val="ctr"/>
        <c:lblOffset val="100"/>
        <c:noMultiLvlLbl val="0"/>
      </c:catAx>
      <c:valAx>
        <c:axId val="2144209848"/>
        <c:scaling>
          <c:orientation val="minMax"/>
          <c:max val="100"/>
          <c:min val="0"/>
        </c:scaling>
        <c:delete val="1"/>
        <c:axPos val="t"/>
        <c:numFmt formatCode="General" sourceLinked="1"/>
        <c:majorTickMark val="out"/>
        <c:minorTickMark val="none"/>
        <c:tickLblPos val="nextTo"/>
        <c:crossAx val="21442134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k-SK"/>
    </a:p>
  </c:txPr>
  <c:externalData r:id="rId4">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375270839386301E-2"/>
          <c:y val="0"/>
          <c:w val="0.92188277181776301"/>
          <c:h val="1"/>
        </c:manualLayout>
      </c:layout>
      <c:barChart>
        <c:barDir val="bar"/>
        <c:grouping val="clustered"/>
        <c:varyColors val="0"/>
        <c:ser>
          <c:idx val="0"/>
          <c:order val="0"/>
          <c:tx>
            <c:strRef>
              <c:f>Sheet1!$B$1</c:f>
              <c:strCache>
                <c:ptCount val="1"/>
                <c:pt idx="0">
                  <c:v>Total</c:v>
                </c:pt>
              </c:strCache>
            </c:strRef>
          </c:tx>
          <c:spPr>
            <a:solidFill>
              <a:srgbClr val="009C9C">
                <a:alpha val="65000"/>
              </a:srgbClr>
            </a:solidFill>
            <a:ln>
              <a:solidFill>
                <a:srgbClr val="009C9C"/>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Flickr</c:v>
                </c:pt>
                <c:pt idx="1">
                  <c:v>Tumblr</c:v>
                </c:pt>
                <c:pt idx="2">
                  <c:v>Quora</c:v>
                </c:pt>
                <c:pt idx="3">
                  <c:v>Pinterest</c:v>
                </c:pt>
                <c:pt idx="4">
                  <c:v>YouTube</c:v>
                </c:pt>
                <c:pt idx="5">
                  <c:v>LinkedIn</c:v>
                </c:pt>
                <c:pt idx="6">
                  <c:v>Snapchat</c:v>
                </c:pt>
                <c:pt idx="7">
                  <c:v>Instagram</c:v>
                </c:pt>
                <c:pt idx="8">
                  <c:v>Twitter</c:v>
                </c:pt>
                <c:pt idx="9">
                  <c:v>Facebook</c:v>
                </c:pt>
              </c:strCache>
            </c:strRef>
          </c:cat>
          <c:val>
            <c:numRef>
              <c:f>Sheet1!$B$2:$B$11</c:f>
              <c:numCache>
                <c:formatCode>General</c:formatCode>
                <c:ptCount val="10"/>
                <c:pt idx="0">
                  <c:v>70</c:v>
                </c:pt>
                <c:pt idx="1">
                  <c:v>75</c:v>
                </c:pt>
                <c:pt idx="2">
                  <c:v>72</c:v>
                </c:pt>
                <c:pt idx="3">
                  <c:v>64</c:v>
                </c:pt>
                <c:pt idx="4">
                  <c:v>85</c:v>
                </c:pt>
                <c:pt idx="5">
                  <c:v>1</c:v>
                </c:pt>
                <c:pt idx="6">
                  <c:v>37</c:v>
                </c:pt>
                <c:pt idx="7">
                  <c:v>13</c:v>
                </c:pt>
                <c:pt idx="8">
                  <c:v>62</c:v>
                </c:pt>
                <c:pt idx="9">
                  <c:v>10</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203-40E2-AA85-26CEE38CC6DD}"/>
            </c:ext>
          </c:extLst>
        </c:ser>
        <c:dLbls>
          <c:showLegendKey val="0"/>
          <c:showVal val="0"/>
          <c:showCatName val="0"/>
          <c:showSerName val="0"/>
          <c:showPercent val="0"/>
          <c:showBubbleSize val="0"/>
        </c:dLbls>
        <c:gapWidth val="86"/>
        <c:axId val="2130240152"/>
        <c:axId val="2130243128"/>
      </c:barChart>
      <c:catAx>
        <c:axId val="2130240152"/>
        <c:scaling>
          <c:orientation val="maxMin"/>
        </c:scaling>
        <c:delete val="1"/>
        <c:axPos val="l"/>
        <c:numFmt formatCode="General" sourceLinked="1"/>
        <c:majorTickMark val="out"/>
        <c:minorTickMark val="none"/>
        <c:tickLblPos val="nextTo"/>
        <c:crossAx val="2130243128"/>
        <c:crosses val="autoZero"/>
        <c:auto val="1"/>
        <c:lblAlgn val="ctr"/>
        <c:lblOffset val="100"/>
        <c:noMultiLvlLbl val="0"/>
      </c:catAx>
      <c:valAx>
        <c:axId val="2130243128"/>
        <c:scaling>
          <c:orientation val="minMax"/>
          <c:max val="100"/>
          <c:min val="0"/>
        </c:scaling>
        <c:delete val="1"/>
        <c:axPos val="t"/>
        <c:numFmt formatCode="General" sourceLinked="1"/>
        <c:majorTickMark val="out"/>
        <c:minorTickMark val="none"/>
        <c:tickLblPos val="nextTo"/>
        <c:crossAx val="21302401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k-SK"/>
    </a:p>
  </c:txPr>
  <c:externalData r:id="rId4">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375270839386301E-2"/>
          <c:y val="0"/>
          <c:w val="0.98962472916061395"/>
          <c:h val="1"/>
        </c:manualLayout>
      </c:layout>
      <c:barChart>
        <c:barDir val="bar"/>
        <c:grouping val="clustered"/>
        <c:varyColors val="0"/>
        <c:ser>
          <c:idx val="0"/>
          <c:order val="0"/>
          <c:tx>
            <c:strRef>
              <c:f>Sheet1!$B$1</c:f>
              <c:strCache>
                <c:ptCount val="1"/>
                <c:pt idx="0">
                  <c:v>Total</c:v>
                </c:pt>
              </c:strCache>
            </c:strRef>
          </c:tx>
          <c:spPr>
            <a:solidFill>
              <a:srgbClr val="0070C0">
                <a:alpha val="65000"/>
              </a:srgbClr>
            </a:solidFill>
            <a:ln>
              <a:solidFill>
                <a:srgbClr val="0070C0"/>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Flickr</c:v>
                </c:pt>
                <c:pt idx="1">
                  <c:v>Tumblr</c:v>
                </c:pt>
                <c:pt idx="2">
                  <c:v>Quora</c:v>
                </c:pt>
                <c:pt idx="3">
                  <c:v>Pinterest</c:v>
                </c:pt>
                <c:pt idx="4">
                  <c:v>YouTube</c:v>
                </c:pt>
                <c:pt idx="5">
                  <c:v>LinkedIn</c:v>
                </c:pt>
                <c:pt idx="6">
                  <c:v>Snapchat</c:v>
                </c:pt>
                <c:pt idx="7">
                  <c:v>Instagram</c:v>
                </c:pt>
                <c:pt idx="8">
                  <c:v>Twitter</c:v>
                </c:pt>
                <c:pt idx="9">
                  <c:v>Facebook</c:v>
                </c:pt>
              </c:strCache>
            </c:strRef>
          </c:cat>
          <c:val>
            <c:numRef>
              <c:f>Sheet1!$B$2:$B$11</c:f>
              <c:numCache>
                <c:formatCode>General</c:formatCode>
                <c:ptCount val="10"/>
                <c:pt idx="0">
                  <c:v>55</c:v>
                </c:pt>
                <c:pt idx="1">
                  <c:v>53</c:v>
                </c:pt>
                <c:pt idx="2">
                  <c:v>63</c:v>
                </c:pt>
                <c:pt idx="3">
                  <c:v>61</c:v>
                </c:pt>
                <c:pt idx="4">
                  <c:v>53</c:v>
                </c:pt>
                <c:pt idx="5">
                  <c:v>7</c:v>
                </c:pt>
                <c:pt idx="6">
                  <c:v>35</c:v>
                </c:pt>
                <c:pt idx="7">
                  <c:v>19</c:v>
                </c:pt>
                <c:pt idx="8">
                  <c:v>40</c:v>
                </c:pt>
                <c:pt idx="9">
                  <c:v>22</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BD2-4A68-AD66-EEB12D295C5B}"/>
            </c:ext>
          </c:extLst>
        </c:ser>
        <c:dLbls>
          <c:showLegendKey val="0"/>
          <c:showVal val="0"/>
          <c:showCatName val="0"/>
          <c:showSerName val="0"/>
          <c:showPercent val="0"/>
          <c:showBubbleSize val="0"/>
        </c:dLbls>
        <c:gapWidth val="86"/>
        <c:axId val="2130200968"/>
        <c:axId val="2130194024"/>
      </c:barChart>
      <c:catAx>
        <c:axId val="2130200968"/>
        <c:scaling>
          <c:orientation val="maxMin"/>
        </c:scaling>
        <c:delete val="1"/>
        <c:axPos val="l"/>
        <c:numFmt formatCode="General" sourceLinked="1"/>
        <c:majorTickMark val="out"/>
        <c:minorTickMark val="none"/>
        <c:tickLblPos val="nextTo"/>
        <c:crossAx val="2130194024"/>
        <c:crosses val="autoZero"/>
        <c:auto val="1"/>
        <c:lblAlgn val="ctr"/>
        <c:lblOffset val="100"/>
        <c:noMultiLvlLbl val="0"/>
      </c:catAx>
      <c:valAx>
        <c:axId val="2130194024"/>
        <c:scaling>
          <c:orientation val="minMax"/>
          <c:max val="100"/>
          <c:min val="0"/>
        </c:scaling>
        <c:delete val="1"/>
        <c:axPos val="t"/>
        <c:numFmt formatCode="General" sourceLinked="1"/>
        <c:majorTickMark val="out"/>
        <c:minorTickMark val="none"/>
        <c:tickLblPos val="nextTo"/>
        <c:crossAx val="21302009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k-SK"/>
    </a:p>
  </c:txPr>
  <c:externalData r:id="rId4">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375270839386301E-2"/>
          <c:y val="0"/>
          <c:w val="0.98962472916061395"/>
          <c:h val="1"/>
        </c:manualLayout>
      </c:layout>
      <c:barChart>
        <c:barDir val="bar"/>
        <c:grouping val="clustered"/>
        <c:varyColors val="0"/>
        <c:ser>
          <c:idx val="0"/>
          <c:order val="0"/>
          <c:tx>
            <c:strRef>
              <c:f>Sheet1!$B$1</c:f>
              <c:strCache>
                <c:ptCount val="1"/>
                <c:pt idx="0">
                  <c:v>Total</c:v>
                </c:pt>
              </c:strCache>
            </c:strRef>
          </c:tx>
          <c:spPr>
            <a:solidFill>
              <a:srgbClr val="EE7707">
                <a:alpha val="65000"/>
              </a:srgbClr>
            </a:solidFill>
            <a:ln>
              <a:solidFill>
                <a:srgbClr val="EE7707"/>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Flickr</c:v>
                </c:pt>
                <c:pt idx="1">
                  <c:v>Tumblr</c:v>
                </c:pt>
                <c:pt idx="2">
                  <c:v>Quora</c:v>
                </c:pt>
                <c:pt idx="3">
                  <c:v>Pinterest</c:v>
                </c:pt>
                <c:pt idx="4">
                  <c:v>YouTube</c:v>
                </c:pt>
                <c:pt idx="5">
                  <c:v>LinkedIn</c:v>
                </c:pt>
                <c:pt idx="6">
                  <c:v>Snapchat</c:v>
                </c:pt>
                <c:pt idx="7">
                  <c:v>Instagram</c:v>
                </c:pt>
                <c:pt idx="8">
                  <c:v>Twitter</c:v>
                </c:pt>
                <c:pt idx="9">
                  <c:v>Facebook</c:v>
                </c:pt>
              </c:strCache>
            </c:strRef>
          </c:cat>
          <c:val>
            <c:numRef>
              <c:f>Sheet1!$B$2:$B$11</c:f>
              <c:numCache>
                <c:formatCode>General</c:formatCode>
                <c:ptCount val="10"/>
                <c:pt idx="0">
                  <c:v>56</c:v>
                </c:pt>
                <c:pt idx="1">
                  <c:v>42</c:v>
                </c:pt>
                <c:pt idx="2">
                  <c:v>62</c:v>
                </c:pt>
                <c:pt idx="3">
                  <c:v>58</c:v>
                </c:pt>
                <c:pt idx="4">
                  <c:v>58</c:v>
                </c:pt>
                <c:pt idx="5">
                  <c:v>5</c:v>
                </c:pt>
                <c:pt idx="6">
                  <c:v>40</c:v>
                </c:pt>
                <c:pt idx="7">
                  <c:v>18</c:v>
                </c:pt>
                <c:pt idx="8">
                  <c:v>32</c:v>
                </c:pt>
                <c:pt idx="9">
                  <c:v>23</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E1C-4A31-8AEA-2C6649F2DCF9}"/>
            </c:ext>
          </c:extLst>
        </c:ser>
        <c:dLbls>
          <c:showLegendKey val="0"/>
          <c:showVal val="0"/>
          <c:showCatName val="0"/>
          <c:showSerName val="0"/>
          <c:showPercent val="0"/>
          <c:showBubbleSize val="0"/>
        </c:dLbls>
        <c:gapWidth val="86"/>
        <c:axId val="2144121640"/>
        <c:axId val="2144113992"/>
      </c:barChart>
      <c:catAx>
        <c:axId val="2144121640"/>
        <c:scaling>
          <c:orientation val="maxMin"/>
        </c:scaling>
        <c:delete val="1"/>
        <c:axPos val="l"/>
        <c:numFmt formatCode="General" sourceLinked="1"/>
        <c:majorTickMark val="out"/>
        <c:minorTickMark val="none"/>
        <c:tickLblPos val="nextTo"/>
        <c:crossAx val="2144113992"/>
        <c:crosses val="autoZero"/>
        <c:auto val="1"/>
        <c:lblAlgn val="ctr"/>
        <c:lblOffset val="100"/>
        <c:noMultiLvlLbl val="0"/>
      </c:catAx>
      <c:valAx>
        <c:axId val="2144113992"/>
        <c:scaling>
          <c:orientation val="minMax"/>
          <c:max val="100"/>
          <c:min val="0"/>
        </c:scaling>
        <c:delete val="1"/>
        <c:axPos val="t"/>
        <c:numFmt formatCode="General" sourceLinked="1"/>
        <c:majorTickMark val="out"/>
        <c:minorTickMark val="none"/>
        <c:tickLblPos val="nextTo"/>
        <c:crossAx val="21441216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k-SK"/>
    </a:p>
  </c:txPr>
  <c:externalData r:id="rId4">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dirty="0"/>
              <a:t>Ipsos Ribbon Rule</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Total Text</c:v>
                </c:pt>
              </c:strCache>
            </c:strRef>
          </c:tx>
          <c:cat>
            <c:strRef>
              <c:f>Sheet1!$A$2:$A$5</c:f>
              <c:strCache>
                <c:ptCount val="1"/>
                <c:pt idx="0">
                  <c:v>Format: None</c:v>
                </c:pt>
              </c:strCache>
            </c:strRef>
          </c:cat>
          <c:val>
            <c:numRef>
              <c:f>Sheet1!$B$2:$B$5</c:f>
              <c:numCache>
                <c:formatCode>General</c:formatCode>
                <c:ptCount val="4"/>
                <c:pt idx="0">
                  <c:v>0</c:v>
                </c:pt>
                <c:pt idx="1">
                  <c:v>0</c:v>
                </c:pt>
                <c:pt idx="2">
                  <c:v>0</c:v>
                </c:pt>
                <c:pt idx="3">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7F9-40C6-A04D-9C36DF20CD22}"/>
            </c:ext>
          </c:extLst>
        </c:ser>
        <c:dLbls>
          <c:showLegendKey val="0"/>
          <c:showVal val="0"/>
          <c:showCatName val="0"/>
          <c:showSerName val="0"/>
          <c:showPercent val="0"/>
          <c:showBubbleSize val="0"/>
          <c:showLeaderLines val="1"/>
        </c:dLbls>
      </c:pie3DChart>
    </c:plotArea>
    <c:legend>
      <c:legendPos val="r"/>
      <c:overlay val="0"/>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chemeClr val="accent1">
        <a:lumMod val="60000"/>
        <a:lumOff val="40000"/>
      </a:schemeClr>
    </a:solidFill>
  </c:spPr>
  <c:txPr>
    <a:bodyPr/>
    <a:lstStyle/>
    <a:p>
      <a:pPr>
        <a:defRPr sz="1800"/>
      </a:pPr>
      <a:endParaRPr lang="sk-SK"/>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850241545894E-2"/>
          <c:y val="9.6822980082992005E-2"/>
          <c:w val="0.97342995169082103"/>
          <c:h val="0.43145978113813399"/>
        </c:manualLayout>
      </c:layout>
      <c:barChart>
        <c:barDir val="col"/>
        <c:grouping val="clustered"/>
        <c:varyColors val="0"/>
        <c:ser>
          <c:idx val="0"/>
          <c:order val="0"/>
          <c:tx>
            <c:strRef>
              <c:f>Sheet1!$B$1</c:f>
              <c:strCache>
                <c:ptCount val="1"/>
                <c:pt idx="0">
                  <c:v>Total</c:v>
                </c:pt>
              </c:strCache>
            </c:strRef>
          </c:tx>
          <c:spPr>
            <a:solidFill>
              <a:srgbClr val="E6E6E6"/>
            </a:solidFill>
            <a:ln>
              <a:solidFill>
                <a:srgbClr val="D9D9D9"/>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Electricity and gas prices are rising and are too expensive for many people. We will ensure the switch to clean energy cuts bills</c:v>
                </c:pt>
                <c:pt idx="1">
                  <c:v>Our country is too dependent on anti-democratic regimes for their energy supply. We will ensure our energy comes from domestic renewable resources and is not imported from anti-democratic regimes</c:v>
                </c:pt>
                <c:pt idx="2">
                  <c:v>Nature is under threat across Europe. We will work to protect it and stop those who are destroying our wildlife</c:v>
                </c:pt>
                <c:pt idx="3">
                  <c:v>It is important to produce food in a healthy, sustainable way. We will cut the use of pesticides and antibiotics in food production to ensure everyone is healthier</c:v>
                </c:pt>
                <c:pt idx="4">
                  <c:v>Immigration is good for Europe, bringing new skills and workers for our public services. We will do more to ensure the effective                  integration of new migrants</c:v>
                </c:pt>
              </c:strCache>
            </c:strRef>
          </c:cat>
          <c:val>
            <c:numRef>
              <c:f>Sheet1!$B$2:$B$6</c:f>
              <c:numCache>
                <c:formatCode>General</c:formatCode>
                <c:ptCount val="5"/>
                <c:pt idx="0">
                  <c:v>78</c:v>
                </c:pt>
                <c:pt idx="1">
                  <c:v>59</c:v>
                </c:pt>
                <c:pt idx="2">
                  <c:v>79</c:v>
                </c:pt>
                <c:pt idx="3">
                  <c:v>83</c:v>
                </c:pt>
                <c:pt idx="4">
                  <c:v>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65-4DC2-AECE-2D8D84969267}"/>
            </c:ext>
          </c:extLst>
        </c:ser>
        <c:ser>
          <c:idx val="1"/>
          <c:order val="1"/>
          <c:tx>
            <c:strRef>
              <c:f>Sheet1!$C$1</c:f>
              <c:strCache>
                <c:ptCount val="1"/>
                <c:pt idx="0">
                  <c:v>Segment 1</c:v>
                </c:pt>
              </c:strCache>
            </c:strRef>
          </c:tx>
          <c:spPr>
            <a:solidFill>
              <a:srgbClr val="F4A65E"/>
            </a:solidFill>
            <a:ln>
              <a:solidFill>
                <a:srgbClr val="EE7707"/>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Electricity and gas prices are rising and are too expensive for many people. We will ensure the switch to clean energy cuts bills</c:v>
                </c:pt>
                <c:pt idx="1">
                  <c:v>Our country is too dependent on anti-democratic regimes for their energy supply. We will ensure our energy comes from domestic renewable resources and is not imported from anti-democratic regimes</c:v>
                </c:pt>
                <c:pt idx="2">
                  <c:v>Nature is under threat across Europe. We will work to protect it and stop those who are destroying our wildlife</c:v>
                </c:pt>
                <c:pt idx="3">
                  <c:v>It is important to produce food in a healthy, sustainable way. We will cut the use of pesticides and antibiotics in food production to ensure everyone is healthier</c:v>
                </c:pt>
                <c:pt idx="4">
                  <c:v>Immigration is good for Europe, bringing new skills and workers for our public services. We will do more to ensure the effective                  integration of new migrants</c:v>
                </c:pt>
              </c:strCache>
            </c:strRef>
          </c:cat>
          <c:val>
            <c:numRef>
              <c:f>Sheet1!$C$2:$C$6</c:f>
              <c:numCache>
                <c:formatCode>General</c:formatCode>
                <c:ptCount val="5"/>
                <c:pt idx="0">
                  <c:v>91</c:v>
                </c:pt>
                <c:pt idx="1">
                  <c:v>72</c:v>
                </c:pt>
                <c:pt idx="2">
                  <c:v>92</c:v>
                </c:pt>
                <c:pt idx="3">
                  <c:v>92</c:v>
                </c:pt>
                <c:pt idx="4">
                  <c:v>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65-4DC2-AECE-2D8D84969267}"/>
            </c:ext>
          </c:extLst>
        </c:ser>
        <c:ser>
          <c:idx val="2"/>
          <c:order val="2"/>
          <c:tx>
            <c:strRef>
              <c:f>Sheet1!$D$1</c:f>
              <c:strCache>
                <c:ptCount val="1"/>
                <c:pt idx="0">
                  <c:v>Segment 2</c:v>
                </c:pt>
              </c:strCache>
            </c:strRef>
          </c:tx>
          <c:spPr>
            <a:solidFill>
              <a:srgbClr val="FFD659"/>
            </a:solidFill>
            <a:ln>
              <a:solidFill>
                <a:srgbClr val="FFC000"/>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Electricity and gas prices are rising and are too expensive for many people. We will ensure the switch to clean energy cuts bills</c:v>
                </c:pt>
                <c:pt idx="1">
                  <c:v>Our country is too dependent on anti-democratic regimes for their energy supply. We will ensure our energy comes from domestic renewable resources and is not imported from anti-democratic regimes</c:v>
                </c:pt>
                <c:pt idx="2">
                  <c:v>Nature is under threat across Europe. We will work to protect it and stop those who are destroying our wildlife</c:v>
                </c:pt>
                <c:pt idx="3">
                  <c:v>It is important to produce food in a healthy, sustainable way. We will cut the use of pesticides and antibiotics in food production to ensure everyone is healthier</c:v>
                </c:pt>
                <c:pt idx="4">
                  <c:v>Immigration is good for Europe, bringing new skills and workers for our public services. We will do more to ensure the effective                  integration of new migrants</c:v>
                </c:pt>
              </c:strCache>
            </c:strRef>
          </c:cat>
          <c:val>
            <c:numRef>
              <c:f>Sheet1!$D$2:$D$6</c:f>
              <c:numCache>
                <c:formatCode>General</c:formatCode>
                <c:ptCount val="5"/>
                <c:pt idx="0">
                  <c:v>90</c:v>
                </c:pt>
                <c:pt idx="1">
                  <c:v>75</c:v>
                </c:pt>
                <c:pt idx="2">
                  <c:v>92</c:v>
                </c:pt>
                <c:pt idx="3">
                  <c:v>92</c:v>
                </c:pt>
                <c:pt idx="4">
                  <c:v>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65-4DC2-AECE-2D8D84969267}"/>
            </c:ext>
          </c:extLst>
        </c:ser>
        <c:ser>
          <c:idx val="3"/>
          <c:order val="3"/>
          <c:tx>
            <c:strRef>
              <c:f>Sheet1!$E$1</c:f>
              <c:strCache>
                <c:ptCount val="1"/>
                <c:pt idx="0">
                  <c:v>Segment 3</c:v>
                </c:pt>
              </c:strCache>
            </c:strRef>
          </c:tx>
          <c:spPr>
            <a:solidFill>
              <a:srgbClr val="C2DA68"/>
            </a:solidFill>
            <a:ln>
              <a:solidFill>
                <a:srgbClr val="A2C617"/>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Electricity and gas prices are rising and are too expensive for many people. We will ensure the switch to clean energy cuts bills</c:v>
                </c:pt>
                <c:pt idx="1">
                  <c:v>Our country is too dependent on anti-democratic regimes for their energy supply. We will ensure our energy comes from domestic renewable resources and is not imported from anti-democratic regimes</c:v>
                </c:pt>
                <c:pt idx="2">
                  <c:v>Nature is under threat across Europe. We will work to protect it and stop those who are destroying our wildlife</c:v>
                </c:pt>
                <c:pt idx="3">
                  <c:v>It is important to produce food in a healthy, sustainable way. We will cut the use of pesticides and antibiotics in food production to ensure everyone is healthier</c:v>
                </c:pt>
                <c:pt idx="4">
                  <c:v>Immigration is good for Europe, bringing new skills and workers for our public services. We will do more to ensure the effective                  integration of new migrants</c:v>
                </c:pt>
              </c:strCache>
            </c:strRef>
          </c:cat>
          <c:val>
            <c:numRef>
              <c:f>Sheet1!$E$2:$E$6</c:f>
              <c:numCache>
                <c:formatCode>General</c:formatCode>
                <c:ptCount val="5"/>
                <c:pt idx="0">
                  <c:v>65</c:v>
                </c:pt>
                <c:pt idx="1">
                  <c:v>63</c:v>
                </c:pt>
                <c:pt idx="2">
                  <c:v>86</c:v>
                </c:pt>
                <c:pt idx="3">
                  <c:v>86</c:v>
                </c:pt>
                <c:pt idx="4">
                  <c:v>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65-4DC2-AECE-2D8D84969267}"/>
            </c:ext>
          </c:extLst>
        </c:ser>
        <c:ser>
          <c:idx val="4"/>
          <c:order val="4"/>
          <c:tx>
            <c:strRef>
              <c:f>Sheet1!$F$1</c:f>
              <c:strCache>
                <c:ptCount val="1"/>
                <c:pt idx="0">
                  <c:v>Segment 4</c:v>
                </c:pt>
              </c:strCache>
            </c:strRef>
          </c:tx>
          <c:spPr>
            <a:solidFill>
              <a:srgbClr val="59BFBF"/>
            </a:solidFill>
            <a:ln>
              <a:solidFill>
                <a:srgbClr val="009C9C"/>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Electricity and gas prices are rising and are too expensive for many people. We will ensure the switch to clean energy cuts bills</c:v>
                </c:pt>
                <c:pt idx="1">
                  <c:v>Our country is too dependent on anti-democratic regimes for their energy supply. We will ensure our energy comes from domestic renewable resources and is not imported from anti-democratic regimes</c:v>
                </c:pt>
                <c:pt idx="2">
                  <c:v>Nature is under threat across Europe. We will work to protect it and stop those who are destroying our wildlife</c:v>
                </c:pt>
                <c:pt idx="3">
                  <c:v>It is important to produce food in a healthy, sustainable way. We will cut the use of pesticides and antibiotics in food production to ensure everyone is healthier</c:v>
                </c:pt>
                <c:pt idx="4">
                  <c:v>Immigration is good for Europe, bringing new skills and workers for our public services. We will do more to ensure the effective                  integration of new migrants</c:v>
                </c:pt>
              </c:strCache>
            </c:strRef>
          </c:cat>
          <c:val>
            <c:numRef>
              <c:f>Sheet1!$F$2:$F$6</c:f>
              <c:numCache>
                <c:formatCode>General</c:formatCode>
                <c:ptCount val="5"/>
                <c:pt idx="0">
                  <c:v>56</c:v>
                </c:pt>
                <c:pt idx="1">
                  <c:v>9</c:v>
                </c:pt>
                <c:pt idx="2">
                  <c:v>40</c:v>
                </c:pt>
                <c:pt idx="3">
                  <c:v>60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65-4DC2-AECE-2D8D84969267}"/>
            </c:ext>
          </c:extLst>
        </c:ser>
        <c:ser>
          <c:idx val="5"/>
          <c:order val="5"/>
          <c:tx>
            <c:strRef>
              <c:f>Sheet1!$G$1</c:f>
              <c:strCache>
                <c:ptCount val="1"/>
                <c:pt idx="0">
                  <c:v>Segment 5</c:v>
                </c:pt>
              </c:strCache>
            </c:strRef>
          </c:tx>
          <c:spPr>
            <a:solidFill>
              <a:srgbClr val="59A2D6"/>
            </a:solidFill>
            <a:ln>
              <a:solidFill>
                <a:srgbClr val="0070C0"/>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Electricity and gas prices are rising and are too expensive for many people. We will ensure the switch to clean energy cuts bills</c:v>
                </c:pt>
                <c:pt idx="1">
                  <c:v>Our country is too dependent on anti-democratic regimes for their energy supply. We will ensure our energy comes from domestic renewable resources and is not imported from anti-democratic regimes</c:v>
                </c:pt>
                <c:pt idx="2">
                  <c:v>Nature is under threat across Europe. We will work to protect it and stop those who are destroying our wildlife</c:v>
                </c:pt>
                <c:pt idx="3">
                  <c:v>It is important to produce food in a healthy, sustainable way. We will cut the use of pesticides and antibiotics in food production to ensure everyone is healthier</c:v>
                </c:pt>
                <c:pt idx="4">
                  <c:v>Immigration is good for Europe, bringing new skills and workers for our public services. We will do more to ensure the effective                  integration of new migrants</c:v>
                </c:pt>
              </c:strCache>
            </c:strRef>
          </c:cat>
          <c:val>
            <c:numRef>
              <c:f>Sheet1!$G$2:$G$6</c:f>
              <c:numCache>
                <c:formatCode>General</c:formatCode>
                <c:ptCount val="5"/>
                <c:pt idx="0">
                  <c:v>60</c:v>
                </c:pt>
                <c:pt idx="1">
                  <c:v>33</c:v>
                </c:pt>
                <c:pt idx="2">
                  <c:v>50</c:v>
                </c:pt>
                <c:pt idx="3">
                  <c:v>62</c:v>
                </c:pt>
                <c:pt idx="4">
                  <c:v>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65-4DC2-AECE-2D8D84969267}"/>
            </c:ext>
          </c:extLst>
        </c:ser>
        <c:ser>
          <c:idx val="6"/>
          <c:order val="6"/>
          <c:tx>
            <c:strRef>
              <c:f>Sheet1!$H$1</c:f>
              <c:strCache>
                <c:ptCount val="1"/>
                <c:pt idx="0">
                  <c:v>Segment 6</c:v>
                </c:pt>
              </c:strCache>
            </c:strRef>
          </c:tx>
          <c:spPr>
            <a:solidFill>
              <a:schemeClr val="accent1">
                <a:lumMod val="60000"/>
              </a:schemeClr>
            </a:solidFill>
            <a:ln>
              <a:noFill/>
            </a:ln>
            <a:effectLst/>
          </c:spPr>
          <c:invertIfNegative val="0"/>
          <c:cat>
            <c:strRef>
              <c:f>Sheet1!$A$2:$A$6</c:f>
              <c:strCache>
                <c:ptCount val="5"/>
                <c:pt idx="0">
                  <c:v>Electricity and gas prices are rising and are too expensive for many people. We will ensure the switch to clean energy cuts bills</c:v>
                </c:pt>
                <c:pt idx="1">
                  <c:v>Our country is too dependent on anti-democratic regimes for their energy supply. We will ensure our energy comes from domestic renewable resources and is not imported from anti-democratic regimes</c:v>
                </c:pt>
                <c:pt idx="2">
                  <c:v>Nature is under threat across Europe. We will work to protect it and stop those who are destroying our wildlife</c:v>
                </c:pt>
                <c:pt idx="3">
                  <c:v>It is important to produce food in a healthy, sustainable way. We will cut the use of pesticides and antibiotics in food production to ensure everyone is healthier</c:v>
                </c:pt>
                <c:pt idx="4">
                  <c:v>Immigration is good for Europe, bringing new skills and workers for our public services. We will do more to ensure the effective                  integration of new migrants</c:v>
                </c:pt>
              </c:strCache>
            </c:strRef>
          </c:cat>
          <c:val>
            <c:numRef>
              <c:f>Sheet1!$H$2:$H$6</c:f>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56-41D6-A1CD-C24DCE8DE326}"/>
            </c:ext>
          </c:extLst>
        </c:ser>
        <c:dLbls>
          <c:showLegendKey val="0"/>
          <c:showVal val="0"/>
          <c:showCatName val="0"/>
          <c:showSerName val="0"/>
          <c:showPercent val="0"/>
          <c:showBubbleSize val="0"/>
        </c:dLbls>
        <c:gapWidth val="219"/>
        <c:overlap val="-27"/>
        <c:axId val="2143983544"/>
        <c:axId val="2143986936"/>
      </c:barChart>
      <c:catAx>
        <c:axId val="2143983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crossAx val="2143986936"/>
        <c:crosses val="autoZero"/>
        <c:auto val="1"/>
        <c:lblAlgn val="ctr"/>
        <c:lblOffset val="100"/>
        <c:noMultiLvlLbl val="0"/>
      </c:catAx>
      <c:valAx>
        <c:axId val="2143986936"/>
        <c:scaling>
          <c:orientation val="minMax"/>
          <c:max val="100"/>
          <c:min val="0"/>
        </c:scaling>
        <c:delete val="1"/>
        <c:axPos val="l"/>
        <c:numFmt formatCode="General" sourceLinked="1"/>
        <c:majorTickMark val="out"/>
        <c:minorTickMark val="none"/>
        <c:tickLblPos val="nextTo"/>
        <c:crossAx val="2143983544"/>
        <c:crosses val="autoZero"/>
        <c:crossBetween val="between"/>
      </c:valAx>
      <c:spPr>
        <a:noFill/>
        <a:ln>
          <a:noFill/>
        </a:ln>
        <a:effectLst/>
      </c:spPr>
    </c:plotArea>
    <c:legend>
      <c:legendPos val="b"/>
      <c:overlay val="0"/>
      <c:spPr>
        <a:noFill/>
        <a:ln>
          <a:solidFill>
            <a:srgbClr val="FFFFFF"/>
          </a:solid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k-SK"/>
        </a:p>
      </c:txPr>
    </c:legend>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k-SK"/>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995023753704E-2"/>
          <c:y val="5.54131617486293E-2"/>
          <c:w val="0.98418518377109498"/>
          <c:h val="0.94458684475034704"/>
        </c:manualLayout>
      </c:layout>
      <c:barChart>
        <c:barDir val="bar"/>
        <c:grouping val="clustered"/>
        <c:varyColors val="0"/>
        <c:ser>
          <c:idx val="0"/>
          <c:order val="0"/>
          <c:tx>
            <c:strRef>
              <c:f>Sheet1!$B$1</c:f>
              <c:strCache>
                <c:ptCount val="1"/>
                <c:pt idx="0">
                  <c:v>Series 1</c:v>
                </c:pt>
              </c:strCache>
            </c:strRef>
          </c:tx>
          <c:spPr>
            <a:solidFill>
              <a:schemeClr val="accent1">
                <a:alpha val="74902"/>
              </a:schemeClr>
            </a:solidFill>
            <a:ln>
              <a:solidFill>
                <a:schemeClr val="accent1"/>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venir Light" panose="020B0402020203020204"/>
                    <a:ea typeface="+mn-ea"/>
                    <a:cs typeface="+mn-cs"/>
                  </a:defRPr>
                </a:pPr>
                <a:endParaRPr lang="sk-SK"/>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The general state of politics</c:v>
                </c:pt>
                <c:pt idx="1">
                  <c:v>Immigration</c:v>
                </c:pt>
                <c:pt idx="2">
                  <c:v>Corruption of politicians</c:v>
                </c:pt>
                <c:pt idx="3">
                  <c:v>Inflation and high prices</c:v>
                </c:pt>
                <c:pt idx="4">
                  <c:v>Pollution</c:v>
                </c:pt>
                <c:pt idx="5">
                  <c:v>Terrorism</c:v>
                </c:pt>
                <c:pt idx="6">
                  <c:v>Poverty/social inequality</c:v>
                </c:pt>
                <c:pt idx="7">
                  <c:v>Health care</c:v>
                </c:pt>
                <c:pt idx="8">
                  <c:v>Crime</c:v>
                </c:pt>
                <c:pt idx="9">
                  <c:v>Having enough money to pay the bills</c:v>
                </c:pt>
              </c:strCache>
            </c:strRef>
          </c:cat>
          <c:val>
            <c:numRef>
              <c:f>Sheet1!$B$2:$B$11</c:f>
              <c:numCache>
                <c:formatCode>General</c:formatCode>
                <c:ptCount val="10"/>
                <c:pt idx="0">
                  <c:v>31</c:v>
                </c:pt>
                <c:pt idx="1">
                  <c:v>29</c:v>
                </c:pt>
                <c:pt idx="2">
                  <c:v>26</c:v>
                </c:pt>
                <c:pt idx="3">
                  <c:v>26</c:v>
                </c:pt>
                <c:pt idx="4">
                  <c:v>24</c:v>
                </c:pt>
                <c:pt idx="5">
                  <c:v>21</c:v>
                </c:pt>
                <c:pt idx="6">
                  <c:v>19</c:v>
                </c:pt>
                <c:pt idx="7">
                  <c:v>17</c:v>
                </c:pt>
                <c:pt idx="8">
                  <c:v>16</c:v>
                </c:pt>
                <c:pt idx="9">
                  <c:v>14</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FAD-4E7A-B1DD-6C4956562CFB}"/>
            </c:ext>
          </c:extLst>
        </c:ser>
        <c:dLbls>
          <c:showLegendKey val="0"/>
          <c:showVal val="0"/>
          <c:showCatName val="0"/>
          <c:showSerName val="0"/>
          <c:showPercent val="0"/>
          <c:showBubbleSize val="0"/>
        </c:dLbls>
        <c:gapWidth val="219"/>
        <c:axId val="-2146715544"/>
        <c:axId val="-2146712008"/>
      </c:barChart>
      <c:catAx>
        <c:axId val="-2146715544"/>
        <c:scaling>
          <c:orientation val="maxMin"/>
        </c:scaling>
        <c:delete val="0"/>
        <c:axPos val="l"/>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crossAx val="-2146712008"/>
        <c:crosses val="autoZero"/>
        <c:auto val="1"/>
        <c:lblAlgn val="ctr"/>
        <c:lblOffset val="100"/>
        <c:noMultiLvlLbl val="0"/>
      </c:catAx>
      <c:valAx>
        <c:axId val="-2146712008"/>
        <c:scaling>
          <c:orientation val="minMax"/>
          <c:max val="40"/>
          <c:min val="0"/>
        </c:scaling>
        <c:delete val="1"/>
        <c:axPos val="t"/>
        <c:numFmt formatCode="General" sourceLinked="1"/>
        <c:majorTickMark val="out"/>
        <c:minorTickMark val="none"/>
        <c:tickLblPos val="nextTo"/>
        <c:crossAx val="-21467155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k-SK"/>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850241545894E-2"/>
          <c:y val="4.4377199204704697E-2"/>
          <c:w val="0.97342995169082103"/>
          <c:h val="0.47470737890853698"/>
        </c:manualLayout>
      </c:layout>
      <c:barChart>
        <c:barDir val="col"/>
        <c:grouping val="clustered"/>
        <c:varyColors val="0"/>
        <c:ser>
          <c:idx val="0"/>
          <c:order val="0"/>
          <c:tx>
            <c:strRef>
              <c:f>Sheet1!$B$1</c:f>
              <c:strCache>
                <c:ptCount val="1"/>
                <c:pt idx="0">
                  <c:v>Total</c:v>
                </c:pt>
              </c:strCache>
            </c:strRef>
          </c:tx>
          <c:spPr>
            <a:solidFill>
              <a:srgbClr val="E6E6E6"/>
            </a:solidFill>
            <a:ln>
              <a:solidFill>
                <a:srgbClr val="D9D9D9"/>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Global warming is one of the greatest threats to humanity. We will make the EU a global leader in fighting climate change</c:v>
                </c:pt>
                <c:pt idx="1">
                  <c:v>The state of the environment is worsening due to waste, pollution and harmful activities. We will force the most polluting companies to clean up and stop destroying our planet</c:v>
                </c:pt>
                <c:pt idx="2">
                  <c:v>The heat waves and drought this summer are a sign of what is coming. We will invest in protection against extreme weather to come</c:v>
                </c:pt>
                <c:pt idx="3">
                  <c:v>Insulating houses and producing renewable energy will create new industries. We will ensure that news jobs in sustainable businesses are secure and well paid</c:v>
                </c:pt>
                <c:pt idx="4">
                  <c:v>Some things that cause air pollution, such as coal and diesel cars, also cause climate change. We will limit their use, so everyone can breathe clean air</c:v>
                </c:pt>
              </c:strCache>
            </c:strRef>
          </c:cat>
          <c:val>
            <c:numRef>
              <c:f>Sheet1!$B$2:$B$6</c:f>
              <c:numCache>
                <c:formatCode>General</c:formatCode>
                <c:ptCount val="5"/>
                <c:pt idx="0">
                  <c:v>62</c:v>
                </c:pt>
                <c:pt idx="1">
                  <c:v>83</c:v>
                </c:pt>
                <c:pt idx="2">
                  <c:v>72</c:v>
                </c:pt>
                <c:pt idx="3">
                  <c:v>71</c:v>
                </c:pt>
                <c:pt idx="4">
                  <c:v>60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65-4DC2-AECE-2D8D84969267}"/>
            </c:ext>
          </c:extLst>
        </c:ser>
        <c:ser>
          <c:idx val="1"/>
          <c:order val="1"/>
          <c:tx>
            <c:strRef>
              <c:f>Sheet1!$C$1</c:f>
              <c:strCache>
                <c:ptCount val="1"/>
                <c:pt idx="0">
                  <c:v>Segment 1</c:v>
                </c:pt>
              </c:strCache>
            </c:strRef>
          </c:tx>
          <c:spPr>
            <a:solidFill>
              <a:srgbClr val="F4A65E"/>
            </a:solidFill>
            <a:ln>
              <a:solidFill>
                <a:srgbClr val="EE7707"/>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Global warming is one of the greatest threats to humanity. We will make the EU a global leader in fighting climate change</c:v>
                </c:pt>
                <c:pt idx="1">
                  <c:v>The state of the environment is worsening due to waste, pollution and harmful activities. We will force the most polluting companies to clean up and stop destroying our planet</c:v>
                </c:pt>
                <c:pt idx="2">
                  <c:v>The heat waves and drought this summer are a sign of what is coming. We will invest in protection against extreme weather to come</c:v>
                </c:pt>
                <c:pt idx="3">
                  <c:v>Insulating houses and producing renewable energy will create new industries. We will ensure that news jobs in sustainable businesses are secure and well paid</c:v>
                </c:pt>
                <c:pt idx="4">
                  <c:v>Some things that cause air pollution, such as coal and diesel cars, also cause climate change. We will limit their use, so everyone can breathe clean air</c:v>
                </c:pt>
              </c:strCache>
            </c:strRef>
          </c:cat>
          <c:val>
            <c:numRef>
              <c:f>Sheet1!$C$2:$C$6</c:f>
              <c:numCache>
                <c:formatCode>General</c:formatCode>
                <c:ptCount val="5"/>
                <c:pt idx="0">
                  <c:v>69</c:v>
                </c:pt>
                <c:pt idx="1">
                  <c:v>94</c:v>
                </c:pt>
                <c:pt idx="2">
                  <c:v>80</c:v>
                </c:pt>
                <c:pt idx="3">
                  <c:v>82</c:v>
                </c:pt>
                <c:pt idx="4">
                  <c:v>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65-4DC2-AECE-2D8D84969267}"/>
            </c:ext>
          </c:extLst>
        </c:ser>
        <c:ser>
          <c:idx val="2"/>
          <c:order val="2"/>
          <c:tx>
            <c:strRef>
              <c:f>Sheet1!$D$1</c:f>
              <c:strCache>
                <c:ptCount val="1"/>
                <c:pt idx="0">
                  <c:v>Segment 2</c:v>
                </c:pt>
              </c:strCache>
            </c:strRef>
          </c:tx>
          <c:spPr>
            <a:solidFill>
              <a:srgbClr val="FFD659"/>
            </a:solidFill>
            <a:ln>
              <a:solidFill>
                <a:srgbClr val="FFC000"/>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Global warming is one of the greatest threats to humanity. We will make the EU a global leader in fighting climate change</c:v>
                </c:pt>
                <c:pt idx="1">
                  <c:v>The state of the environment is worsening due to waste, pollution and harmful activities. We will force the most polluting companies to clean up and stop destroying our planet</c:v>
                </c:pt>
                <c:pt idx="2">
                  <c:v>The heat waves and drought this summer are a sign of what is coming. We will invest in protection against extreme weather to come</c:v>
                </c:pt>
                <c:pt idx="3">
                  <c:v>Insulating houses and producing renewable energy will create new industries. We will ensure that news jobs in sustainable businesses are secure and well paid</c:v>
                </c:pt>
                <c:pt idx="4">
                  <c:v>Some things that cause air pollution, such as coal and diesel cars, also cause climate change. We will limit their use, so everyone can breathe clean air</c:v>
                </c:pt>
              </c:strCache>
            </c:strRef>
          </c:cat>
          <c:val>
            <c:numRef>
              <c:f>Sheet1!$D$2:$D$6</c:f>
              <c:numCache>
                <c:formatCode>General</c:formatCode>
                <c:ptCount val="5"/>
                <c:pt idx="0">
                  <c:v>81</c:v>
                </c:pt>
                <c:pt idx="1">
                  <c:v>94</c:v>
                </c:pt>
                <c:pt idx="2">
                  <c:v>88</c:v>
                </c:pt>
                <c:pt idx="3">
                  <c:v>85</c:v>
                </c:pt>
                <c:pt idx="4">
                  <c:v>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65-4DC2-AECE-2D8D84969267}"/>
            </c:ext>
          </c:extLst>
        </c:ser>
        <c:ser>
          <c:idx val="3"/>
          <c:order val="3"/>
          <c:tx>
            <c:strRef>
              <c:f>Sheet1!$E$1</c:f>
              <c:strCache>
                <c:ptCount val="1"/>
                <c:pt idx="0">
                  <c:v>Segment 3</c:v>
                </c:pt>
              </c:strCache>
            </c:strRef>
          </c:tx>
          <c:spPr>
            <a:solidFill>
              <a:srgbClr val="C2DA68"/>
            </a:solidFill>
            <a:ln>
              <a:solidFill>
                <a:srgbClr val="A2C617"/>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Global warming is one of the greatest threats to humanity. We will make the EU a global leader in fighting climate change</c:v>
                </c:pt>
                <c:pt idx="1">
                  <c:v>The state of the environment is worsening due to waste, pollution and harmful activities. We will force the most polluting companies to clean up and stop destroying our planet</c:v>
                </c:pt>
                <c:pt idx="2">
                  <c:v>The heat waves and drought this summer are a sign of what is coming. We will invest in protection against extreme weather to come</c:v>
                </c:pt>
                <c:pt idx="3">
                  <c:v>Insulating houses and producing renewable energy will create new industries. We will ensure that news jobs in sustainable businesses are secure and well paid</c:v>
                </c:pt>
                <c:pt idx="4">
                  <c:v>Some things that cause air pollution, such as coal and diesel cars, also cause climate change. We will limit their use, so everyone can breathe clean air</c:v>
                </c:pt>
              </c:strCache>
            </c:strRef>
          </c:cat>
          <c:val>
            <c:numRef>
              <c:f>Sheet1!$E$2:$E$6</c:f>
              <c:numCache>
                <c:formatCode>General</c:formatCode>
                <c:ptCount val="5"/>
                <c:pt idx="0">
                  <c:v>72</c:v>
                </c:pt>
                <c:pt idx="1">
                  <c:v>88</c:v>
                </c:pt>
                <c:pt idx="2">
                  <c:v>79</c:v>
                </c:pt>
                <c:pt idx="3">
                  <c:v>71</c:v>
                </c:pt>
                <c:pt idx="4">
                  <c:v>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65-4DC2-AECE-2D8D84969267}"/>
            </c:ext>
          </c:extLst>
        </c:ser>
        <c:ser>
          <c:idx val="4"/>
          <c:order val="4"/>
          <c:tx>
            <c:strRef>
              <c:f>Sheet1!$F$1</c:f>
              <c:strCache>
                <c:ptCount val="1"/>
                <c:pt idx="0">
                  <c:v>Segment 4</c:v>
                </c:pt>
              </c:strCache>
            </c:strRef>
          </c:tx>
          <c:spPr>
            <a:solidFill>
              <a:srgbClr val="59BFBF"/>
            </a:solidFill>
            <a:ln>
              <a:solidFill>
                <a:srgbClr val="009C9C"/>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Global warming is one of the greatest threats to humanity. We will make the EU a global leader in fighting climate change</c:v>
                </c:pt>
                <c:pt idx="1">
                  <c:v>The state of the environment is worsening due to waste, pollution and harmful activities. We will force the most polluting companies to clean up and stop destroying our planet</c:v>
                </c:pt>
                <c:pt idx="2">
                  <c:v>The heat waves and drought this summer are a sign of what is coming. We will invest in protection against extreme weather to come</c:v>
                </c:pt>
                <c:pt idx="3">
                  <c:v>Insulating houses and producing renewable energy will create new industries. We will ensure that news jobs in sustainable businesses are secure and well paid</c:v>
                </c:pt>
                <c:pt idx="4">
                  <c:v>Some things that cause air pollution, such as coal and diesel cars, also cause climate change. We will limit their use, so everyone can breathe clean air</c:v>
                </c:pt>
              </c:strCache>
            </c:strRef>
          </c:cat>
          <c:val>
            <c:numRef>
              <c:f>Sheet1!$F$2:$F$6</c:f>
              <c:numCache>
                <c:formatCode>General</c:formatCode>
                <c:ptCount val="5"/>
                <c:pt idx="0">
                  <c:v>6</c:v>
                </c:pt>
                <c:pt idx="1">
                  <c:v>50</c:v>
                </c:pt>
                <c:pt idx="2">
                  <c:v>38</c:v>
                </c:pt>
                <c:pt idx="3">
                  <c:v>32</c:v>
                </c:pt>
                <c:pt idx="4">
                  <c:v>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65-4DC2-AECE-2D8D84969267}"/>
            </c:ext>
          </c:extLst>
        </c:ser>
        <c:ser>
          <c:idx val="5"/>
          <c:order val="5"/>
          <c:tx>
            <c:strRef>
              <c:f>Sheet1!$G$1</c:f>
              <c:strCache>
                <c:ptCount val="1"/>
                <c:pt idx="0">
                  <c:v>Segment 5</c:v>
                </c:pt>
              </c:strCache>
            </c:strRef>
          </c:tx>
          <c:spPr>
            <a:solidFill>
              <a:srgbClr val="59A2D6"/>
            </a:solidFill>
            <a:ln>
              <a:solidFill>
                <a:srgbClr val="0070C0"/>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Global warming is one of the greatest threats to humanity. We will make the EU a global leader in fighting climate change</c:v>
                </c:pt>
                <c:pt idx="1">
                  <c:v>The state of the environment is worsening due to waste, pollution and harmful activities. We will force the most polluting companies to clean up and stop destroying our planet</c:v>
                </c:pt>
                <c:pt idx="2">
                  <c:v>The heat waves and drought this summer are a sign of what is coming. We will invest in protection against extreme weather to come</c:v>
                </c:pt>
                <c:pt idx="3">
                  <c:v>Insulating houses and producing renewable energy will create new industries. We will ensure that news jobs in sustainable businesses are secure and well paid</c:v>
                </c:pt>
                <c:pt idx="4">
                  <c:v>Some things that cause air pollution, such as coal and diesel cars, also cause climate change. We will limit their use, so everyone can breathe clean air</c:v>
                </c:pt>
              </c:strCache>
            </c:strRef>
          </c:cat>
          <c:val>
            <c:numRef>
              <c:f>Sheet1!$G$2:$G$6</c:f>
              <c:numCache>
                <c:formatCode>General</c:formatCode>
                <c:ptCount val="5"/>
                <c:pt idx="0">
                  <c:v>32</c:v>
                </c:pt>
                <c:pt idx="1">
                  <c:v>58</c:v>
                </c:pt>
                <c:pt idx="2">
                  <c:v>42</c:v>
                </c:pt>
                <c:pt idx="3">
                  <c:v>45</c:v>
                </c:pt>
                <c:pt idx="4">
                  <c:v>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65-4DC2-AECE-2D8D84969267}"/>
            </c:ext>
          </c:extLst>
        </c:ser>
        <c:ser>
          <c:idx val="6"/>
          <c:order val="6"/>
          <c:tx>
            <c:strRef>
              <c:f>Sheet1!$H$1</c:f>
              <c:strCache>
                <c:ptCount val="1"/>
                <c:pt idx="0">
                  <c:v>Segment 6</c:v>
                </c:pt>
              </c:strCache>
            </c:strRef>
          </c:tx>
          <c:spPr>
            <a:solidFill>
              <a:schemeClr val="accent1">
                <a:lumMod val="60000"/>
              </a:schemeClr>
            </a:solidFill>
            <a:ln>
              <a:noFill/>
            </a:ln>
            <a:effectLst/>
          </c:spPr>
          <c:invertIfNegative val="0"/>
          <c:cat>
            <c:strRef>
              <c:f>Sheet1!$A$2:$A$6</c:f>
              <c:strCache>
                <c:ptCount val="5"/>
                <c:pt idx="0">
                  <c:v>Global warming is one of the greatest threats to humanity. We will make the EU a global leader in fighting climate change</c:v>
                </c:pt>
                <c:pt idx="1">
                  <c:v>The state of the environment is worsening due to waste, pollution and harmful activities. We will force the most polluting companies to clean up and stop destroying our planet</c:v>
                </c:pt>
                <c:pt idx="2">
                  <c:v>The heat waves and drought this summer are a sign of what is coming. We will invest in protection against extreme weather to come</c:v>
                </c:pt>
                <c:pt idx="3">
                  <c:v>Insulating houses and producing renewable energy will create new industries. We will ensure that news jobs in sustainable businesses are secure and well paid</c:v>
                </c:pt>
                <c:pt idx="4">
                  <c:v>Some things that cause air pollution, such as coal and diesel cars, also cause climate change. We will limit their use, so everyone can breathe clean air</c:v>
                </c:pt>
              </c:strCache>
            </c:strRef>
          </c:cat>
          <c:val>
            <c:numRef>
              <c:f>Sheet1!$H$2:$H$6</c:f>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56-41D6-A1CD-C24DCE8DE326}"/>
            </c:ext>
          </c:extLst>
        </c:ser>
        <c:dLbls>
          <c:showLegendKey val="0"/>
          <c:showVal val="0"/>
          <c:showCatName val="0"/>
          <c:showSerName val="0"/>
          <c:showPercent val="0"/>
          <c:showBubbleSize val="0"/>
        </c:dLbls>
        <c:gapWidth val="219"/>
        <c:overlap val="-27"/>
        <c:axId val="2129978600"/>
        <c:axId val="2129981992"/>
      </c:barChart>
      <c:catAx>
        <c:axId val="2129978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crossAx val="2129981992"/>
        <c:crosses val="autoZero"/>
        <c:auto val="1"/>
        <c:lblAlgn val="ctr"/>
        <c:lblOffset val="100"/>
        <c:noMultiLvlLbl val="0"/>
      </c:catAx>
      <c:valAx>
        <c:axId val="2129981992"/>
        <c:scaling>
          <c:orientation val="minMax"/>
          <c:max val="100"/>
          <c:min val="0"/>
        </c:scaling>
        <c:delete val="1"/>
        <c:axPos val="l"/>
        <c:numFmt formatCode="General" sourceLinked="1"/>
        <c:majorTickMark val="out"/>
        <c:minorTickMark val="none"/>
        <c:tickLblPos val="nextTo"/>
        <c:crossAx val="2129978600"/>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k-SK"/>
    </a:p>
  </c:txPr>
  <c:externalData r:id="rId4">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850241545894E-2"/>
          <c:y val="0.11296014343015701"/>
          <c:w val="0.97342995169082103"/>
          <c:h val="0.54441992456829102"/>
        </c:manualLayout>
      </c:layout>
      <c:barChart>
        <c:barDir val="col"/>
        <c:grouping val="clustered"/>
        <c:varyColors val="0"/>
        <c:ser>
          <c:idx val="0"/>
          <c:order val="0"/>
          <c:tx>
            <c:strRef>
              <c:f>Sheet1!$B$1</c:f>
              <c:strCache>
                <c:ptCount val="1"/>
                <c:pt idx="0">
                  <c:v>Total</c:v>
                </c:pt>
              </c:strCache>
            </c:strRef>
          </c:tx>
          <c:spPr>
            <a:solidFill>
              <a:srgbClr val="E6E6E6"/>
            </a:solidFill>
            <a:ln>
              <a:solidFill>
                <a:srgbClr val="D9D9D9"/>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Europe is under threat from extremists and populists. We will defend our democratic principles against those who seek to undermine European values</c:v>
                </c:pt>
                <c:pt idx="1">
                  <c:v>Foreign powers are trying to interfere in elections across the world. We will defend European democracy with sanctions and tough cyber-security defences</c:v>
                </c:pt>
                <c:pt idx="2">
                  <c:v>Trump and Putin are important political leaders. Our country should cooperate more with such global leaders instead of relying on the EU</c:v>
                </c:pt>
                <c:pt idx="3">
                  <c:v>Big international players such as Russia, China or the US are promoting their own agenda. The EU needs to better promote European interests</c:v>
                </c:pt>
              </c:strCache>
            </c:strRef>
          </c:cat>
          <c:val>
            <c:numRef>
              <c:f>Sheet1!$B$2:$B$5</c:f>
              <c:numCache>
                <c:formatCode>General</c:formatCode>
                <c:ptCount val="4"/>
                <c:pt idx="0">
                  <c:v>73</c:v>
                </c:pt>
                <c:pt idx="1">
                  <c:v>65</c:v>
                </c:pt>
                <c:pt idx="2">
                  <c:v>34</c:v>
                </c:pt>
                <c:pt idx="3">
                  <c:v>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65-4DC2-AECE-2D8D84969267}"/>
            </c:ext>
          </c:extLst>
        </c:ser>
        <c:ser>
          <c:idx val="1"/>
          <c:order val="1"/>
          <c:tx>
            <c:strRef>
              <c:f>Sheet1!$C$1</c:f>
              <c:strCache>
                <c:ptCount val="1"/>
                <c:pt idx="0">
                  <c:v>Segment 1</c:v>
                </c:pt>
              </c:strCache>
            </c:strRef>
          </c:tx>
          <c:spPr>
            <a:solidFill>
              <a:srgbClr val="F4A65E"/>
            </a:solidFill>
            <a:ln>
              <a:solidFill>
                <a:srgbClr val="EE7707"/>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Europe is under threat from extremists and populists. We will defend our democratic principles against those who seek to undermine European values</c:v>
                </c:pt>
                <c:pt idx="1">
                  <c:v>Foreign powers are trying to interfere in elections across the world. We will defend European democracy with sanctions and tough cyber-security defences</c:v>
                </c:pt>
                <c:pt idx="2">
                  <c:v>Trump and Putin are important political leaders. Our country should cooperate more with such global leaders instead of relying on the EU</c:v>
                </c:pt>
                <c:pt idx="3">
                  <c:v>Big international players such as Russia, China or the US are promoting their own agenda. The EU needs to better promote European interests</c:v>
                </c:pt>
              </c:strCache>
            </c:strRef>
          </c:cat>
          <c:val>
            <c:numRef>
              <c:f>Sheet1!$C$2:$C$5</c:f>
              <c:numCache>
                <c:formatCode>General</c:formatCode>
                <c:ptCount val="4"/>
                <c:pt idx="0">
                  <c:v>79</c:v>
                </c:pt>
                <c:pt idx="1">
                  <c:v>72</c:v>
                </c:pt>
                <c:pt idx="2">
                  <c:v>40</c:v>
                </c:pt>
                <c:pt idx="3">
                  <c:v>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65-4DC2-AECE-2D8D84969267}"/>
            </c:ext>
          </c:extLst>
        </c:ser>
        <c:ser>
          <c:idx val="2"/>
          <c:order val="2"/>
          <c:tx>
            <c:strRef>
              <c:f>Sheet1!$D$1</c:f>
              <c:strCache>
                <c:ptCount val="1"/>
                <c:pt idx="0">
                  <c:v>Segment 2</c:v>
                </c:pt>
              </c:strCache>
            </c:strRef>
          </c:tx>
          <c:spPr>
            <a:solidFill>
              <a:srgbClr val="FFD659"/>
            </a:solidFill>
            <a:ln>
              <a:solidFill>
                <a:srgbClr val="FFC000"/>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Europe is under threat from extremists and populists. We will defend our democratic principles against those who seek to undermine European values</c:v>
                </c:pt>
                <c:pt idx="1">
                  <c:v>Foreign powers are trying to interfere in elections across the world. We will defend European democracy with sanctions and tough cyber-security defences</c:v>
                </c:pt>
                <c:pt idx="2">
                  <c:v>Trump and Putin are important political leaders. Our country should cooperate more with such global leaders instead of relying on the EU</c:v>
                </c:pt>
                <c:pt idx="3">
                  <c:v>Big international players such as Russia, China or the US are promoting their own agenda. The EU needs to better promote European interests</c:v>
                </c:pt>
              </c:strCache>
            </c:strRef>
          </c:cat>
          <c:val>
            <c:numRef>
              <c:f>Sheet1!$D$2:$D$5</c:f>
              <c:numCache>
                <c:formatCode>General</c:formatCode>
                <c:ptCount val="4"/>
                <c:pt idx="0">
                  <c:v>89</c:v>
                </c:pt>
                <c:pt idx="1">
                  <c:v>87</c:v>
                </c:pt>
                <c:pt idx="2">
                  <c:v>43</c:v>
                </c:pt>
                <c:pt idx="3">
                  <c:v>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65-4DC2-AECE-2D8D84969267}"/>
            </c:ext>
          </c:extLst>
        </c:ser>
        <c:ser>
          <c:idx val="3"/>
          <c:order val="3"/>
          <c:tx>
            <c:strRef>
              <c:f>Sheet1!$E$1</c:f>
              <c:strCache>
                <c:ptCount val="1"/>
                <c:pt idx="0">
                  <c:v>Segment 3</c:v>
                </c:pt>
              </c:strCache>
            </c:strRef>
          </c:tx>
          <c:spPr>
            <a:solidFill>
              <a:srgbClr val="C2DA68"/>
            </a:solidFill>
            <a:ln>
              <a:solidFill>
                <a:srgbClr val="A2C617"/>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Europe is under threat from extremists and populists. We will defend our democratic principles against those who seek to undermine European values</c:v>
                </c:pt>
                <c:pt idx="1">
                  <c:v>Foreign powers are trying to interfere in elections across the world. We will defend European democracy with sanctions and tough cyber-security defences</c:v>
                </c:pt>
                <c:pt idx="2">
                  <c:v>Trump and Putin are important political leaders. Our country should cooperate more with such global leaders instead of relying on the EU</c:v>
                </c:pt>
                <c:pt idx="3">
                  <c:v>Big international players such as Russia, China or the US are promoting their own agenda. The EU needs to better promote European interests</c:v>
                </c:pt>
              </c:strCache>
            </c:strRef>
          </c:cat>
          <c:val>
            <c:numRef>
              <c:f>Sheet1!$E$2:$E$5</c:f>
              <c:numCache>
                <c:formatCode>General</c:formatCode>
                <c:ptCount val="4"/>
                <c:pt idx="0">
                  <c:v>78</c:v>
                </c:pt>
                <c:pt idx="1">
                  <c:v>65</c:v>
                </c:pt>
                <c:pt idx="2">
                  <c:v>7</c:v>
                </c:pt>
                <c:pt idx="3">
                  <c:v>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65-4DC2-AECE-2D8D84969267}"/>
            </c:ext>
          </c:extLst>
        </c:ser>
        <c:ser>
          <c:idx val="4"/>
          <c:order val="4"/>
          <c:tx>
            <c:strRef>
              <c:f>Sheet1!$F$1</c:f>
              <c:strCache>
                <c:ptCount val="1"/>
                <c:pt idx="0">
                  <c:v>Segment 4</c:v>
                </c:pt>
              </c:strCache>
            </c:strRef>
          </c:tx>
          <c:spPr>
            <a:solidFill>
              <a:srgbClr val="59BFBF"/>
            </a:solidFill>
            <a:ln>
              <a:solidFill>
                <a:srgbClr val="009C9C"/>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Europe is under threat from extremists and populists. We will defend our democratic principles against those who seek to undermine European values</c:v>
                </c:pt>
                <c:pt idx="1">
                  <c:v>Foreign powers are trying to interfere in elections across the world. We will defend European democracy with sanctions and tough cyber-security defences</c:v>
                </c:pt>
                <c:pt idx="2">
                  <c:v>Trump and Putin are important political leaders. Our country should cooperate more with such global leaders instead of relying on the EU</c:v>
                </c:pt>
                <c:pt idx="3">
                  <c:v>Big international players such as Russia, China or the US are promoting their own agenda. The EU needs to better promote European interests</c:v>
                </c:pt>
              </c:strCache>
            </c:strRef>
          </c:cat>
          <c:val>
            <c:numRef>
              <c:f>Sheet1!$F$2:$F$5</c:f>
              <c:numCache>
                <c:formatCode>General</c:formatCode>
                <c:ptCount val="4"/>
                <c:pt idx="0">
                  <c:v>20</c:v>
                </c:pt>
                <c:pt idx="1">
                  <c:v>15</c:v>
                </c:pt>
                <c:pt idx="2">
                  <c:v>79</c:v>
                </c:pt>
                <c:pt idx="3">
                  <c:v>50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65-4DC2-AECE-2D8D84969267}"/>
            </c:ext>
          </c:extLst>
        </c:ser>
        <c:ser>
          <c:idx val="5"/>
          <c:order val="5"/>
          <c:tx>
            <c:strRef>
              <c:f>Sheet1!$G$1</c:f>
              <c:strCache>
                <c:ptCount val="1"/>
                <c:pt idx="0">
                  <c:v>Segment 5</c:v>
                </c:pt>
              </c:strCache>
            </c:strRef>
          </c:tx>
          <c:spPr>
            <a:solidFill>
              <a:srgbClr val="59A2D6"/>
            </a:solidFill>
            <a:ln>
              <a:solidFill>
                <a:srgbClr val="0070C0"/>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Europe is under threat from extremists and populists. We will defend our democratic principles against those who seek to undermine European values</c:v>
                </c:pt>
                <c:pt idx="1">
                  <c:v>Foreign powers are trying to interfere in elections across the world. We will defend European democracy with sanctions and tough cyber-security defences</c:v>
                </c:pt>
                <c:pt idx="2">
                  <c:v>Trump and Putin are important political leaders. Our country should cooperate more with such global leaders instead of relying on the EU</c:v>
                </c:pt>
                <c:pt idx="3">
                  <c:v>Big international players such as Russia, China or the US are promoting their own agenda. The EU needs to better promote European interests</c:v>
                </c:pt>
              </c:strCache>
            </c:strRef>
          </c:cat>
          <c:val>
            <c:numRef>
              <c:f>Sheet1!$G$2:$G$5</c:f>
              <c:numCache>
                <c:formatCode>General</c:formatCode>
                <c:ptCount val="4"/>
                <c:pt idx="0">
                  <c:v>52</c:v>
                </c:pt>
                <c:pt idx="1">
                  <c:v>40</c:v>
                </c:pt>
                <c:pt idx="2">
                  <c:v>22</c:v>
                </c:pt>
                <c:pt idx="3">
                  <c:v>55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65-4DC2-AECE-2D8D84969267}"/>
            </c:ext>
          </c:extLst>
        </c:ser>
        <c:ser>
          <c:idx val="6"/>
          <c:order val="6"/>
          <c:tx>
            <c:strRef>
              <c:f>Sheet1!$H$1</c:f>
              <c:strCache>
                <c:ptCount val="1"/>
                <c:pt idx="0">
                  <c:v>Segment 6</c:v>
                </c:pt>
              </c:strCache>
            </c:strRef>
          </c:tx>
          <c:spPr>
            <a:solidFill>
              <a:schemeClr val="accent1">
                <a:lumMod val="60000"/>
              </a:schemeClr>
            </a:solidFill>
            <a:ln>
              <a:noFill/>
            </a:ln>
            <a:effectLst/>
          </c:spPr>
          <c:invertIfNegative val="0"/>
          <c:cat>
            <c:strRef>
              <c:f>Sheet1!$A$2:$A$5</c:f>
              <c:strCache>
                <c:ptCount val="4"/>
                <c:pt idx="0">
                  <c:v>Europe is under threat from extremists and populists. We will defend our democratic principles against those who seek to undermine European values</c:v>
                </c:pt>
                <c:pt idx="1">
                  <c:v>Foreign powers are trying to interfere in elections across the world. We will defend European democracy with sanctions and tough cyber-security defences</c:v>
                </c:pt>
                <c:pt idx="2">
                  <c:v>Trump and Putin are important political leaders. Our country should cooperate more with such global leaders instead of relying on the EU</c:v>
                </c:pt>
                <c:pt idx="3">
                  <c:v>Big international players such as Russia, China or the US are promoting their own agenda. The EU needs to better promote European interests</c:v>
                </c:pt>
              </c:strCache>
            </c:strRef>
          </c:cat>
          <c:val>
            <c:numRef>
              <c:f>Sheet1!$H$2:$H$5</c:f>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56-41D6-A1CD-C24DCE8DE326}"/>
            </c:ext>
          </c:extLst>
        </c:ser>
        <c:dLbls>
          <c:showLegendKey val="0"/>
          <c:showVal val="0"/>
          <c:showCatName val="0"/>
          <c:showSerName val="0"/>
          <c:showPercent val="0"/>
          <c:showBubbleSize val="0"/>
        </c:dLbls>
        <c:gapWidth val="219"/>
        <c:overlap val="-27"/>
        <c:axId val="2129844760"/>
        <c:axId val="2129848152"/>
      </c:barChart>
      <c:catAx>
        <c:axId val="2129844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crossAx val="2129848152"/>
        <c:crosses val="autoZero"/>
        <c:auto val="1"/>
        <c:lblAlgn val="ctr"/>
        <c:lblOffset val="100"/>
        <c:noMultiLvlLbl val="0"/>
      </c:catAx>
      <c:valAx>
        <c:axId val="2129848152"/>
        <c:scaling>
          <c:orientation val="minMax"/>
          <c:max val="100"/>
          <c:min val="0"/>
        </c:scaling>
        <c:delete val="1"/>
        <c:axPos val="l"/>
        <c:numFmt formatCode="General" sourceLinked="1"/>
        <c:majorTickMark val="out"/>
        <c:minorTickMark val="none"/>
        <c:tickLblPos val="nextTo"/>
        <c:crossAx val="2129844760"/>
        <c:crosses val="autoZero"/>
        <c:crossBetween val="between"/>
      </c:valAx>
      <c:spPr>
        <a:noFill/>
        <a:ln>
          <a:noFill/>
        </a:ln>
        <a:effectLst/>
      </c:spPr>
    </c:plotArea>
    <c:legend>
      <c:legendPos val="b"/>
      <c:overlay val="0"/>
      <c:spPr>
        <a:noFill/>
        <a:ln>
          <a:solidFill>
            <a:srgbClr val="FFFFFF"/>
          </a:solid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k-SK"/>
        </a:p>
      </c:txPr>
    </c:legend>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k-SK"/>
    </a:p>
  </c:txPr>
  <c:externalData r:id="rId4">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850241545894E-2"/>
          <c:y val="0.10489156175657501"/>
          <c:w val="0.97342995169082103"/>
          <c:h val="0.55248850624187396"/>
        </c:manualLayout>
      </c:layout>
      <c:barChart>
        <c:barDir val="col"/>
        <c:grouping val="clustered"/>
        <c:varyColors val="0"/>
        <c:ser>
          <c:idx val="0"/>
          <c:order val="0"/>
          <c:tx>
            <c:strRef>
              <c:f>Sheet1!$B$1</c:f>
              <c:strCache>
                <c:ptCount val="1"/>
                <c:pt idx="0">
                  <c:v>Total</c:v>
                </c:pt>
              </c:strCache>
            </c:strRef>
          </c:tx>
          <c:spPr>
            <a:solidFill>
              <a:srgbClr val="E6E6E6"/>
            </a:solidFill>
            <a:ln>
              <a:solidFill>
                <a:srgbClr val="D9D9D9"/>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The problem of plastic waste is very serious. We will support laws to reduce single-use plastic.</c:v>
                </c:pt>
                <c:pt idx="1">
                  <c:v>The EU cohesion funds help equalize old and new member states and improves quality of life in Europe. We will ensure these funds continue.</c:v>
                </c:pt>
                <c:pt idx="2">
                  <c:v>The Czech Republic depends on trade with other EU countries. We should adopt the Euro as our national currency.</c:v>
                </c:pt>
                <c:pt idx="3">
                  <c:v>More migrants are coming into Europe. We will reduce immigration to preserve our jobs and cultures</c:v>
                </c:pt>
              </c:strCache>
            </c:strRef>
          </c:cat>
          <c:val>
            <c:numRef>
              <c:f>Sheet1!$B$2:$B$5</c:f>
              <c:numCache>
                <c:formatCode>General</c:formatCode>
                <c:ptCount val="4"/>
                <c:pt idx="0">
                  <c:v>78</c:v>
                </c:pt>
                <c:pt idx="1">
                  <c:v>58</c:v>
                </c:pt>
                <c:pt idx="2">
                  <c:v>21</c:v>
                </c:pt>
                <c:pt idx="3">
                  <c:v>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65-4DC2-AECE-2D8D84969267}"/>
            </c:ext>
          </c:extLst>
        </c:ser>
        <c:ser>
          <c:idx val="1"/>
          <c:order val="1"/>
          <c:tx>
            <c:strRef>
              <c:f>Sheet1!$C$1</c:f>
              <c:strCache>
                <c:ptCount val="1"/>
                <c:pt idx="0">
                  <c:v>Segment 1</c:v>
                </c:pt>
              </c:strCache>
            </c:strRef>
          </c:tx>
          <c:spPr>
            <a:solidFill>
              <a:srgbClr val="F4A65E"/>
            </a:solidFill>
            <a:ln>
              <a:solidFill>
                <a:srgbClr val="EE7707"/>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The problem of plastic waste is very serious. We will support laws to reduce single-use plastic.</c:v>
                </c:pt>
                <c:pt idx="1">
                  <c:v>The EU cohesion funds help equalize old and new member states and improves quality of life in Europe. We will ensure these funds continue.</c:v>
                </c:pt>
                <c:pt idx="2">
                  <c:v>The Czech Republic depends on trade with other EU countries. We should adopt the Euro as our national currency.</c:v>
                </c:pt>
                <c:pt idx="3">
                  <c:v>More migrants are coming into Europe. We will reduce immigration to preserve our jobs and cultures</c:v>
                </c:pt>
              </c:strCache>
            </c:strRef>
          </c:cat>
          <c:val>
            <c:numRef>
              <c:f>Sheet1!$C$2:$C$5</c:f>
              <c:numCache>
                <c:formatCode>General</c:formatCode>
                <c:ptCount val="4"/>
                <c:pt idx="0">
                  <c:v>87</c:v>
                </c:pt>
                <c:pt idx="1">
                  <c:v>54</c:v>
                </c:pt>
                <c:pt idx="2">
                  <c:v>7</c:v>
                </c:pt>
                <c:pt idx="3">
                  <c:v>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65-4DC2-AECE-2D8D84969267}"/>
            </c:ext>
          </c:extLst>
        </c:ser>
        <c:ser>
          <c:idx val="2"/>
          <c:order val="2"/>
          <c:tx>
            <c:strRef>
              <c:f>Sheet1!$D$1</c:f>
              <c:strCache>
                <c:ptCount val="1"/>
                <c:pt idx="0">
                  <c:v>Segment 2</c:v>
                </c:pt>
              </c:strCache>
            </c:strRef>
          </c:tx>
          <c:spPr>
            <a:solidFill>
              <a:srgbClr val="FFD659"/>
            </a:solidFill>
            <a:ln>
              <a:solidFill>
                <a:srgbClr val="FFC000"/>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The problem of plastic waste is very serious. We will support laws to reduce single-use plastic.</c:v>
                </c:pt>
                <c:pt idx="1">
                  <c:v>The EU cohesion funds help equalize old and new member states and improves quality of life in Europe. We will ensure these funds continue.</c:v>
                </c:pt>
                <c:pt idx="2">
                  <c:v>The Czech Republic depends on trade with other EU countries. We should adopt the Euro as our national currency.</c:v>
                </c:pt>
                <c:pt idx="3">
                  <c:v>More migrants are coming into Europe. We will reduce immigration to preserve our jobs and cultures</c:v>
                </c:pt>
              </c:strCache>
            </c:strRef>
          </c:cat>
          <c:val>
            <c:numRef>
              <c:f>Sheet1!$D$2:$D$5</c:f>
              <c:numCache>
                <c:formatCode>General</c:formatCode>
                <c:ptCount val="4"/>
                <c:pt idx="0">
                  <c:v>89</c:v>
                </c:pt>
                <c:pt idx="1">
                  <c:v>81</c:v>
                </c:pt>
                <c:pt idx="2">
                  <c:v>37</c:v>
                </c:pt>
                <c:pt idx="3">
                  <c:v>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65-4DC2-AECE-2D8D84969267}"/>
            </c:ext>
          </c:extLst>
        </c:ser>
        <c:ser>
          <c:idx val="3"/>
          <c:order val="3"/>
          <c:tx>
            <c:strRef>
              <c:f>Sheet1!$E$1</c:f>
              <c:strCache>
                <c:ptCount val="1"/>
                <c:pt idx="0">
                  <c:v>Segment 3</c:v>
                </c:pt>
              </c:strCache>
            </c:strRef>
          </c:tx>
          <c:spPr>
            <a:solidFill>
              <a:srgbClr val="C2DA68"/>
            </a:solidFill>
            <a:ln>
              <a:solidFill>
                <a:srgbClr val="A2C617"/>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The problem of plastic waste is very serious. We will support laws to reduce single-use plastic.</c:v>
                </c:pt>
                <c:pt idx="1">
                  <c:v>The EU cohesion funds help equalize old and new member states and improves quality of life in Europe. We will ensure these funds continue.</c:v>
                </c:pt>
                <c:pt idx="2">
                  <c:v>The Czech Republic depends on trade with other EU countries. We should adopt the Euro as our national currency.</c:v>
                </c:pt>
                <c:pt idx="3">
                  <c:v>More migrants are coming into Europe. We will reduce immigration to preserve our jobs and cultures</c:v>
                </c:pt>
              </c:strCache>
            </c:strRef>
          </c:cat>
          <c:val>
            <c:numRef>
              <c:f>Sheet1!$E$2:$E$5</c:f>
              <c:numCache>
                <c:formatCode>General</c:formatCode>
                <c:ptCount val="4"/>
                <c:pt idx="0">
                  <c:v>87</c:v>
                </c:pt>
                <c:pt idx="1">
                  <c:v>71</c:v>
                </c:pt>
                <c:pt idx="2">
                  <c:v>31</c:v>
                </c:pt>
                <c:pt idx="3">
                  <c:v>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65-4DC2-AECE-2D8D84969267}"/>
            </c:ext>
          </c:extLst>
        </c:ser>
        <c:ser>
          <c:idx val="4"/>
          <c:order val="4"/>
          <c:tx>
            <c:strRef>
              <c:f>Sheet1!$F$1</c:f>
              <c:strCache>
                <c:ptCount val="1"/>
                <c:pt idx="0">
                  <c:v>Segment 4</c:v>
                </c:pt>
              </c:strCache>
            </c:strRef>
          </c:tx>
          <c:spPr>
            <a:solidFill>
              <a:srgbClr val="59BFBF"/>
            </a:solidFill>
            <a:ln>
              <a:solidFill>
                <a:srgbClr val="009C9C"/>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The problem of plastic waste is very serious. We will support laws to reduce single-use plastic.</c:v>
                </c:pt>
                <c:pt idx="1">
                  <c:v>The EU cohesion funds help equalize old and new member states and improves quality of life in Europe. We will ensure these funds continue.</c:v>
                </c:pt>
                <c:pt idx="2">
                  <c:v>The Czech Republic depends on trade with other EU countries. We should adopt the Euro as our national currency.</c:v>
                </c:pt>
                <c:pt idx="3">
                  <c:v>More migrants are coming into Europe. We will reduce immigration to preserve our jobs and cultures</c:v>
                </c:pt>
              </c:strCache>
            </c:strRef>
          </c:cat>
          <c:val>
            <c:numRef>
              <c:f>Sheet1!$F$2:$F$5</c:f>
              <c:numCache>
                <c:formatCode>General</c:formatCode>
                <c:ptCount val="4"/>
                <c:pt idx="0">
                  <c:v>37</c:v>
                </c:pt>
                <c:pt idx="1">
                  <c:v>11</c:v>
                </c:pt>
                <c:pt idx="2">
                  <c:v>2</c:v>
                </c:pt>
                <c:pt idx="3">
                  <c:v>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65-4DC2-AECE-2D8D84969267}"/>
            </c:ext>
          </c:extLst>
        </c:ser>
        <c:ser>
          <c:idx val="5"/>
          <c:order val="5"/>
          <c:tx>
            <c:strRef>
              <c:f>Sheet1!$G$1</c:f>
              <c:strCache>
                <c:ptCount val="1"/>
                <c:pt idx="0">
                  <c:v>Segment 5</c:v>
                </c:pt>
              </c:strCache>
            </c:strRef>
          </c:tx>
          <c:spPr>
            <a:solidFill>
              <a:srgbClr val="59A2D6"/>
            </a:solidFill>
            <a:ln>
              <a:solidFill>
                <a:srgbClr val="0070C0"/>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The problem of plastic waste is very serious. We will support laws to reduce single-use plastic.</c:v>
                </c:pt>
                <c:pt idx="1">
                  <c:v>The EU cohesion funds help equalize old and new member states and improves quality of life in Europe. We will ensure these funds continue.</c:v>
                </c:pt>
                <c:pt idx="2">
                  <c:v>The Czech Republic depends on trade with other EU countries. We should adopt the Euro as our national currency.</c:v>
                </c:pt>
                <c:pt idx="3">
                  <c:v>More migrants are coming into Europe. We will reduce immigration to preserve our jobs and cultures</c:v>
                </c:pt>
              </c:strCache>
            </c:strRef>
          </c:cat>
          <c:val>
            <c:numRef>
              <c:f>Sheet1!$G$2:$G$5</c:f>
              <c:numCache>
                <c:formatCode>General</c:formatCode>
                <c:ptCount val="4"/>
                <c:pt idx="0">
                  <c:v>52</c:v>
                </c:pt>
                <c:pt idx="1">
                  <c:v>34</c:v>
                </c:pt>
                <c:pt idx="2">
                  <c:v>12</c:v>
                </c:pt>
                <c:pt idx="3">
                  <c:v>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65-4DC2-AECE-2D8D84969267}"/>
            </c:ext>
          </c:extLst>
        </c:ser>
        <c:ser>
          <c:idx val="6"/>
          <c:order val="6"/>
          <c:tx>
            <c:strRef>
              <c:f>Sheet1!$H$1</c:f>
              <c:strCache>
                <c:ptCount val="1"/>
                <c:pt idx="0">
                  <c:v>Segment 6</c:v>
                </c:pt>
              </c:strCache>
            </c:strRef>
          </c:tx>
          <c:spPr>
            <a:solidFill>
              <a:schemeClr val="accent1">
                <a:lumMod val="60000"/>
              </a:schemeClr>
            </a:solidFill>
            <a:ln>
              <a:noFill/>
            </a:ln>
            <a:effectLst/>
          </c:spPr>
          <c:invertIfNegative val="0"/>
          <c:cat>
            <c:strRef>
              <c:f>Sheet1!$A$2:$A$5</c:f>
              <c:strCache>
                <c:ptCount val="4"/>
                <c:pt idx="0">
                  <c:v>The problem of plastic waste is very serious. We will support laws to reduce single-use plastic.</c:v>
                </c:pt>
                <c:pt idx="1">
                  <c:v>The EU cohesion funds help equalize old and new member states and improves quality of life in Europe. We will ensure these funds continue.</c:v>
                </c:pt>
                <c:pt idx="2">
                  <c:v>The Czech Republic depends on trade with other EU countries. We should adopt the Euro as our national currency.</c:v>
                </c:pt>
                <c:pt idx="3">
                  <c:v>More migrants are coming into Europe. We will reduce immigration to preserve our jobs and cultures</c:v>
                </c:pt>
              </c:strCache>
            </c:strRef>
          </c:cat>
          <c:val>
            <c:numRef>
              <c:f>Sheet1!$H$2:$H$5</c:f>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56-41D6-A1CD-C24DCE8DE326}"/>
            </c:ext>
          </c:extLst>
        </c:ser>
        <c:dLbls>
          <c:showLegendKey val="0"/>
          <c:showVal val="0"/>
          <c:showCatName val="0"/>
          <c:showSerName val="0"/>
          <c:showPercent val="0"/>
          <c:showBubbleSize val="0"/>
        </c:dLbls>
        <c:gapWidth val="219"/>
        <c:overlap val="-27"/>
        <c:axId val="2129715864"/>
        <c:axId val="2129719256"/>
      </c:barChart>
      <c:catAx>
        <c:axId val="2129715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crossAx val="2129719256"/>
        <c:crosses val="autoZero"/>
        <c:auto val="1"/>
        <c:lblAlgn val="ctr"/>
        <c:lblOffset val="100"/>
        <c:noMultiLvlLbl val="0"/>
      </c:catAx>
      <c:valAx>
        <c:axId val="2129719256"/>
        <c:scaling>
          <c:orientation val="minMax"/>
          <c:max val="100"/>
          <c:min val="0"/>
        </c:scaling>
        <c:delete val="1"/>
        <c:axPos val="l"/>
        <c:numFmt formatCode="General" sourceLinked="1"/>
        <c:majorTickMark val="out"/>
        <c:minorTickMark val="none"/>
        <c:tickLblPos val="nextTo"/>
        <c:crossAx val="2129715864"/>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k-SK"/>
    </a:p>
  </c:txPr>
  <c:externalData r:id="rId4">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850241545894E-2"/>
          <c:y val="0.14523447012448801"/>
          <c:w val="0.97342995169082103"/>
          <c:h val="0.51214559787396097"/>
        </c:manualLayout>
      </c:layout>
      <c:barChart>
        <c:barDir val="col"/>
        <c:grouping val="clustered"/>
        <c:varyColors val="0"/>
        <c:ser>
          <c:idx val="0"/>
          <c:order val="0"/>
          <c:tx>
            <c:strRef>
              <c:f>Sheet1!$B$1</c:f>
              <c:strCache>
                <c:ptCount val="1"/>
                <c:pt idx="0">
                  <c:v>Total</c:v>
                </c:pt>
              </c:strCache>
            </c:strRef>
          </c:tx>
          <c:spPr>
            <a:solidFill>
              <a:srgbClr val="FFFFFF">
                <a:lumMod val="85000"/>
                <a:alpha val="65000"/>
              </a:srgbClr>
            </a:solidFill>
            <a:ln>
              <a:solidFill>
                <a:srgbClr val="FFFFFF">
                  <a:lumMod val="85000"/>
                </a:srgbClr>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Global warming is one of the greatest threats to humanity. We will make the EU a global leader in fighting climate change</c:v>
                </c:pt>
                <c:pt idx="1">
                  <c:v>The state of the environment is worsening due to waste, pollution and harmful activities. We will force the most polluting companies to clean up and stop destroying our planet</c:v>
                </c:pt>
                <c:pt idx="2">
                  <c:v>The heat waves and drought this summer are a sign of what is coming. We will invest in protection against extreme weather to come</c:v>
                </c:pt>
                <c:pt idx="3">
                  <c:v>Insulating houses and producing renewable energy will create new industries. We will ensure that news jobs in sustainable businesses are secure and well paid</c:v>
                </c:pt>
                <c:pt idx="4">
                  <c:v>Some things that cause air pollution, such as coal and diesel cars, also cause climate change. We will limit their use, so everyone can breathe clean air</c:v>
                </c:pt>
              </c:strCache>
            </c:strRef>
          </c:cat>
          <c:val>
            <c:numRef>
              <c:f>Sheet1!$B$2:$B$6</c:f>
              <c:numCache>
                <c:formatCode>General</c:formatCode>
                <c:ptCount val="5"/>
                <c:pt idx="0">
                  <c:v>61.617062546657678</c:v>
                </c:pt>
                <c:pt idx="1">
                  <c:v>82.83498743327398</c:v>
                </c:pt>
                <c:pt idx="2">
                  <c:v>71.957338000807056</c:v>
                </c:pt>
                <c:pt idx="3">
                  <c:v>70.583590775665613</c:v>
                </c:pt>
                <c:pt idx="4">
                  <c:v>60.201256360606997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65-4DC2-AECE-2D8D84969267}"/>
            </c:ext>
          </c:extLst>
        </c:ser>
        <c:ser>
          <c:idx val="1"/>
          <c:order val="1"/>
          <c:tx>
            <c:strRef>
              <c:f>Sheet1!$C$1</c:f>
              <c:strCache>
                <c:ptCount val="1"/>
                <c:pt idx="0">
                  <c:v>18-29</c:v>
                </c:pt>
              </c:strCache>
            </c:strRef>
          </c:tx>
          <c:spPr>
            <a:solidFill>
              <a:srgbClr val="953088">
                <a:lumMod val="75000"/>
                <a:alpha val="65000"/>
              </a:srgbClr>
            </a:solidFill>
            <a:ln>
              <a:solidFill>
                <a:srgbClr val="953088">
                  <a:lumMod val="75000"/>
                </a:srgbClr>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Global warming is one of the greatest threats to humanity. We will make the EU a global leader in fighting climate change</c:v>
                </c:pt>
                <c:pt idx="1">
                  <c:v>The state of the environment is worsening due to waste, pollution and harmful activities. We will force the most polluting companies to clean up and stop destroying our planet</c:v>
                </c:pt>
                <c:pt idx="2">
                  <c:v>The heat waves and drought this summer are a sign of what is coming. We will invest in protection against extreme weather to come</c:v>
                </c:pt>
                <c:pt idx="3">
                  <c:v>Insulating houses and producing renewable energy will create new industries. We will ensure that news jobs in sustainable businesses are secure and well paid</c:v>
                </c:pt>
                <c:pt idx="4">
                  <c:v>Some things that cause air pollution, such as coal and diesel cars, also cause climate change. We will limit their use, so everyone can breathe clean air</c:v>
                </c:pt>
              </c:strCache>
            </c:strRef>
          </c:cat>
          <c:val>
            <c:numRef>
              <c:f>Sheet1!$C$2:$C$6</c:f>
              <c:numCache>
                <c:formatCode>General</c:formatCode>
                <c:ptCount val="5"/>
                <c:pt idx="0">
                  <c:v>61.180785203757686</c:v>
                </c:pt>
                <c:pt idx="1">
                  <c:v>79.658976665781879</c:v>
                </c:pt>
                <c:pt idx="2">
                  <c:v>68.200314805373722</c:v>
                </c:pt>
                <c:pt idx="3">
                  <c:v>67.874029364523906</c:v>
                </c:pt>
                <c:pt idx="4">
                  <c:v>58.398556042899898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65-4DC2-AECE-2D8D84969267}"/>
            </c:ext>
          </c:extLst>
        </c:ser>
        <c:ser>
          <c:idx val="2"/>
          <c:order val="2"/>
          <c:tx>
            <c:strRef>
              <c:f>Sheet1!$D$1</c:f>
              <c:strCache>
                <c:ptCount val="1"/>
                <c:pt idx="0">
                  <c:v>30-44</c:v>
                </c:pt>
              </c:strCache>
            </c:strRef>
          </c:tx>
          <c:spPr>
            <a:solidFill>
              <a:srgbClr val="953088">
                <a:alpha val="65000"/>
              </a:srgbClr>
            </a:solidFill>
            <a:ln>
              <a:solidFill>
                <a:srgbClr val="953088"/>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Global warming is one of the greatest threats to humanity. We will make the EU a global leader in fighting climate change</c:v>
                </c:pt>
                <c:pt idx="1">
                  <c:v>The state of the environment is worsening due to waste, pollution and harmful activities. We will force the most polluting companies to clean up and stop destroying our planet</c:v>
                </c:pt>
                <c:pt idx="2">
                  <c:v>The heat waves and drought this summer are a sign of what is coming. We will invest in protection against extreme weather to come</c:v>
                </c:pt>
                <c:pt idx="3">
                  <c:v>Insulating houses and producing renewable energy will create new industries. We will ensure that news jobs in sustainable businesses are secure and well paid</c:v>
                </c:pt>
                <c:pt idx="4">
                  <c:v>Some things that cause air pollution, such as coal and diesel cars, also cause climate change. We will limit their use, so everyone can breathe clean air</c:v>
                </c:pt>
              </c:strCache>
            </c:strRef>
          </c:cat>
          <c:val>
            <c:numRef>
              <c:f>Sheet1!$D$2:$D$6</c:f>
              <c:numCache>
                <c:formatCode>General</c:formatCode>
                <c:ptCount val="5"/>
                <c:pt idx="0">
                  <c:v>61.781650848360727</c:v>
                </c:pt>
                <c:pt idx="1">
                  <c:v>80.477587948122533</c:v>
                </c:pt>
                <c:pt idx="2">
                  <c:v>69.872176130559069</c:v>
                </c:pt>
                <c:pt idx="3">
                  <c:v>70.604047277778051</c:v>
                </c:pt>
                <c:pt idx="4">
                  <c:v>58.522225478730448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65-4DC2-AECE-2D8D84969267}"/>
            </c:ext>
          </c:extLst>
        </c:ser>
        <c:ser>
          <c:idx val="3"/>
          <c:order val="3"/>
          <c:tx>
            <c:strRef>
              <c:f>Sheet1!$E$1</c:f>
              <c:strCache>
                <c:ptCount val="1"/>
                <c:pt idx="0">
                  <c:v>45-59</c:v>
                </c:pt>
              </c:strCache>
            </c:strRef>
          </c:tx>
          <c:spPr>
            <a:solidFill>
              <a:srgbClr val="953088">
                <a:lumMod val="60000"/>
                <a:lumOff val="40000"/>
                <a:alpha val="65000"/>
              </a:srgbClr>
            </a:solidFill>
            <a:ln>
              <a:solidFill>
                <a:srgbClr val="953088">
                  <a:lumMod val="60000"/>
                  <a:lumOff val="40000"/>
                </a:srgbClr>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Global warming is one of the greatest threats to humanity. We will make the EU a global leader in fighting climate change</c:v>
                </c:pt>
                <c:pt idx="1">
                  <c:v>The state of the environment is worsening due to waste, pollution and harmful activities. We will force the most polluting companies to clean up and stop destroying our planet</c:v>
                </c:pt>
                <c:pt idx="2">
                  <c:v>The heat waves and drought this summer are a sign of what is coming. We will invest in protection against extreme weather to come</c:v>
                </c:pt>
                <c:pt idx="3">
                  <c:v>Insulating houses and producing renewable energy will create new industries. We will ensure that news jobs in sustainable businesses are secure and well paid</c:v>
                </c:pt>
                <c:pt idx="4">
                  <c:v>Some things that cause air pollution, such as coal and diesel cars, also cause climate change. We will limit their use, so everyone can breathe clean air</c:v>
                </c:pt>
              </c:strCache>
            </c:strRef>
          </c:cat>
          <c:val>
            <c:numRef>
              <c:f>Sheet1!$E$2:$E$6</c:f>
              <c:numCache>
                <c:formatCode>General</c:formatCode>
                <c:ptCount val="5"/>
                <c:pt idx="0">
                  <c:v>59.557556451987267</c:v>
                </c:pt>
                <c:pt idx="1">
                  <c:v>85.216751995156798</c:v>
                </c:pt>
                <c:pt idx="2">
                  <c:v>73.768957598593417</c:v>
                </c:pt>
                <c:pt idx="3">
                  <c:v>71.372873018844558</c:v>
                </c:pt>
                <c:pt idx="4">
                  <c:v>62.671371030713409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65-4DC2-AECE-2D8D84969267}"/>
            </c:ext>
          </c:extLst>
        </c:ser>
        <c:ser>
          <c:idx val="4"/>
          <c:order val="4"/>
          <c:tx>
            <c:strRef>
              <c:f>Sheet1!$F$1</c:f>
              <c:strCache>
                <c:ptCount val="1"/>
                <c:pt idx="0">
                  <c:v>60+</c:v>
                </c:pt>
              </c:strCache>
            </c:strRef>
          </c:tx>
          <c:spPr>
            <a:solidFill>
              <a:srgbClr val="953088">
                <a:lumMod val="40000"/>
                <a:lumOff val="60000"/>
                <a:alpha val="65000"/>
              </a:srgbClr>
            </a:solidFill>
            <a:ln>
              <a:solidFill>
                <a:srgbClr val="953088">
                  <a:lumMod val="40000"/>
                  <a:lumOff val="60000"/>
                </a:srgbClr>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Global warming is one of the greatest threats to humanity. We will make the EU a global leader in fighting climate change</c:v>
                </c:pt>
                <c:pt idx="1">
                  <c:v>The state of the environment is worsening due to waste, pollution and harmful activities. We will force the most polluting companies to clean up and stop destroying our planet</c:v>
                </c:pt>
                <c:pt idx="2">
                  <c:v>The heat waves and drought this summer are a sign of what is coming. We will invest in protection against extreme weather to come</c:v>
                </c:pt>
                <c:pt idx="3">
                  <c:v>Insulating houses and producing renewable energy will create new industries. We will ensure that news jobs in sustainable businesses are secure and well paid</c:v>
                </c:pt>
                <c:pt idx="4">
                  <c:v>Some things that cause air pollution, such as coal and diesel cars, also cause climate change. We will limit their use, so everyone can breathe clean air</c:v>
                </c:pt>
              </c:strCache>
            </c:strRef>
          </c:cat>
          <c:val>
            <c:numRef>
              <c:f>Sheet1!$F$2:$F$6</c:f>
              <c:numCache>
                <c:formatCode>General</c:formatCode>
                <c:ptCount val="5"/>
                <c:pt idx="0">
                  <c:v>66.584634072255952</c:v>
                </c:pt>
                <c:pt idx="1">
                  <c:v>89.353868256699428</c:v>
                </c:pt>
                <c:pt idx="2">
                  <c:v>80.050247652369109</c:v>
                </c:pt>
                <c:pt idx="3">
                  <c:v>73.498551082000233</c:v>
                </c:pt>
                <c:pt idx="4">
                  <c:v>62.294221380595253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65-4DC2-AECE-2D8D84969267}"/>
            </c:ext>
          </c:extLst>
        </c:ser>
        <c:dLbls>
          <c:showLegendKey val="0"/>
          <c:showVal val="0"/>
          <c:showCatName val="0"/>
          <c:showSerName val="0"/>
          <c:showPercent val="0"/>
          <c:showBubbleSize val="0"/>
        </c:dLbls>
        <c:gapWidth val="219"/>
        <c:overlap val="-27"/>
        <c:axId val="2143711416"/>
        <c:axId val="2143714824"/>
      </c:barChart>
      <c:catAx>
        <c:axId val="2143711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crossAx val="2143714824"/>
        <c:crosses val="autoZero"/>
        <c:auto val="1"/>
        <c:lblAlgn val="ctr"/>
        <c:lblOffset val="100"/>
        <c:noMultiLvlLbl val="0"/>
      </c:catAx>
      <c:valAx>
        <c:axId val="2143714824"/>
        <c:scaling>
          <c:orientation val="minMax"/>
          <c:max val="100"/>
          <c:min val="0"/>
        </c:scaling>
        <c:delete val="1"/>
        <c:axPos val="l"/>
        <c:numFmt formatCode="General" sourceLinked="1"/>
        <c:majorTickMark val="out"/>
        <c:minorTickMark val="none"/>
        <c:tickLblPos val="nextTo"/>
        <c:crossAx val="214371141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k-SK"/>
    </a:p>
  </c:txPr>
  <c:externalData r:id="rId4">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Total</c:v>
                </c:pt>
              </c:strCache>
            </c:strRef>
          </c:tx>
          <c:spPr>
            <a:solidFill>
              <a:srgbClr val="FFFFFF">
                <a:lumMod val="85000"/>
                <a:alpha val="65000"/>
              </a:srgbClr>
            </a:solidFill>
            <a:ln>
              <a:solidFill>
                <a:srgbClr val="FFFFFF">
                  <a:lumMod val="85000"/>
                </a:srgbClr>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Electricity and gas prices are rising and are too expensive for many people. We will ensure the switch to clean energy cuts bills</c:v>
                </c:pt>
                <c:pt idx="1">
                  <c:v>Our country is too dependent on anti-democratic regimes for their energy supply. We will ensure our energy comes from domestic renewable resources and is not imported from anti-democratic regimes</c:v>
                </c:pt>
                <c:pt idx="2">
                  <c:v>Nature is under threat across Europe. We will work to protect it and stop those who are destroying our wildlife</c:v>
                </c:pt>
                <c:pt idx="3">
                  <c:v>It is important to produce food in a healthy, sustainable way. We will cut the use of pesticides and antibiotics in food production to ensure everyone is healthier</c:v>
                </c:pt>
                <c:pt idx="4">
                  <c:v>Immigration is good for Europe, bringing new skills and workers for our public services. We will do more to ensure the effective                  integration of new migrants</c:v>
                </c:pt>
              </c:strCache>
            </c:strRef>
          </c:cat>
          <c:val>
            <c:numRef>
              <c:f>Sheet1!$B$2:$B$6</c:f>
              <c:numCache>
                <c:formatCode>General</c:formatCode>
                <c:ptCount val="5"/>
                <c:pt idx="0">
                  <c:v>77.864802696003949</c:v>
                </c:pt>
                <c:pt idx="1">
                  <c:v>59.275020722637208</c:v>
                </c:pt>
                <c:pt idx="2">
                  <c:v>79.00260660717592</c:v>
                </c:pt>
                <c:pt idx="3">
                  <c:v>82.767973654344999</c:v>
                </c:pt>
                <c:pt idx="4">
                  <c:v>21.065300419581579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2B6-4A24-8B6A-637CDD8CF57A}"/>
            </c:ext>
          </c:extLst>
        </c:ser>
        <c:ser>
          <c:idx val="1"/>
          <c:order val="1"/>
          <c:tx>
            <c:strRef>
              <c:f>Sheet1!$C$1</c:f>
              <c:strCache>
                <c:ptCount val="1"/>
                <c:pt idx="0">
                  <c:v>18-29</c:v>
                </c:pt>
              </c:strCache>
            </c:strRef>
          </c:tx>
          <c:spPr>
            <a:solidFill>
              <a:srgbClr val="953088">
                <a:lumMod val="75000"/>
                <a:alpha val="65000"/>
              </a:srgbClr>
            </a:solidFill>
            <a:ln>
              <a:solidFill>
                <a:srgbClr val="953088">
                  <a:lumMod val="75000"/>
                </a:srgbClr>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Electricity and gas prices are rising and are too expensive for many people. We will ensure the switch to clean energy cuts bills</c:v>
                </c:pt>
                <c:pt idx="1">
                  <c:v>Our country is too dependent on anti-democratic regimes for their energy supply. We will ensure our energy comes from domestic renewable resources and is not imported from anti-democratic regimes</c:v>
                </c:pt>
                <c:pt idx="2">
                  <c:v>Nature is under threat across Europe. We will work to protect it and stop those who are destroying our wildlife</c:v>
                </c:pt>
                <c:pt idx="3">
                  <c:v>It is important to produce food in a healthy, sustainable way. We will cut the use of pesticides and antibiotics in food production to ensure everyone is healthier</c:v>
                </c:pt>
                <c:pt idx="4">
                  <c:v>Immigration is good for Europe, bringing new skills and workers for our public services. We will do more to ensure the effective                  integration of new migrants</c:v>
                </c:pt>
              </c:strCache>
            </c:strRef>
          </c:cat>
          <c:val>
            <c:numRef>
              <c:f>Sheet1!$C$2:$C$6</c:f>
              <c:numCache>
                <c:formatCode>General</c:formatCode>
                <c:ptCount val="5"/>
                <c:pt idx="0">
                  <c:v>70.333752561507438</c:v>
                </c:pt>
                <c:pt idx="1">
                  <c:v>55.698340674586881</c:v>
                </c:pt>
                <c:pt idx="2">
                  <c:v>74.955801701244141</c:v>
                </c:pt>
                <c:pt idx="3">
                  <c:v>76.106536307141155</c:v>
                </c:pt>
                <c:pt idx="4">
                  <c:v>24.3120960968151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2B6-4A24-8B6A-637CDD8CF57A}"/>
            </c:ext>
          </c:extLst>
        </c:ser>
        <c:ser>
          <c:idx val="2"/>
          <c:order val="2"/>
          <c:tx>
            <c:strRef>
              <c:f>Sheet1!$D$1</c:f>
              <c:strCache>
                <c:ptCount val="1"/>
                <c:pt idx="0">
                  <c:v>30-44</c:v>
                </c:pt>
              </c:strCache>
            </c:strRef>
          </c:tx>
          <c:spPr>
            <a:solidFill>
              <a:srgbClr val="953088">
                <a:alpha val="65000"/>
              </a:srgbClr>
            </a:solidFill>
            <a:ln>
              <a:solidFill>
                <a:srgbClr val="953088"/>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Electricity and gas prices are rising and are too expensive for many people. We will ensure the switch to clean energy cuts bills</c:v>
                </c:pt>
                <c:pt idx="1">
                  <c:v>Our country is too dependent on anti-democratic regimes for their energy supply. We will ensure our energy comes from domestic renewable resources and is not imported from anti-democratic regimes</c:v>
                </c:pt>
                <c:pt idx="2">
                  <c:v>Nature is under threat across Europe. We will work to protect it and stop those who are destroying our wildlife</c:v>
                </c:pt>
                <c:pt idx="3">
                  <c:v>It is important to produce food in a healthy, sustainable way. We will cut the use of pesticides and antibiotics in food production to ensure everyone is healthier</c:v>
                </c:pt>
                <c:pt idx="4">
                  <c:v>Immigration is good for Europe, bringing new skills and workers for our public services. We will do more to ensure the effective                  integration of new migrants</c:v>
                </c:pt>
              </c:strCache>
            </c:strRef>
          </c:cat>
          <c:val>
            <c:numRef>
              <c:f>Sheet1!$D$2:$D$6</c:f>
              <c:numCache>
                <c:formatCode>General</c:formatCode>
                <c:ptCount val="5"/>
                <c:pt idx="0">
                  <c:v>75.865027337564527</c:v>
                </c:pt>
                <c:pt idx="1">
                  <c:v>58.588935525720501</c:v>
                </c:pt>
                <c:pt idx="2">
                  <c:v>75.847627061209565</c:v>
                </c:pt>
                <c:pt idx="3">
                  <c:v>82.487259315093695</c:v>
                </c:pt>
                <c:pt idx="4">
                  <c:v>22.024546587753321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2B6-4A24-8B6A-637CDD8CF57A}"/>
            </c:ext>
          </c:extLst>
        </c:ser>
        <c:ser>
          <c:idx val="3"/>
          <c:order val="3"/>
          <c:tx>
            <c:strRef>
              <c:f>Sheet1!$E$1</c:f>
              <c:strCache>
                <c:ptCount val="1"/>
                <c:pt idx="0">
                  <c:v>45-59</c:v>
                </c:pt>
              </c:strCache>
            </c:strRef>
          </c:tx>
          <c:spPr>
            <a:solidFill>
              <a:srgbClr val="953088">
                <a:lumMod val="60000"/>
                <a:lumOff val="40000"/>
                <a:alpha val="65000"/>
              </a:srgbClr>
            </a:solidFill>
            <a:ln>
              <a:solidFill>
                <a:srgbClr val="953088">
                  <a:lumMod val="60000"/>
                  <a:lumOff val="40000"/>
                </a:srgbClr>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Electricity and gas prices are rising and are too expensive for many people. We will ensure the switch to clean energy cuts bills</c:v>
                </c:pt>
                <c:pt idx="1">
                  <c:v>Our country is too dependent on anti-democratic regimes for their energy supply. We will ensure our energy comes from domestic renewable resources and is not imported from anti-democratic regimes</c:v>
                </c:pt>
                <c:pt idx="2">
                  <c:v>Nature is under threat across Europe. We will work to protect it and stop those who are destroying our wildlife</c:v>
                </c:pt>
                <c:pt idx="3">
                  <c:v>It is important to produce food in a healthy, sustainable way. We will cut the use of pesticides and antibiotics in food production to ensure everyone is healthier</c:v>
                </c:pt>
                <c:pt idx="4">
                  <c:v>Immigration is good for Europe, bringing new skills and workers for our public services. We will do more to ensure the effective                  integration of new migrants</c:v>
                </c:pt>
              </c:strCache>
            </c:strRef>
          </c:cat>
          <c:val>
            <c:numRef>
              <c:f>Sheet1!$E$2:$E$6</c:f>
              <c:numCache>
                <c:formatCode>General</c:formatCode>
                <c:ptCount val="5"/>
                <c:pt idx="0">
                  <c:v>81.414578869168665</c:v>
                </c:pt>
                <c:pt idx="1">
                  <c:v>60.479107019122587</c:v>
                </c:pt>
                <c:pt idx="2">
                  <c:v>82.706252441193996</c:v>
                </c:pt>
                <c:pt idx="3">
                  <c:v>85.022699260309324</c:v>
                </c:pt>
                <c:pt idx="4">
                  <c:v>18.098941072767321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2B6-4A24-8B6A-637CDD8CF57A}"/>
            </c:ext>
          </c:extLst>
        </c:ser>
        <c:ser>
          <c:idx val="4"/>
          <c:order val="4"/>
          <c:tx>
            <c:strRef>
              <c:f>Sheet1!$F$1</c:f>
              <c:strCache>
                <c:ptCount val="1"/>
                <c:pt idx="0">
                  <c:v>60+</c:v>
                </c:pt>
              </c:strCache>
            </c:strRef>
          </c:tx>
          <c:spPr>
            <a:solidFill>
              <a:srgbClr val="953088">
                <a:lumMod val="40000"/>
                <a:lumOff val="60000"/>
                <a:alpha val="65000"/>
              </a:srgbClr>
            </a:solidFill>
            <a:ln>
              <a:solidFill>
                <a:srgbClr val="953088">
                  <a:lumMod val="40000"/>
                  <a:lumOff val="60000"/>
                </a:srgbClr>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Electricity and gas prices are rising and are too expensive for many people. We will ensure the switch to clean energy cuts bills</c:v>
                </c:pt>
                <c:pt idx="1">
                  <c:v>Our country is too dependent on anti-democratic regimes for their energy supply. We will ensure our energy comes from domestic renewable resources and is not imported from anti-democratic regimes</c:v>
                </c:pt>
                <c:pt idx="2">
                  <c:v>Nature is under threat across Europe. We will work to protect it and stop those who are destroying our wildlife</c:v>
                </c:pt>
                <c:pt idx="3">
                  <c:v>It is important to produce food in a healthy, sustainable way. We will cut the use of pesticides and antibiotics in food production to ensure everyone is healthier</c:v>
                </c:pt>
                <c:pt idx="4">
                  <c:v>Immigration is good for Europe, bringing new skills and workers for our public services. We will do more to ensure the effective                  integration of new migrants</c:v>
                </c:pt>
              </c:strCache>
            </c:strRef>
          </c:cat>
          <c:val>
            <c:numRef>
              <c:f>Sheet1!$F$2:$F$6</c:f>
              <c:numCache>
                <c:formatCode>General</c:formatCode>
                <c:ptCount val="5"/>
                <c:pt idx="0">
                  <c:v>88.424734362172785</c:v>
                </c:pt>
                <c:pt idx="1">
                  <c:v>64.669514251169517</c:v>
                </c:pt>
                <c:pt idx="2">
                  <c:v>86.206147967443371</c:v>
                </c:pt>
                <c:pt idx="3">
                  <c:v>90.113423692296934</c:v>
                </c:pt>
                <c:pt idx="4">
                  <c:v>19.490423129092811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2B6-4A24-8B6A-637CDD8CF57A}"/>
            </c:ext>
          </c:extLst>
        </c:ser>
        <c:dLbls>
          <c:showLegendKey val="0"/>
          <c:showVal val="0"/>
          <c:showCatName val="0"/>
          <c:showSerName val="0"/>
          <c:showPercent val="0"/>
          <c:showBubbleSize val="0"/>
        </c:dLbls>
        <c:gapWidth val="219"/>
        <c:overlap val="-27"/>
        <c:axId val="2143832504"/>
        <c:axId val="2143805800"/>
      </c:barChart>
      <c:catAx>
        <c:axId val="2143832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GB"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crossAx val="2143805800"/>
        <c:crosses val="autoZero"/>
        <c:auto val="1"/>
        <c:lblAlgn val="ctr"/>
        <c:lblOffset val="100"/>
        <c:noMultiLvlLbl val="0"/>
      </c:catAx>
      <c:valAx>
        <c:axId val="2143805800"/>
        <c:scaling>
          <c:orientation val="minMax"/>
          <c:max val="100"/>
          <c:min val="0"/>
        </c:scaling>
        <c:delete val="1"/>
        <c:axPos val="l"/>
        <c:numFmt formatCode="General" sourceLinked="1"/>
        <c:majorTickMark val="out"/>
        <c:minorTickMark val="none"/>
        <c:tickLblPos val="nextTo"/>
        <c:crossAx val="2143832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legend>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k-SK"/>
    </a:p>
  </c:txPr>
  <c:externalData r:id="rId4">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9082125603865E-2"/>
          <c:y val="0.12102872510374001"/>
          <c:w val="0.97342995169082103"/>
          <c:h val="0.55652279707866503"/>
        </c:manualLayout>
      </c:layout>
      <c:barChart>
        <c:barDir val="col"/>
        <c:grouping val="clustered"/>
        <c:varyColors val="0"/>
        <c:ser>
          <c:idx val="0"/>
          <c:order val="0"/>
          <c:tx>
            <c:strRef>
              <c:f>Sheet1!$B$1</c:f>
              <c:strCache>
                <c:ptCount val="1"/>
                <c:pt idx="0">
                  <c:v>Total</c:v>
                </c:pt>
              </c:strCache>
            </c:strRef>
          </c:tx>
          <c:spPr>
            <a:solidFill>
              <a:srgbClr val="FFFFFF">
                <a:lumMod val="85000"/>
                <a:alpha val="65000"/>
              </a:srgbClr>
            </a:solidFill>
            <a:ln>
              <a:solidFill>
                <a:srgbClr val="FFFFFF">
                  <a:lumMod val="85000"/>
                </a:srgbClr>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The problem of plastic waste is very serious. We will support laws to reduce single-use plastic.</c:v>
                </c:pt>
                <c:pt idx="1">
                  <c:v>The EU cohesion funds help equalize old and new member states and improves quality of life in Europe. We will ensure these funds continue.</c:v>
                </c:pt>
                <c:pt idx="2">
                  <c:v>The Czech Republic depends on trade with other EU countries. We should adopt the Euro as our national currency.</c:v>
                </c:pt>
                <c:pt idx="3">
                  <c:v>More migrants are coming into Europe. We will reduce immigration to preserve our jobs and cultures</c:v>
                </c:pt>
              </c:strCache>
            </c:strRef>
          </c:cat>
          <c:val>
            <c:numRef>
              <c:f>Sheet1!$B$2:$B$6</c:f>
              <c:numCache>
                <c:formatCode>General</c:formatCode>
                <c:ptCount val="4"/>
                <c:pt idx="0">
                  <c:v>77.600291719699598</c:v>
                </c:pt>
                <c:pt idx="1">
                  <c:v>58.07429374277622</c:v>
                </c:pt>
                <c:pt idx="2">
                  <c:v>20.629724048490779</c:v>
                </c:pt>
                <c:pt idx="3">
                  <c:v>75.747196740561961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65-4DC2-AECE-2D8D84969267}"/>
            </c:ext>
          </c:extLst>
        </c:ser>
        <c:ser>
          <c:idx val="1"/>
          <c:order val="1"/>
          <c:tx>
            <c:strRef>
              <c:f>Sheet1!$C$1</c:f>
              <c:strCache>
                <c:ptCount val="1"/>
                <c:pt idx="0">
                  <c:v>18-29</c:v>
                </c:pt>
              </c:strCache>
            </c:strRef>
          </c:tx>
          <c:spPr>
            <a:solidFill>
              <a:srgbClr val="953088">
                <a:lumMod val="75000"/>
                <a:alpha val="65000"/>
              </a:srgbClr>
            </a:solidFill>
            <a:ln>
              <a:solidFill>
                <a:srgbClr val="953088">
                  <a:lumMod val="75000"/>
                </a:srgbClr>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The problem of plastic waste is very serious. We will support laws to reduce single-use plastic.</c:v>
                </c:pt>
                <c:pt idx="1">
                  <c:v>The EU cohesion funds help equalize old and new member states and improves quality of life in Europe. We will ensure these funds continue.</c:v>
                </c:pt>
                <c:pt idx="2">
                  <c:v>The Czech Republic depends on trade with other EU countries. We should adopt the Euro as our national currency.</c:v>
                </c:pt>
                <c:pt idx="3">
                  <c:v>More migrants are coming into Europe. We will reduce immigration to preserve our jobs and cultures</c:v>
                </c:pt>
              </c:strCache>
            </c:strRef>
          </c:cat>
          <c:val>
            <c:numRef>
              <c:f>Sheet1!$C$2:$C$6</c:f>
              <c:numCache>
                <c:formatCode>General</c:formatCode>
                <c:ptCount val="4"/>
                <c:pt idx="0">
                  <c:v>74.395808505343439</c:v>
                </c:pt>
                <c:pt idx="1">
                  <c:v>57.491133373576112</c:v>
                </c:pt>
                <c:pt idx="2">
                  <c:v>22.017417066464489</c:v>
                </c:pt>
                <c:pt idx="3">
                  <c:v>61.253568478509187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65-4DC2-AECE-2D8D84969267}"/>
            </c:ext>
          </c:extLst>
        </c:ser>
        <c:ser>
          <c:idx val="2"/>
          <c:order val="2"/>
          <c:tx>
            <c:strRef>
              <c:f>Sheet1!$D$1</c:f>
              <c:strCache>
                <c:ptCount val="1"/>
                <c:pt idx="0">
                  <c:v>30-44</c:v>
                </c:pt>
              </c:strCache>
            </c:strRef>
          </c:tx>
          <c:spPr>
            <a:solidFill>
              <a:srgbClr val="953088">
                <a:alpha val="65000"/>
              </a:srgbClr>
            </a:solidFill>
            <a:ln>
              <a:solidFill>
                <a:srgbClr val="953088"/>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The problem of plastic waste is very serious. We will support laws to reduce single-use plastic.</c:v>
                </c:pt>
                <c:pt idx="1">
                  <c:v>The EU cohesion funds help equalize old and new member states and improves quality of life in Europe. We will ensure these funds continue.</c:v>
                </c:pt>
                <c:pt idx="2">
                  <c:v>The Czech Republic depends on trade with other EU countries. We should adopt the Euro as our national currency.</c:v>
                </c:pt>
                <c:pt idx="3">
                  <c:v>More migrants are coming into Europe. We will reduce immigration to preserve our jobs and cultures</c:v>
                </c:pt>
              </c:strCache>
            </c:strRef>
          </c:cat>
          <c:val>
            <c:numRef>
              <c:f>Sheet1!$D$2:$D$6</c:f>
              <c:numCache>
                <c:formatCode>General</c:formatCode>
                <c:ptCount val="4"/>
                <c:pt idx="0">
                  <c:v>77.488203021365734</c:v>
                </c:pt>
                <c:pt idx="1">
                  <c:v>57.276665479654334</c:v>
                </c:pt>
                <c:pt idx="2">
                  <c:v>22.921888373987159</c:v>
                </c:pt>
                <c:pt idx="3">
                  <c:v>73.409126479500955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65-4DC2-AECE-2D8D84969267}"/>
            </c:ext>
          </c:extLst>
        </c:ser>
        <c:ser>
          <c:idx val="3"/>
          <c:order val="3"/>
          <c:tx>
            <c:strRef>
              <c:f>Sheet1!$E$1</c:f>
              <c:strCache>
                <c:ptCount val="1"/>
                <c:pt idx="0">
                  <c:v>45-59</c:v>
                </c:pt>
              </c:strCache>
            </c:strRef>
          </c:tx>
          <c:spPr>
            <a:solidFill>
              <a:srgbClr val="953088">
                <a:lumMod val="60000"/>
                <a:lumOff val="40000"/>
                <a:alpha val="65000"/>
              </a:srgbClr>
            </a:solidFill>
            <a:ln>
              <a:solidFill>
                <a:srgbClr val="953088">
                  <a:lumMod val="60000"/>
                  <a:lumOff val="40000"/>
                </a:srgbClr>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The problem of plastic waste is very serious. We will support laws to reduce single-use plastic.</c:v>
                </c:pt>
                <c:pt idx="1">
                  <c:v>The EU cohesion funds help equalize old and new member states and improves quality of life in Europe. We will ensure these funds continue.</c:v>
                </c:pt>
                <c:pt idx="2">
                  <c:v>The Czech Republic depends on trade with other EU countries. We should adopt the Euro as our national currency.</c:v>
                </c:pt>
                <c:pt idx="3">
                  <c:v>More migrants are coming into Europe. We will reduce immigration to preserve our jobs and cultures</c:v>
                </c:pt>
              </c:strCache>
            </c:strRef>
          </c:cat>
          <c:val>
            <c:numRef>
              <c:f>Sheet1!$E$2:$E$6</c:f>
              <c:numCache>
                <c:formatCode>General</c:formatCode>
                <c:ptCount val="4"/>
                <c:pt idx="0">
                  <c:v>78.80366247790468</c:v>
                </c:pt>
                <c:pt idx="1">
                  <c:v>57.673849928109632</c:v>
                </c:pt>
                <c:pt idx="2">
                  <c:v>18.05128181703029</c:v>
                </c:pt>
                <c:pt idx="3">
                  <c:v>83.868770351417766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65-4DC2-AECE-2D8D84969267}"/>
            </c:ext>
          </c:extLst>
        </c:ser>
        <c:ser>
          <c:idx val="4"/>
          <c:order val="4"/>
          <c:tx>
            <c:strRef>
              <c:f>Sheet1!$F$1</c:f>
              <c:strCache>
                <c:ptCount val="1"/>
                <c:pt idx="0">
                  <c:v>60+</c:v>
                </c:pt>
              </c:strCache>
            </c:strRef>
          </c:tx>
          <c:spPr>
            <a:solidFill>
              <a:srgbClr val="953088">
                <a:lumMod val="40000"/>
                <a:lumOff val="60000"/>
                <a:alpha val="65000"/>
              </a:srgbClr>
            </a:solidFill>
            <a:ln>
              <a:solidFill>
                <a:srgbClr val="953088">
                  <a:lumMod val="40000"/>
                  <a:lumOff val="60000"/>
                </a:srgbClr>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The problem of plastic waste is very serious. We will support laws to reduce single-use plastic.</c:v>
                </c:pt>
                <c:pt idx="1">
                  <c:v>The EU cohesion funds help equalize old and new member states and improves quality of life in Europe. We will ensure these funds continue.</c:v>
                </c:pt>
                <c:pt idx="2">
                  <c:v>The Czech Republic depends on trade with other EU countries. We should adopt the Euro as our national currency.</c:v>
                </c:pt>
                <c:pt idx="3">
                  <c:v>More migrants are coming into Europe. We will reduce immigration to preserve our jobs and cultures</c:v>
                </c:pt>
              </c:strCache>
            </c:strRef>
          </c:cat>
          <c:val>
            <c:numRef>
              <c:f>Sheet1!$F$2:$F$6</c:f>
              <c:numCache>
                <c:formatCode>General</c:formatCode>
                <c:ptCount val="4"/>
                <c:pt idx="0">
                  <c:v>80.804519946971922</c:v>
                </c:pt>
                <c:pt idx="1">
                  <c:v>62.138760753652562</c:v>
                </c:pt>
                <c:pt idx="2">
                  <c:v>17.86411073639087</c:v>
                </c:pt>
                <c:pt idx="3">
                  <c:v>89.109841319047987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65-4DC2-AECE-2D8D84969267}"/>
            </c:ext>
          </c:extLst>
        </c:ser>
        <c:dLbls>
          <c:showLegendKey val="0"/>
          <c:showVal val="0"/>
          <c:showCatName val="0"/>
          <c:showSerName val="0"/>
          <c:showPercent val="0"/>
          <c:showBubbleSize val="0"/>
        </c:dLbls>
        <c:gapWidth val="219"/>
        <c:overlap val="-27"/>
        <c:axId val="2143672808"/>
        <c:axId val="2143669912"/>
      </c:barChart>
      <c:catAx>
        <c:axId val="2143672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GB"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crossAx val="2143669912"/>
        <c:crosses val="autoZero"/>
        <c:auto val="1"/>
        <c:lblAlgn val="ctr"/>
        <c:lblOffset val="100"/>
        <c:noMultiLvlLbl val="0"/>
      </c:catAx>
      <c:valAx>
        <c:axId val="2143669912"/>
        <c:scaling>
          <c:orientation val="minMax"/>
          <c:max val="100"/>
          <c:min val="0"/>
        </c:scaling>
        <c:delete val="1"/>
        <c:axPos val="l"/>
        <c:numFmt formatCode="General" sourceLinked="1"/>
        <c:majorTickMark val="out"/>
        <c:minorTickMark val="none"/>
        <c:tickLblPos val="nextTo"/>
        <c:crossAx val="2143672808"/>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k-SK"/>
    </a:p>
  </c:txPr>
  <c:externalData r:id="rId4">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850241545894E-2"/>
          <c:y val="5.6480071715078697E-2"/>
          <c:w val="0.97342995169082103"/>
          <c:h val="0.53873633939885301"/>
        </c:manualLayout>
      </c:layout>
      <c:barChart>
        <c:barDir val="col"/>
        <c:grouping val="clustered"/>
        <c:varyColors val="0"/>
        <c:ser>
          <c:idx val="0"/>
          <c:order val="0"/>
          <c:tx>
            <c:strRef>
              <c:f>Sheet1!$B$1</c:f>
              <c:strCache>
                <c:ptCount val="1"/>
                <c:pt idx="0">
                  <c:v>Total</c:v>
                </c:pt>
              </c:strCache>
            </c:strRef>
          </c:tx>
          <c:spPr>
            <a:solidFill>
              <a:srgbClr val="D9D9D9">
                <a:alpha val="65000"/>
              </a:srgbClr>
            </a:solidFill>
            <a:ln>
              <a:solidFill>
                <a:srgbClr val="D9D9D9"/>
              </a:solidFill>
            </a:ln>
            <a:effectLst/>
          </c:spPr>
          <c:invertIfNegative val="0"/>
          <c:dPt>
            <c:idx val="0"/>
            <c:invertIfNegative val="0"/>
            <c:bubble3D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99B8-4C45-8CAB-316AAB4C4841}"/>
              </c:ext>
            </c:extLst>
          </c:dPt>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Europe is under threat from extremists and populists. We will defend our democratic principles against those who seek to undermine European values</c:v>
                </c:pt>
                <c:pt idx="1">
                  <c:v>Foreign powers are trying to interfere in elections across the world. We will defend European democracy with sanctions and tough cyber-security defences</c:v>
                </c:pt>
                <c:pt idx="2">
                  <c:v>Trump and Putin are important             political leaders. Our country should cooperate more with such global leaders instead of relying on the EU</c:v>
                </c:pt>
                <c:pt idx="3">
                  <c:v>Big international players such as Russia, China or the US are promoting their own agenda. The EU needs to better promote European interests</c:v>
                </c:pt>
              </c:strCache>
            </c:strRef>
          </c:cat>
          <c:val>
            <c:numRef>
              <c:f>Sheet1!$B$2:$B$6</c:f>
              <c:numCache>
                <c:formatCode>General</c:formatCode>
                <c:ptCount val="4"/>
                <c:pt idx="0">
                  <c:v>72.591855021058706</c:v>
                </c:pt>
                <c:pt idx="1">
                  <c:v>65.058302147331503</c:v>
                </c:pt>
                <c:pt idx="2">
                  <c:v>33.727767278181368</c:v>
                </c:pt>
                <c:pt idx="3">
                  <c:v>76.347205283543246</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99B8-4C45-8CAB-316AAB4C4841}"/>
            </c:ext>
          </c:extLst>
        </c:ser>
        <c:ser>
          <c:idx val="1"/>
          <c:order val="1"/>
          <c:tx>
            <c:strRef>
              <c:f>Sheet1!$C$1</c:f>
              <c:strCache>
                <c:ptCount val="1"/>
                <c:pt idx="0">
                  <c:v>18-29</c:v>
                </c:pt>
              </c:strCache>
            </c:strRef>
          </c:tx>
          <c:spPr>
            <a:solidFill>
              <a:srgbClr val="953088">
                <a:lumMod val="75000"/>
                <a:alpha val="65000"/>
              </a:srgbClr>
            </a:solidFill>
            <a:ln>
              <a:solidFill>
                <a:srgbClr val="953088">
                  <a:lumMod val="75000"/>
                </a:srgbClr>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Europe is under threat from extremists and populists. We will defend our democratic principles against those who seek to undermine European values</c:v>
                </c:pt>
                <c:pt idx="1">
                  <c:v>Foreign powers are trying to interfere in elections across the world. We will defend European democracy with sanctions and tough cyber-security defences</c:v>
                </c:pt>
                <c:pt idx="2">
                  <c:v>Trump and Putin are important             political leaders. Our country should cooperate more with such global leaders instead of relying on the EU</c:v>
                </c:pt>
                <c:pt idx="3">
                  <c:v>Big international players such as Russia, China or the US are promoting their own agenda. The EU needs to better promote European interests</c:v>
                </c:pt>
              </c:strCache>
            </c:strRef>
          </c:cat>
          <c:val>
            <c:numRef>
              <c:f>Sheet1!$C$2:$C$6</c:f>
              <c:numCache>
                <c:formatCode>General</c:formatCode>
                <c:ptCount val="4"/>
                <c:pt idx="0">
                  <c:v>66.232346399468568</c:v>
                </c:pt>
                <c:pt idx="1">
                  <c:v>58.226452540629303</c:v>
                </c:pt>
                <c:pt idx="2">
                  <c:v>25.69617499477318</c:v>
                </c:pt>
                <c:pt idx="3">
                  <c:v>69.117610847607622</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99B8-4C45-8CAB-316AAB4C4841}"/>
            </c:ext>
          </c:extLst>
        </c:ser>
        <c:ser>
          <c:idx val="2"/>
          <c:order val="2"/>
          <c:tx>
            <c:strRef>
              <c:f>Sheet1!$D$1</c:f>
              <c:strCache>
                <c:ptCount val="1"/>
                <c:pt idx="0">
                  <c:v>30-44</c:v>
                </c:pt>
              </c:strCache>
            </c:strRef>
          </c:tx>
          <c:spPr>
            <a:solidFill>
              <a:srgbClr val="953088">
                <a:alpha val="65000"/>
              </a:srgbClr>
            </a:solidFill>
            <a:ln>
              <a:solidFill>
                <a:srgbClr val="953088"/>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Europe is under threat from extremists and populists. We will defend our democratic principles against those who seek to undermine European values</c:v>
                </c:pt>
                <c:pt idx="1">
                  <c:v>Foreign powers are trying to interfere in elections across the world. We will defend European democracy with sanctions and tough cyber-security defences</c:v>
                </c:pt>
                <c:pt idx="2">
                  <c:v>Trump and Putin are important             political leaders. Our country should cooperate more with such global leaders instead of relying on the EU</c:v>
                </c:pt>
                <c:pt idx="3">
                  <c:v>Big international players such as Russia, China or the US are promoting their own agenda. The EU needs to better promote European interests</c:v>
                </c:pt>
              </c:strCache>
            </c:strRef>
          </c:cat>
          <c:val>
            <c:numRef>
              <c:f>Sheet1!$D$2:$D$6</c:f>
              <c:numCache>
                <c:formatCode>General</c:formatCode>
                <c:ptCount val="4"/>
                <c:pt idx="0">
                  <c:v>70.846727123624035</c:v>
                </c:pt>
                <c:pt idx="1">
                  <c:v>63.639143782408532</c:v>
                </c:pt>
                <c:pt idx="2">
                  <c:v>29.724422171284299</c:v>
                </c:pt>
                <c:pt idx="3">
                  <c:v>75.473873283032106</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99B8-4C45-8CAB-316AAB4C4841}"/>
            </c:ext>
          </c:extLst>
        </c:ser>
        <c:ser>
          <c:idx val="3"/>
          <c:order val="3"/>
          <c:tx>
            <c:strRef>
              <c:f>Sheet1!$E$1</c:f>
              <c:strCache>
                <c:ptCount val="1"/>
                <c:pt idx="0">
                  <c:v>45-59</c:v>
                </c:pt>
              </c:strCache>
            </c:strRef>
          </c:tx>
          <c:spPr>
            <a:solidFill>
              <a:srgbClr val="953088">
                <a:lumMod val="60000"/>
                <a:lumOff val="40000"/>
                <a:alpha val="65000"/>
              </a:srgbClr>
            </a:solidFill>
            <a:ln>
              <a:solidFill>
                <a:srgbClr val="953088">
                  <a:lumMod val="60000"/>
                  <a:lumOff val="40000"/>
                </a:srgbClr>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Europe is under threat from extremists and populists. We will defend our democratic principles against those who seek to undermine European values</c:v>
                </c:pt>
                <c:pt idx="1">
                  <c:v>Foreign powers are trying to interfere in elections across the world. We will defend European democracy with sanctions and tough cyber-security defences</c:v>
                </c:pt>
                <c:pt idx="2">
                  <c:v>Trump and Putin are important             political leaders. Our country should cooperate more with such global leaders instead of relying on the EU</c:v>
                </c:pt>
                <c:pt idx="3">
                  <c:v>Big international players such as Russia, China or the US are promoting their own agenda. The EU needs to better promote European interests</c:v>
                </c:pt>
              </c:strCache>
            </c:strRef>
          </c:cat>
          <c:val>
            <c:numRef>
              <c:f>Sheet1!$E$2:$E$6</c:f>
              <c:numCache>
                <c:formatCode>General</c:formatCode>
                <c:ptCount val="4"/>
                <c:pt idx="0">
                  <c:v>75.697841780524598</c:v>
                </c:pt>
                <c:pt idx="1">
                  <c:v>68.411416476251176</c:v>
                </c:pt>
                <c:pt idx="2">
                  <c:v>39.976956250484562</c:v>
                </c:pt>
                <c:pt idx="3">
                  <c:v>79.755848297266425</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99B8-4C45-8CAB-316AAB4C4841}"/>
            </c:ext>
          </c:extLst>
        </c:ser>
        <c:ser>
          <c:idx val="4"/>
          <c:order val="4"/>
          <c:tx>
            <c:strRef>
              <c:f>Sheet1!$F$1</c:f>
              <c:strCache>
                <c:ptCount val="1"/>
                <c:pt idx="0">
                  <c:v>60+</c:v>
                </c:pt>
              </c:strCache>
            </c:strRef>
          </c:tx>
          <c:spPr>
            <a:solidFill>
              <a:srgbClr val="953088">
                <a:lumMod val="40000"/>
                <a:lumOff val="60000"/>
                <a:alpha val="65000"/>
              </a:srgbClr>
            </a:solidFill>
            <a:ln>
              <a:solidFill>
                <a:srgbClr val="953088">
                  <a:lumMod val="40000"/>
                  <a:lumOff val="60000"/>
                </a:srgbClr>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Europe is under threat from extremists and populists. We will defend our democratic principles against those who seek to undermine European values</c:v>
                </c:pt>
                <c:pt idx="1">
                  <c:v>Foreign powers are trying to interfere in elections across the world. We will defend European democracy with sanctions and tough cyber-security defences</c:v>
                </c:pt>
                <c:pt idx="2">
                  <c:v>Trump and Putin are important             political leaders. Our country should cooperate more with such global leaders instead of relying on the EU</c:v>
                </c:pt>
                <c:pt idx="3">
                  <c:v>Big international players such as Russia, China or the US are promoting their own agenda. The EU needs to better promote European interests</c:v>
                </c:pt>
              </c:strCache>
            </c:strRef>
          </c:cat>
          <c:val>
            <c:numRef>
              <c:f>Sheet1!$F$2:$F$6</c:f>
              <c:numCache>
                <c:formatCode>General</c:formatCode>
                <c:ptCount val="4"/>
                <c:pt idx="0">
                  <c:v>81.415952666556151</c:v>
                </c:pt>
                <c:pt idx="1">
                  <c:v>73.278860878261966</c:v>
                </c:pt>
                <c:pt idx="2">
                  <c:v>44.451404323150832</c:v>
                </c:pt>
                <c:pt idx="3">
                  <c:v>83.675872397891439</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99B8-4C45-8CAB-316AAB4C4841}"/>
            </c:ext>
          </c:extLst>
        </c:ser>
        <c:dLbls>
          <c:showLegendKey val="0"/>
          <c:showVal val="0"/>
          <c:showCatName val="0"/>
          <c:showSerName val="0"/>
          <c:showPercent val="0"/>
          <c:showBubbleSize val="0"/>
        </c:dLbls>
        <c:gapWidth val="219"/>
        <c:overlap val="-27"/>
        <c:axId val="2096984024"/>
        <c:axId val="2096979416"/>
      </c:barChart>
      <c:catAx>
        <c:axId val="2096984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GB"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crossAx val="2096979416"/>
        <c:crosses val="autoZero"/>
        <c:auto val="1"/>
        <c:lblAlgn val="ctr"/>
        <c:lblOffset val="100"/>
        <c:noMultiLvlLbl val="0"/>
      </c:catAx>
      <c:valAx>
        <c:axId val="2096979416"/>
        <c:scaling>
          <c:orientation val="minMax"/>
          <c:max val="100"/>
          <c:min val="0"/>
        </c:scaling>
        <c:delete val="1"/>
        <c:axPos val="l"/>
        <c:numFmt formatCode="General" sourceLinked="1"/>
        <c:majorTickMark val="out"/>
        <c:minorTickMark val="none"/>
        <c:tickLblPos val="nextTo"/>
        <c:crossAx val="2096984024"/>
        <c:crosses val="autoZero"/>
        <c:crossBetween val="between"/>
      </c:valAx>
      <c:spPr>
        <a:noFill/>
        <a:ln>
          <a:noFill/>
        </a:ln>
        <a:effectLst/>
      </c:spPr>
    </c:plotArea>
    <c:legend>
      <c:legendPos val="b"/>
      <c:layout>
        <c:manualLayout>
          <c:xMode val="edge"/>
          <c:yMode val="edge"/>
          <c:x val="0.14475455513713001"/>
          <c:y val="0.90937394477087596"/>
          <c:w val="0.52450055156149"/>
          <c:h val="8.255747355554120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legend>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k-SK"/>
    </a:p>
  </c:txPr>
  <c:externalData r:id="rId4">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850241545894E-2"/>
          <c:y val="0.107030590696159"/>
          <c:w val="0.97342995169082103"/>
          <c:h val="0.44070607148836599"/>
        </c:manualLayout>
      </c:layout>
      <c:barChart>
        <c:barDir val="col"/>
        <c:grouping val="clustered"/>
        <c:varyColors val="0"/>
        <c:ser>
          <c:idx val="0"/>
          <c:order val="0"/>
          <c:tx>
            <c:strRef>
              <c:f>Sheet1!$B$1</c:f>
              <c:strCache>
                <c:ptCount val="1"/>
                <c:pt idx="0">
                  <c:v>Total</c:v>
                </c:pt>
              </c:strCache>
            </c:strRef>
          </c:tx>
          <c:spPr>
            <a:solidFill>
              <a:srgbClr val="E6E6E6"/>
            </a:solidFill>
            <a:ln>
              <a:solidFill>
                <a:srgbClr val="D9D9D9"/>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Electricity and gas prices are rising and are too expensive for many people. We will ensure the switch to clean energy cuts bills</c:v>
                </c:pt>
                <c:pt idx="1">
                  <c:v>Our country is too dependent on anti-democratic regimes for their energy supply. We will ensure our energy comes from domestic renewable resources and is not imported from anti-democratic regimes</c:v>
                </c:pt>
                <c:pt idx="2">
                  <c:v>Nature is under threat across Europe. We will work to protect it and stop those who are destroying our wildlife</c:v>
                </c:pt>
                <c:pt idx="3">
                  <c:v>It is important to produce food in a healthy, sustainable way. We will cut the use of pesticides and antibiotics in food production to ensure everyone is healthier</c:v>
                </c:pt>
                <c:pt idx="4">
                  <c:v>Immigration is good for Europe, bringing new skills and workers for our public services. We will do more to ensure the effective                  integration of new migrants</c:v>
                </c:pt>
              </c:strCache>
            </c:strRef>
          </c:cat>
          <c:val>
            <c:numRef>
              <c:f>Sheet1!$B$2:$B$6</c:f>
              <c:numCache>
                <c:formatCode>General</c:formatCode>
                <c:ptCount val="5"/>
                <c:pt idx="0">
                  <c:v>7</c:v>
                </c:pt>
                <c:pt idx="1">
                  <c:v>1</c:v>
                </c:pt>
                <c:pt idx="2">
                  <c:v>5</c:v>
                </c:pt>
                <c:pt idx="3">
                  <c:v>11</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65-4DC2-AECE-2D8D84969267}"/>
            </c:ext>
          </c:extLst>
        </c:ser>
        <c:ser>
          <c:idx val="1"/>
          <c:order val="1"/>
          <c:tx>
            <c:strRef>
              <c:f>Sheet1!$C$1</c:f>
              <c:strCache>
                <c:ptCount val="1"/>
                <c:pt idx="0">
                  <c:v>Segment 1</c:v>
                </c:pt>
              </c:strCache>
            </c:strRef>
          </c:tx>
          <c:spPr>
            <a:solidFill>
              <a:srgbClr val="F4A65E"/>
            </a:solidFill>
            <a:ln>
              <a:solidFill>
                <a:srgbClr val="EE7707"/>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Electricity and gas prices are rising and are too expensive for many people. We will ensure the switch to clean energy cuts bills</c:v>
                </c:pt>
                <c:pt idx="1">
                  <c:v>Our country is too dependent on anti-democratic regimes for their energy supply. We will ensure our energy comes from domestic renewable resources and is not imported from anti-democratic regimes</c:v>
                </c:pt>
                <c:pt idx="2">
                  <c:v>Nature is under threat across Europe. We will work to protect it and stop those who are destroying our wildlife</c:v>
                </c:pt>
                <c:pt idx="3">
                  <c:v>It is important to produce food in a healthy, sustainable way. We will cut the use of pesticides and antibiotics in food production to ensure everyone is healthier</c:v>
                </c:pt>
                <c:pt idx="4">
                  <c:v>Immigration is good for Europe, bringing new skills and workers for our public services. We will do more to ensure the effective                  integration of new migrants</c:v>
                </c:pt>
              </c:strCache>
            </c:strRef>
          </c:cat>
          <c:val>
            <c:numRef>
              <c:f>Sheet1!$C$2:$C$6</c:f>
              <c:numCache>
                <c:formatCode>General</c:formatCode>
                <c:ptCount val="5"/>
                <c:pt idx="0">
                  <c:v>11</c:v>
                </c:pt>
                <c:pt idx="1">
                  <c:v>2</c:v>
                </c:pt>
                <c:pt idx="2">
                  <c:v>5</c:v>
                </c:pt>
                <c:pt idx="3">
                  <c:v>15</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65-4DC2-AECE-2D8D84969267}"/>
            </c:ext>
          </c:extLst>
        </c:ser>
        <c:ser>
          <c:idx val="2"/>
          <c:order val="2"/>
          <c:tx>
            <c:strRef>
              <c:f>Sheet1!$D$1</c:f>
              <c:strCache>
                <c:ptCount val="1"/>
                <c:pt idx="0">
                  <c:v>Segment 2</c:v>
                </c:pt>
              </c:strCache>
            </c:strRef>
          </c:tx>
          <c:spPr>
            <a:solidFill>
              <a:srgbClr val="FFD659"/>
            </a:solidFill>
            <a:ln>
              <a:solidFill>
                <a:srgbClr val="FFC000"/>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Electricity and gas prices are rising and are too expensive for many people. We will ensure the switch to clean energy cuts bills</c:v>
                </c:pt>
                <c:pt idx="1">
                  <c:v>Our country is too dependent on anti-democratic regimes for their energy supply. We will ensure our energy comes from domestic renewable resources and is not imported from anti-democratic regimes</c:v>
                </c:pt>
                <c:pt idx="2">
                  <c:v>Nature is under threat across Europe. We will work to protect it and stop those who are destroying our wildlife</c:v>
                </c:pt>
                <c:pt idx="3">
                  <c:v>It is important to produce food in a healthy, sustainable way. We will cut the use of pesticides and antibiotics in food production to ensure everyone is healthier</c:v>
                </c:pt>
                <c:pt idx="4">
                  <c:v>Immigration is good for Europe, bringing new skills and workers for our public services. We will do more to ensure the effective                  integration of new migrants</c:v>
                </c:pt>
              </c:strCache>
            </c:strRef>
          </c:cat>
          <c:val>
            <c:numRef>
              <c:f>Sheet1!$D$2:$D$6</c:f>
              <c:numCache>
                <c:formatCode>General</c:formatCode>
                <c:ptCount val="5"/>
                <c:pt idx="0">
                  <c:v>8</c:v>
                </c:pt>
                <c:pt idx="1">
                  <c:v>2</c:v>
                </c:pt>
                <c:pt idx="2">
                  <c:v>6</c:v>
                </c:pt>
                <c:pt idx="3">
                  <c:v>13</c:v>
                </c:pt>
                <c:pt idx="4">
                  <c:v>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65-4DC2-AECE-2D8D84969267}"/>
            </c:ext>
          </c:extLst>
        </c:ser>
        <c:ser>
          <c:idx val="3"/>
          <c:order val="3"/>
          <c:tx>
            <c:strRef>
              <c:f>Sheet1!$E$1</c:f>
              <c:strCache>
                <c:ptCount val="1"/>
                <c:pt idx="0">
                  <c:v>Segment 3</c:v>
                </c:pt>
              </c:strCache>
            </c:strRef>
          </c:tx>
          <c:spPr>
            <a:solidFill>
              <a:srgbClr val="C2DA68"/>
            </a:solidFill>
            <a:ln>
              <a:solidFill>
                <a:srgbClr val="A2C617"/>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Electricity and gas prices are rising and are too expensive for many people. We will ensure the switch to clean energy cuts bills</c:v>
                </c:pt>
                <c:pt idx="1">
                  <c:v>Our country is too dependent on anti-democratic regimes for their energy supply. We will ensure our energy comes from domestic renewable resources and is not imported from anti-democratic regimes</c:v>
                </c:pt>
                <c:pt idx="2">
                  <c:v>Nature is under threat across Europe. We will work to protect it and stop those who are destroying our wildlife</c:v>
                </c:pt>
                <c:pt idx="3">
                  <c:v>It is important to produce food in a healthy, sustainable way. We will cut the use of pesticides and antibiotics in food production to ensure everyone is healthier</c:v>
                </c:pt>
                <c:pt idx="4">
                  <c:v>Immigration is good for Europe, bringing new skills and workers for our public services. We will do more to ensure the effective                  integration of new migrants</c:v>
                </c:pt>
              </c:strCache>
            </c:strRef>
          </c:cat>
          <c:val>
            <c:numRef>
              <c:f>Sheet1!$E$2:$E$6</c:f>
              <c:numCache>
                <c:formatCode>General</c:formatCode>
                <c:ptCount val="5"/>
                <c:pt idx="0">
                  <c:v>4</c:v>
                </c:pt>
                <c:pt idx="1">
                  <c:v>1</c:v>
                </c:pt>
                <c:pt idx="2">
                  <c:v>6</c:v>
                </c:pt>
                <c:pt idx="3">
                  <c:v>11</c:v>
                </c:pt>
                <c:pt idx="4">
                  <c:v>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65-4DC2-AECE-2D8D84969267}"/>
            </c:ext>
          </c:extLst>
        </c:ser>
        <c:ser>
          <c:idx val="4"/>
          <c:order val="4"/>
          <c:tx>
            <c:strRef>
              <c:f>Sheet1!$F$1</c:f>
              <c:strCache>
                <c:ptCount val="1"/>
                <c:pt idx="0">
                  <c:v>Segment 4</c:v>
                </c:pt>
              </c:strCache>
            </c:strRef>
          </c:tx>
          <c:spPr>
            <a:solidFill>
              <a:srgbClr val="59BFBF"/>
            </a:solidFill>
            <a:ln>
              <a:solidFill>
                <a:srgbClr val="009C9C"/>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Electricity and gas prices are rising and are too expensive for many people. We will ensure the switch to clean energy cuts bills</c:v>
                </c:pt>
                <c:pt idx="1">
                  <c:v>Our country is too dependent on anti-democratic regimes for their energy supply. We will ensure our energy comes from domestic renewable resources and is not imported from anti-democratic regimes</c:v>
                </c:pt>
                <c:pt idx="2">
                  <c:v>Nature is under threat across Europe. We will work to protect it and stop those who are destroying our wildlife</c:v>
                </c:pt>
                <c:pt idx="3">
                  <c:v>It is important to produce food in a healthy, sustainable way. We will cut the use of pesticides and antibiotics in food production to ensure everyone is healthier</c:v>
                </c:pt>
                <c:pt idx="4">
                  <c:v>Immigration is good for Europe, bringing new skills and workers for our public services. We will do more to ensure the effective                  integration of new migrants</c:v>
                </c:pt>
              </c:strCache>
            </c:strRef>
          </c:cat>
          <c:val>
            <c:numRef>
              <c:f>Sheet1!$F$2:$F$6</c:f>
              <c:numCache>
                <c:formatCode>General</c:formatCode>
                <c:ptCount val="5"/>
                <c:pt idx="0">
                  <c:v>6</c:v>
                </c:pt>
                <c:pt idx="1">
                  <c:v>0</c:v>
                </c:pt>
                <c:pt idx="2">
                  <c:v>1</c:v>
                </c:pt>
                <c:pt idx="3">
                  <c:v>3</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65-4DC2-AECE-2D8D84969267}"/>
            </c:ext>
          </c:extLst>
        </c:ser>
        <c:ser>
          <c:idx val="5"/>
          <c:order val="5"/>
          <c:tx>
            <c:strRef>
              <c:f>Sheet1!$G$1</c:f>
              <c:strCache>
                <c:ptCount val="1"/>
                <c:pt idx="0">
                  <c:v>Segment 5</c:v>
                </c:pt>
              </c:strCache>
            </c:strRef>
          </c:tx>
          <c:spPr>
            <a:solidFill>
              <a:srgbClr val="59A2D6"/>
            </a:solidFill>
            <a:ln>
              <a:solidFill>
                <a:srgbClr val="0070C0"/>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Electricity and gas prices are rising and are too expensive for many people. We will ensure the switch to clean energy cuts bills</c:v>
                </c:pt>
                <c:pt idx="1">
                  <c:v>Our country is too dependent on anti-democratic regimes for their energy supply. We will ensure our energy comes from domestic renewable resources and is not imported from anti-democratic regimes</c:v>
                </c:pt>
                <c:pt idx="2">
                  <c:v>Nature is under threat across Europe. We will work to protect it and stop those who are destroying our wildlife</c:v>
                </c:pt>
                <c:pt idx="3">
                  <c:v>It is important to produce food in a healthy, sustainable way. We will cut the use of pesticides and antibiotics in food production to ensure everyone is healthier</c:v>
                </c:pt>
                <c:pt idx="4">
                  <c:v>Immigration is good for Europe, bringing new skills and workers for our public services. We will do more to ensure the effective                  integration of new migrants</c:v>
                </c:pt>
              </c:strCache>
            </c:strRef>
          </c:cat>
          <c:val>
            <c:numRef>
              <c:f>Sheet1!$G$2:$G$6</c:f>
              <c:numCache>
                <c:formatCode>General</c:formatCode>
                <c:ptCount val="5"/>
                <c:pt idx="0">
                  <c:v>4</c:v>
                </c:pt>
                <c:pt idx="1">
                  <c:v>1</c:v>
                </c:pt>
                <c:pt idx="2">
                  <c:v>2</c:v>
                </c:pt>
                <c:pt idx="3">
                  <c:v>7</c:v>
                </c:pt>
                <c:pt idx="4">
                  <c:v>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65-4DC2-AECE-2D8D84969267}"/>
            </c:ext>
          </c:extLst>
        </c:ser>
        <c:ser>
          <c:idx val="6"/>
          <c:order val="6"/>
          <c:tx>
            <c:strRef>
              <c:f>Sheet1!$H$1</c:f>
              <c:strCache>
                <c:ptCount val="1"/>
                <c:pt idx="0">
                  <c:v>Segment 6</c:v>
                </c:pt>
              </c:strCache>
            </c:strRef>
          </c:tx>
          <c:spPr>
            <a:solidFill>
              <a:schemeClr val="accent1">
                <a:lumMod val="60000"/>
              </a:schemeClr>
            </a:solidFill>
            <a:ln>
              <a:noFill/>
            </a:ln>
            <a:effectLst/>
          </c:spPr>
          <c:invertIfNegative val="0"/>
          <c:cat>
            <c:strRef>
              <c:f>Sheet1!$A$2:$A$6</c:f>
              <c:strCache>
                <c:ptCount val="5"/>
                <c:pt idx="0">
                  <c:v>Electricity and gas prices are rising and are too expensive for many people. We will ensure the switch to clean energy cuts bills</c:v>
                </c:pt>
                <c:pt idx="1">
                  <c:v>Our country is too dependent on anti-democratic regimes for their energy supply. We will ensure our energy comes from domestic renewable resources and is not imported from anti-democratic regimes</c:v>
                </c:pt>
                <c:pt idx="2">
                  <c:v>Nature is under threat across Europe. We will work to protect it and stop those who are destroying our wildlife</c:v>
                </c:pt>
                <c:pt idx="3">
                  <c:v>It is important to produce food in a healthy, sustainable way. We will cut the use of pesticides and antibiotics in food production to ensure everyone is healthier</c:v>
                </c:pt>
                <c:pt idx="4">
                  <c:v>Immigration is good for Europe, bringing new skills and workers for our public services. We will do more to ensure the effective                  integration of new migrants</c:v>
                </c:pt>
              </c:strCache>
            </c:strRef>
          </c:cat>
          <c:val>
            <c:numRef>
              <c:f>Sheet1!$H$2:$H$6</c:f>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56-41D6-A1CD-C24DCE8DE326}"/>
            </c:ext>
          </c:extLst>
        </c:ser>
        <c:dLbls>
          <c:showLegendKey val="0"/>
          <c:showVal val="0"/>
          <c:showCatName val="0"/>
          <c:showSerName val="0"/>
          <c:showPercent val="0"/>
          <c:showBubbleSize val="0"/>
        </c:dLbls>
        <c:gapWidth val="219"/>
        <c:overlap val="-27"/>
        <c:axId val="2096650616"/>
        <c:axId val="2096611912"/>
      </c:barChart>
      <c:catAx>
        <c:axId val="2096650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crossAx val="2096611912"/>
        <c:crosses val="autoZero"/>
        <c:auto val="1"/>
        <c:lblAlgn val="ctr"/>
        <c:lblOffset val="100"/>
        <c:noMultiLvlLbl val="0"/>
      </c:catAx>
      <c:valAx>
        <c:axId val="2096611912"/>
        <c:scaling>
          <c:orientation val="minMax"/>
          <c:max val="100"/>
          <c:min val="0"/>
        </c:scaling>
        <c:delete val="1"/>
        <c:axPos val="l"/>
        <c:numFmt formatCode="General" sourceLinked="1"/>
        <c:majorTickMark val="out"/>
        <c:minorTickMark val="none"/>
        <c:tickLblPos val="nextTo"/>
        <c:crossAx val="2096650616"/>
        <c:crosses val="autoZero"/>
        <c:crossBetween val="between"/>
      </c:valAx>
      <c:spPr>
        <a:noFill/>
        <a:ln>
          <a:noFill/>
        </a:ln>
        <a:effectLst/>
      </c:spPr>
    </c:plotArea>
    <c:legend>
      <c:legendPos val="b"/>
      <c:overlay val="0"/>
      <c:spPr>
        <a:noFill/>
        <a:ln>
          <a:solidFill>
            <a:srgbClr val="FFFFFF"/>
          </a:solid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k-SK"/>
        </a:p>
      </c:txPr>
    </c:legend>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k-SK"/>
    </a:p>
  </c:txPr>
  <c:externalData r:id="rId4">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850241545894E-2"/>
          <c:y val="7.66515258990354E-2"/>
          <c:w val="0.97342995169082103"/>
          <c:h val="0.51036923926298905"/>
        </c:manualLayout>
      </c:layout>
      <c:barChart>
        <c:barDir val="col"/>
        <c:grouping val="clustered"/>
        <c:varyColors val="0"/>
        <c:ser>
          <c:idx val="0"/>
          <c:order val="0"/>
          <c:tx>
            <c:strRef>
              <c:f>Sheet1!$B$1</c:f>
              <c:strCache>
                <c:ptCount val="1"/>
                <c:pt idx="0">
                  <c:v>Total</c:v>
                </c:pt>
              </c:strCache>
            </c:strRef>
          </c:tx>
          <c:spPr>
            <a:solidFill>
              <a:srgbClr val="E6E6E6"/>
            </a:solidFill>
            <a:ln>
              <a:solidFill>
                <a:srgbClr val="D9D9D9"/>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Global warming is one of the greatest threats to humanity. We will make the EU a global leader in fighting climate change</c:v>
                </c:pt>
                <c:pt idx="1">
                  <c:v>The state of the environment is worsening due to waste, pollution and harmful activities. We will force the most polluting companies to clean up and stop destroying our planet</c:v>
                </c:pt>
                <c:pt idx="2">
                  <c:v>The heat waves and drought this summer are a sign of what is coming. We will invest in protection against extreme weather to come</c:v>
                </c:pt>
                <c:pt idx="3">
                  <c:v>Insulating houses and producing renewable energy will create new industries. We will ensure that news jobs in sustainable businesses are secure and well paid</c:v>
                </c:pt>
                <c:pt idx="4">
                  <c:v>Some things that cause air pollution, such as coal and diesel cars, also cause climate change. We will limit their use, so everyone can breathe clean air</c:v>
                </c:pt>
              </c:strCache>
            </c:strRef>
          </c:cat>
          <c:val>
            <c:numRef>
              <c:f>Sheet1!$B$2:$B$6</c:f>
              <c:numCache>
                <c:formatCode>General</c:formatCode>
                <c:ptCount val="5"/>
                <c:pt idx="0">
                  <c:v>4</c:v>
                </c:pt>
                <c:pt idx="1">
                  <c:v>9</c:v>
                </c:pt>
                <c:pt idx="2">
                  <c:v>2</c:v>
                </c:pt>
                <c:pt idx="3">
                  <c:v>1</c:v>
                </c:pt>
                <c:pt idx="4">
                  <c:v>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65-4DC2-AECE-2D8D84969267}"/>
            </c:ext>
          </c:extLst>
        </c:ser>
        <c:ser>
          <c:idx val="1"/>
          <c:order val="1"/>
          <c:tx>
            <c:strRef>
              <c:f>Sheet1!$C$1</c:f>
              <c:strCache>
                <c:ptCount val="1"/>
                <c:pt idx="0">
                  <c:v>Segment 1</c:v>
                </c:pt>
              </c:strCache>
            </c:strRef>
          </c:tx>
          <c:spPr>
            <a:solidFill>
              <a:srgbClr val="F4A65E"/>
            </a:solidFill>
            <a:ln>
              <a:solidFill>
                <a:srgbClr val="EE7707"/>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Global warming is one of the greatest threats to humanity. We will make the EU a global leader in fighting climate change</c:v>
                </c:pt>
                <c:pt idx="1">
                  <c:v>The state of the environment is worsening due to waste, pollution and harmful activities. We will force the most polluting companies to clean up and stop destroying our planet</c:v>
                </c:pt>
                <c:pt idx="2">
                  <c:v>The heat waves and drought this summer are a sign of what is coming. We will invest in protection against extreme weather to come</c:v>
                </c:pt>
                <c:pt idx="3">
                  <c:v>Insulating houses and producing renewable energy will create new industries. We will ensure that news jobs in sustainable businesses are secure and well paid</c:v>
                </c:pt>
                <c:pt idx="4">
                  <c:v>Some things that cause air pollution, such as coal and diesel cars, also cause climate change. We will limit their use, so everyone can breathe clean air</c:v>
                </c:pt>
              </c:strCache>
            </c:strRef>
          </c:cat>
          <c:val>
            <c:numRef>
              <c:f>Sheet1!$C$2:$C$6</c:f>
              <c:numCache>
                <c:formatCode>General</c:formatCode>
                <c:ptCount val="5"/>
                <c:pt idx="0">
                  <c:v>3</c:v>
                </c:pt>
                <c:pt idx="1">
                  <c:v>11</c:v>
                </c:pt>
                <c:pt idx="2">
                  <c:v>2</c:v>
                </c:pt>
                <c:pt idx="3">
                  <c:v>1</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65-4DC2-AECE-2D8D84969267}"/>
            </c:ext>
          </c:extLst>
        </c:ser>
        <c:ser>
          <c:idx val="2"/>
          <c:order val="2"/>
          <c:tx>
            <c:strRef>
              <c:f>Sheet1!$D$1</c:f>
              <c:strCache>
                <c:ptCount val="1"/>
                <c:pt idx="0">
                  <c:v>Segment 2</c:v>
                </c:pt>
              </c:strCache>
            </c:strRef>
          </c:tx>
          <c:spPr>
            <a:solidFill>
              <a:srgbClr val="FFD659"/>
            </a:solidFill>
            <a:ln>
              <a:solidFill>
                <a:srgbClr val="FFC000"/>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Global warming is one of the greatest threats to humanity. We will make the EU a global leader in fighting climate change</c:v>
                </c:pt>
                <c:pt idx="1">
                  <c:v>The state of the environment is worsening due to waste, pollution and harmful activities. We will force the most polluting companies to clean up and stop destroying our planet</c:v>
                </c:pt>
                <c:pt idx="2">
                  <c:v>The heat waves and drought this summer are a sign of what is coming. We will invest in protection against extreme weather to come</c:v>
                </c:pt>
                <c:pt idx="3">
                  <c:v>Insulating houses and producing renewable energy will create new industries. We will ensure that news jobs in sustainable businesses are secure and well paid</c:v>
                </c:pt>
                <c:pt idx="4">
                  <c:v>Some things that cause air pollution, such as coal and diesel cars, also cause climate change. We will limit their use, so everyone can breathe clean air</c:v>
                </c:pt>
              </c:strCache>
            </c:strRef>
          </c:cat>
          <c:val>
            <c:numRef>
              <c:f>Sheet1!$D$2:$D$6</c:f>
              <c:numCache>
                <c:formatCode>General</c:formatCode>
                <c:ptCount val="5"/>
                <c:pt idx="0">
                  <c:v>6</c:v>
                </c:pt>
                <c:pt idx="1">
                  <c:v>12</c:v>
                </c:pt>
                <c:pt idx="2">
                  <c:v>3</c:v>
                </c:pt>
                <c:pt idx="3">
                  <c:v>0</c:v>
                </c:pt>
                <c:pt idx="4">
                  <c:v>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65-4DC2-AECE-2D8D84969267}"/>
            </c:ext>
          </c:extLst>
        </c:ser>
        <c:ser>
          <c:idx val="3"/>
          <c:order val="3"/>
          <c:tx>
            <c:strRef>
              <c:f>Sheet1!$E$1</c:f>
              <c:strCache>
                <c:ptCount val="1"/>
                <c:pt idx="0">
                  <c:v>Segment 3</c:v>
                </c:pt>
              </c:strCache>
            </c:strRef>
          </c:tx>
          <c:spPr>
            <a:solidFill>
              <a:srgbClr val="C2DA68"/>
            </a:solidFill>
            <a:ln>
              <a:solidFill>
                <a:srgbClr val="A2C617"/>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Global warming is one of the greatest threats to humanity. We will make the EU a global leader in fighting climate change</c:v>
                </c:pt>
                <c:pt idx="1">
                  <c:v>The state of the environment is worsening due to waste, pollution and harmful activities. We will force the most polluting companies to clean up and stop destroying our planet</c:v>
                </c:pt>
                <c:pt idx="2">
                  <c:v>The heat waves and drought this summer are a sign of what is coming. We will invest in protection against extreme weather to come</c:v>
                </c:pt>
                <c:pt idx="3">
                  <c:v>Insulating houses and producing renewable energy will create new industries. We will ensure that news jobs in sustainable businesses are secure and well paid</c:v>
                </c:pt>
                <c:pt idx="4">
                  <c:v>Some things that cause air pollution, such as coal and diesel cars, also cause climate change. We will limit their use, so everyone can breathe clean air</c:v>
                </c:pt>
              </c:strCache>
            </c:strRef>
          </c:cat>
          <c:val>
            <c:numRef>
              <c:f>Sheet1!$E$2:$E$6</c:f>
              <c:numCache>
                <c:formatCode>General</c:formatCode>
                <c:ptCount val="5"/>
                <c:pt idx="0">
                  <c:v>9</c:v>
                </c:pt>
                <c:pt idx="1">
                  <c:v>12</c:v>
                </c:pt>
                <c:pt idx="2">
                  <c:v>3</c:v>
                </c:pt>
                <c:pt idx="3">
                  <c:v>1</c:v>
                </c:pt>
                <c:pt idx="4">
                  <c:v>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65-4DC2-AECE-2D8D84969267}"/>
            </c:ext>
          </c:extLst>
        </c:ser>
        <c:ser>
          <c:idx val="4"/>
          <c:order val="4"/>
          <c:tx>
            <c:strRef>
              <c:f>Sheet1!$F$1</c:f>
              <c:strCache>
                <c:ptCount val="1"/>
                <c:pt idx="0">
                  <c:v>Segment 4</c:v>
                </c:pt>
              </c:strCache>
            </c:strRef>
          </c:tx>
          <c:spPr>
            <a:solidFill>
              <a:srgbClr val="59BFBF"/>
            </a:solidFill>
            <a:ln>
              <a:solidFill>
                <a:srgbClr val="009C9C"/>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Global warming is one of the greatest threats to humanity. We will make the EU a global leader in fighting climate change</c:v>
                </c:pt>
                <c:pt idx="1">
                  <c:v>The state of the environment is worsening due to waste, pollution and harmful activities. We will force the most polluting companies to clean up and stop destroying our planet</c:v>
                </c:pt>
                <c:pt idx="2">
                  <c:v>The heat waves and drought this summer are a sign of what is coming. We will invest in protection against extreme weather to come</c:v>
                </c:pt>
                <c:pt idx="3">
                  <c:v>Insulating houses and producing renewable energy will create new industries. We will ensure that news jobs in sustainable businesses are secure and well paid</c:v>
                </c:pt>
                <c:pt idx="4">
                  <c:v>Some things that cause air pollution, such as coal and diesel cars, also cause climate change. We will limit their use, so everyone can breathe clean air</c:v>
                </c:pt>
              </c:strCache>
            </c:strRef>
          </c:cat>
          <c:val>
            <c:numRef>
              <c:f>Sheet1!$F$2:$F$6</c:f>
              <c:numCache>
                <c:formatCode>General</c:formatCode>
                <c:ptCount val="5"/>
                <c:pt idx="0">
                  <c:v>2</c:v>
                </c:pt>
                <c:pt idx="1">
                  <c:v>0</c:v>
                </c:pt>
                <c:pt idx="2">
                  <c:v>1</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65-4DC2-AECE-2D8D84969267}"/>
            </c:ext>
          </c:extLst>
        </c:ser>
        <c:ser>
          <c:idx val="5"/>
          <c:order val="5"/>
          <c:tx>
            <c:strRef>
              <c:f>Sheet1!$G$1</c:f>
              <c:strCache>
                <c:ptCount val="1"/>
                <c:pt idx="0">
                  <c:v>Segment 5</c:v>
                </c:pt>
              </c:strCache>
            </c:strRef>
          </c:tx>
          <c:spPr>
            <a:solidFill>
              <a:srgbClr val="59A2D6"/>
            </a:solidFill>
            <a:ln>
              <a:solidFill>
                <a:srgbClr val="0070C0"/>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Global warming is one of the greatest threats to humanity. We will make the EU a global leader in fighting climate change</c:v>
                </c:pt>
                <c:pt idx="1">
                  <c:v>The state of the environment is worsening due to waste, pollution and harmful activities. We will force the most polluting companies to clean up and stop destroying our planet</c:v>
                </c:pt>
                <c:pt idx="2">
                  <c:v>The heat waves and drought this summer are a sign of what is coming. We will invest in protection against extreme weather to come</c:v>
                </c:pt>
                <c:pt idx="3">
                  <c:v>Insulating houses and producing renewable energy will create new industries. We will ensure that news jobs in sustainable businesses are secure and well paid</c:v>
                </c:pt>
                <c:pt idx="4">
                  <c:v>Some things that cause air pollution, such as coal and diesel cars, also cause climate change. We will limit their use, so everyone can breathe clean air</c:v>
                </c:pt>
              </c:strCache>
            </c:strRef>
          </c:cat>
          <c:val>
            <c:numRef>
              <c:f>Sheet1!$G$2:$G$6</c:f>
              <c:numCache>
                <c:formatCode>General</c:formatCode>
                <c:ptCount val="5"/>
                <c:pt idx="0">
                  <c:v>2</c:v>
                </c:pt>
                <c:pt idx="1">
                  <c:v>3</c:v>
                </c:pt>
                <c:pt idx="2">
                  <c:v>2</c:v>
                </c:pt>
                <c:pt idx="3">
                  <c:v>1</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65-4DC2-AECE-2D8D84969267}"/>
            </c:ext>
          </c:extLst>
        </c:ser>
        <c:ser>
          <c:idx val="6"/>
          <c:order val="6"/>
          <c:tx>
            <c:strRef>
              <c:f>Sheet1!$H$1</c:f>
              <c:strCache>
                <c:ptCount val="1"/>
                <c:pt idx="0">
                  <c:v>Segment 6</c:v>
                </c:pt>
              </c:strCache>
            </c:strRef>
          </c:tx>
          <c:spPr>
            <a:solidFill>
              <a:schemeClr val="accent1">
                <a:lumMod val="60000"/>
              </a:schemeClr>
            </a:solidFill>
            <a:ln>
              <a:noFill/>
            </a:ln>
            <a:effectLst/>
          </c:spPr>
          <c:invertIfNegative val="0"/>
          <c:cat>
            <c:strRef>
              <c:f>Sheet1!$A$2:$A$6</c:f>
              <c:strCache>
                <c:ptCount val="5"/>
                <c:pt idx="0">
                  <c:v>Global warming is one of the greatest threats to humanity. We will make the EU a global leader in fighting climate change</c:v>
                </c:pt>
                <c:pt idx="1">
                  <c:v>The state of the environment is worsening due to waste, pollution and harmful activities. We will force the most polluting companies to clean up and stop destroying our planet</c:v>
                </c:pt>
                <c:pt idx="2">
                  <c:v>The heat waves and drought this summer are a sign of what is coming. We will invest in protection against extreme weather to come</c:v>
                </c:pt>
                <c:pt idx="3">
                  <c:v>Insulating houses and producing renewable energy will create new industries. We will ensure that news jobs in sustainable businesses are secure and well paid</c:v>
                </c:pt>
                <c:pt idx="4">
                  <c:v>Some things that cause air pollution, such as coal and diesel cars, also cause climate change. We will limit their use, so everyone can breathe clean air</c:v>
                </c:pt>
              </c:strCache>
            </c:strRef>
          </c:cat>
          <c:val>
            <c:numRef>
              <c:f>Sheet1!$H$2:$H$6</c:f>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56-41D6-A1CD-C24DCE8DE326}"/>
            </c:ext>
          </c:extLst>
        </c:ser>
        <c:dLbls>
          <c:showLegendKey val="0"/>
          <c:showVal val="0"/>
          <c:showCatName val="0"/>
          <c:showSerName val="0"/>
          <c:showPercent val="0"/>
          <c:showBubbleSize val="0"/>
        </c:dLbls>
        <c:gapWidth val="219"/>
        <c:overlap val="-27"/>
        <c:axId val="2143557208"/>
        <c:axId val="2143560600"/>
      </c:barChart>
      <c:catAx>
        <c:axId val="2143557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crossAx val="2143560600"/>
        <c:crosses val="autoZero"/>
        <c:auto val="1"/>
        <c:lblAlgn val="ctr"/>
        <c:lblOffset val="100"/>
        <c:noMultiLvlLbl val="0"/>
      </c:catAx>
      <c:valAx>
        <c:axId val="2143560600"/>
        <c:scaling>
          <c:orientation val="minMax"/>
          <c:max val="100"/>
          <c:min val="0"/>
        </c:scaling>
        <c:delete val="1"/>
        <c:axPos val="l"/>
        <c:numFmt formatCode="General" sourceLinked="1"/>
        <c:majorTickMark val="out"/>
        <c:minorTickMark val="none"/>
        <c:tickLblPos val="nextTo"/>
        <c:crossAx val="2143557208"/>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k-SK"/>
    </a:p>
  </c:txPr>
  <c:externalData r:id="rId4">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7905207501236302E-3"/>
          <c:y val="0.12909730677732301"/>
          <c:w val="0.97342995169082103"/>
          <c:h val="0.53231705205791702"/>
        </c:manualLayout>
      </c:layout>
      <c:barChart>
        <c:barDir val="col"/>
        <c:grouping val="clustered"/>
        <c:varyColors val="0"/>
        <c:ser>
          <c:idx val="0"/>
          <c:order val="0"/>
          <c:tx>
            <c:strRef>
              <c:f>Sheet1!$B$1</c:f>
              <c:strCache>
                <c:ptCount val="1"/>
                <c:pt idx="0">
                  <c:v>Total</c:v>
                </c:pt>
              </c:strCache>
            </c:strRef>
          </c:tx>
          <c:spPr>
            <a:solidFill>
              <a:srgbClr val="E6E6E6"/>
            </a:solidFill>
            <a:ln>
              <a:solidFill>
                <a:srgbClr val="D9D9D9"/>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Europe is under threat from extremists and populists. We will defend our democratic principles against those who seek to undermine European values</c:v>
                </c:pt>
                <c:pt idx="1">
                  <c:v>Foreign powers are trying to interfere in elections across the world. We will defend European democracy with sanctions and tough cyber-security defences</c:v>
                </c:pt>
                <c:pt idx="2">
                  <c:v>Trump and Putin are important political leaders. Our country should cooperate more with such global leaders instead of relying on the EU</c:v>
                </c:pt>
                <c:pt idx="3">
                  <c:v>Big international players such as Russia, China or the US are promoting their own agenda. The EU needs to better promote European interests</c:v>
                </c:pt>
              </c:strCache>
            </c:strRef>
          </c:cat>
          <c:val>
            <c:numRef>
              <c:f>Sheet1!$B$2:$B$5</c:f>
              <c:numCache>
                <c:formatCode>General</c:formatCode>
                <c:ptCount val="4"/>
                <c:pt idx="0">
                  <c:v>5</c:v>
                </c:pt>
                <c:pt idx="1">
                  <c:v>1</c:v>
                </c:pt>
                <c:pt idx="2">
                  <c:v>2</c:v>
                </c:pt>
                <c:pt idx="3">
                  <c:v>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65-4DC2-AECE-2D8D84969267}"/>
            </c:ext>
          </c:extLst>
        </c:ser>
        <c:ser>
          <c:idx val="1"/>
          <c:order val="1"/>
          <c:tx>
            <c:strRef>
              <c:f>Sheet1!$C$1</c:f>
              <c:strCache>
                <c:ptCount val="1"/>
                <c:pt idx="0">
                  <c:v>Segment 1</c:v>
                </c:pt>
              </c:strCache>
            </c:strRef>
          </c:tx>
          <c:spPr>
            <a:solidFill>
              <a:srgbClr val="F4A65E"/>
            </a:solidFill>
            <a:ln>
              <a:solidFill>
                <a:srgbClr val="EE7707"/>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Europe is under threat from extremists and populists. We will defend our democratic principles against those who seek to undermine European values</c:v>
                </c:pt>
                <c:pt idx="1">
                  <c:v>Foreign powers are trying to interfere in elections across the world. We will defend European democracy with sanctions and tough cyber-security defences</c:v>
                </c:pt>
                <c:pt idx="2">
                  <c:v>Trump and Putin are important political leaders. Our country should cooperate more with such global leaders instead of relying on the EU</c:v>
                </c:pt>
                <c:pt idx="3">
                  <c:v>Big international players such as Russia, China or the US are promoting their own agenda. The EU needs to better promote European interests</c:v>
                </c:pt>
              </c:strCache>
            </c:strRef>
          </c:cat>
          <c:val>
            <c:numRef>
              <c:f>Sheet1!$C$2:$C$5</c:f>
              <c:numCache>
                <c:formatCode>General</c:formatCode>
                <c:ptCount val="4"/>
                <c:pt idx="0">
                  <c:v>3</c:v>
                </c:pt>
                <c:pt idx="1">
                  <c:v>0</c:v>
                </c:pt>
                <c:pt idx="2">
                  <c:v>0</c:v>
                </c:pt>
                <c:pt idx="3">
                  <c:v>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65-4DC2-AECE-2D8D84969267}"/>
            </c:ext>
          </c:extLst>
        </c:ser>
        <c:ser>
          <c:idx val="2"/>
          <c:order val="2"/>
          <c:tx>
            <c:strRef>
              <c:f>Sheet1!$D$1</c:f>
              <c:strCache>
                <c:ptCount val="1"/>
                <c:pt idx="0">
                  <c:v>Segment 2</c:v>
                </c:pt>
              </c:strCache>
            </c:strRef>
          </c:tx>
          <c:spPr>
            <a:solidFill>
              <a:srgbClr val="FFD659"/>
            </a:solidFill>
            <a:ln>
              <a:solidFill>
                <a:srgbClr val="FFC000"/>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Europe is under threat from extremists and populists. We will defend our democratic principles against those who seek to undermine European values</c:v>
                </c:pt>
                <c:pt idx="1">
                  <c:v>Foreign powers are trying to interfere in elections across the world. We will defend European democracy with sanctions and tough cyber-security defences</c:v>
                </c:pt>
                <c:pt idx="2">
                  <c:v>Trump and Putin are important political leaders. Our country should cooperate more with such global leaders instead of relying on the EU</c:v>
                </c:pt>
                <c:pt idx="3">
                  <c:v>Big international players such as Russia, China or the US are promoting their own agenda. The EU needs to better promote European interests</c:v>
                </c:pt>
              </c:strCache>
            </c:strRef>
          </c:cat>
          <c:val>
            <c:numRef>
              <c:f>Sheet1!$D$2:$D$5</c:f>
              <c:numCache>
                <c:formatCode>General</c:formatCode>
                <c:ptCount val="4"/>
                <c:pt idx="0">
                  <c:v>5</c:v>
                </c:pt>
                <c:pt idx="1">
                  <c:v>1</c:v>
                </c:pt>
                <c:pt idx="2">
                  <c:v>1</c:v>
                </c:pt>
                <c:pt idx="3">
                  <c:v>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65-4DC2-AECE-2D8D84969267}"/>
            </c:ext>
          </c:extLst>
        </c:ser>
        <c:ser>
          <c:idx val="3"/>
          <c:order val="3"/>
          <c:tx>
            <c:strRef>
              <c:f>Sheet1!$E$1</c:f>
              <c:strCache>
                <c:ptCount val="1"/>
                <c:pt idx="0">
                  <c:v>Segment 3</c:v>
                </c:pt>
              </c:strCache>
            </c:strRef>
          </c:tx>
          <c:spPr>
            <a:solidFill>
              <a:srgbClr val="C2DA68"/>
            </a:solidFill>
            <a:ln>
              <a:solidFill>
                <a:srgbClr val="A2C617"/>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Europe is under threat from extremists and populists. We will defend our democratic principles against those who seek to undermine European values</c:v>
                </c:pt>
                <c:pt idx="1">
                  <c:v>Foreign powers are trying to interfere in elections across the world. We will defend European democracy with sanctions and tough cyber-security defences</c:v>
                </c:pt>
                <c:pt idx="2">
                  <c:v>Trump and Putin are important political leaders. Our country should cooperate more with such global leaders instead of relying on the EU</c:v>
                </c:pt>
                <c:pt idx="3">
                  <c:v>Big international players such as Russia, China or the US are promoting their own agenda. The EU needs to better promote European interests</c:v>
                </c:pt>
              </c:strCache>
            </c:strRef>
          </c:cat>
          <c:val>
            <c:numRef>
              <c:f>Sheet1!$E$2:$E$5</c:f>
              <c:numCache>
                <c:formatCode>General</c:formatCode>
                <c:ptCount val="4"/>
                <c:pt idx="0">
                  <c:v>11</c:v>
                </c:pt>
                <c:pt idx="1">
                  <c:v>3</c:v>
                </c:pt>
                <c:pt idx="2">
                  <c:v>0</c:v>
                </c:pt>
                <c:pt idx="3">
                  <c:v>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65-4DC2-AECE-2D8D84969267}"/>
            </c:ext>
          </c:extLst>
        </c:ser>
        <c:ser>
          <c:idx val="4"/>
          <c:order val="4"/>
          <c:tx>
            <c:strRef>
              <c:f>Sheet1!$F$1</c:f>
              <c:strCache>
                <c:ptCount val="1"/>
                <c:pt idx="0">
                  <c:v>Segment 4</c:v>
                </c:pt>
              </c:strCache>
            </c:strRef>
          </c:tx>
          <c:spPr>
            <a:solidFill>
              <a:srgbClr val="59BFBF"/>
            </a:solidFill>
            <a:ln>
              <a:solidFill>
                <a:srgbClr val="009C9C"/>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Europe is under threat from extremists and populists. We will defend our democratic principles against those who seek to undermine European values</c:v>
                </c:pt>
                <c:pt idx="1">
                  <c:v>Foreign powers are trying to interfere in elections across the world. We will defend European democracy with sanctions and tough cyber-security defences</c:v>
                </c:pt>
                <c:pt idx="2">
                  <c:v>Trump and Putin are important political leaders. Our country should cooperate more with such global leaders instead of relying on the EU</c:v>
                </c:pt>
                <c:pt idx="3">
                  <c:v>Big international players such as Russia, China or the US are promoting their own agenda. The EU needs to better promote European interests</c:v>
                </c:pt>
              </c:strCache>
            </c:strRef>
          </c:cat>
          <c:val>
            <c:numRef>
              <c:f>Sheet1!$F$2:$F$5</c:f>
              <c:numCache>
                <c:formatCode>General</c:formatCode>
                <c:ptCount val="4"/>
                <c:pt idx="0">
                  <c:v>0</c:v>
                </c:pt>
                <c:pt idx="1">
                  <c:v>0</c:v>
                </c:pt>
                <c:pt idx="2">
                  <c:v>15</c:v>
                </c:pt>
                <c:pt idx="3">
                  <c:v>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65-4DC2-AECE-2D8D84969267}"/>
            </c:ext>
          </c:extLst>
        </c:ser>
        <c:ser>
          <c:idx val="5"/>
          <c:order val="5"/>
          <c:tx>
            <c:strRef>
              <c:f>Sheet1!$G$1</c:f>
              <c:strCache>
                <c:ptCount val="1"/>
                <c:pt idx="0">
                  <c:v>Segment 5</c:v>
                </c:pt>
              </c:strCache>
            </c:strRef>
          </c:tx>
          <c:spPr>
            <a:solidFill>
              <a:srgbClr val="59A2D6"/>
            </a:solidFill>
            <a:ln>
              <a:solidFill>
                <a:srgbClr val="0070C0"/>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Europe is under threat from extremists and populists. We will defend our democratic principles against those who seek to undermine European values</c:v>
                </c:pt>
                <c:pt idx="1">
                  <c:v>Foreign powers are trying to interfere in elections across the world. We will defend European democracy with sanctions and tough cyber-security defences</c:v>
                </c:pt>
                <c:pt idx="2">
                  <c:v>Trump and Putin are important political leaders. Our country should cooperate more with such global leaders instead of relying on the EU</c:v>
                </c:pt>
                <c:pt idx="3">
                  <c:v>Big international players such as Russia, China or the US are promoting their own agenda. The EU needs to better promote European interests</c:v>
                </c:pt>
              </c:strCache>
            </c:strRef>
          </c:cat>
          <c:val>
            <c:numRef>
              <c:f>Sheet1!$G$2:$G$5</c:f>
              <c:numCache>
                <c:formatCode>General</c:formatCode>
                <c:ptCount val="4"/>
                <c:pt idx="0">
                  <c:v>3</c:v>
                </c:pt>
                <c:pt idx="1">
                  <c:v>0</c:v>
                </c:pt>
                <c:pt idx="2">
                  <c:v>2</c:v>
                </c:pt>
                <c:pt idx="3">
                  <c:v>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65-4DC2-AECE-2D8D84969267}"/>
            </c:ext>
          </c:extLst>
        </c:ser>
        <c:ser>
          <c:idx val="6"/>
          <c:order val="6"/>
          <c:tx>
            <c:strRef>
              <c:f>Sheet1!$H$1</c:f>
              <c:strCache>
                <c:ptCount val="1"/>
                <c:pt idx="0">
                  <c:v>Segment 6</c:v>
                </c:pt>
              </c:strCache>
            </c:strRef>
          </c:tx>
          <c:spPr>
            <a:solidFill>
              <a:schemeClr val="accent1">
                <a:lumMod val="60000"/>
              </a:schemeClr>
            </a:solidFill>
            <a:ln>
              <a:noFill/>
            </a:ln>
            <a:effectLst/>
          </c:spPr>
          <c:invertIfNegative val="0"/>
          <c:cat>
            <c:strRef>
              <c:f>Sheet1!$A$2:$A$5</c:f>
              <c:strCache>
                <c:ptCount val="4"/>
                <c:pt idx="0">
                  <c:v>Europe is under threat from extremists and populists. We will defend our democratic principles against those who seek to undermine European values</c:v>
                </c:pt>
                <c:pt idx="1">
                  <c:v>Foreign powers are trying to interfere in elections across the world. We will defend European democracy with sanctions and tough cyber-security defences</c:v>
                </c:pt>
                <c:pt idx="2">
                  <c:v>Trump and Putin are important political leaders. Our country should cooperate more with such global leaders instead of relying on the EU</c:v>
                </c:pt>
                <c:pt idx="3">
                  <c:v>Big international players such as Russia, China or the US are promoting their own agenda. The EU needs to better promote European interests</c:v>
                </c:pt>
              </c:strCache>
            </c:strRef>
          </c:cat>
          <c:val>
            <c:numRef>
              <c:f>Sheet1!$H$2:$H$5</c:f>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56-41D6-A1CD-C24DCE8DE326}"/>
            </c:ext>
          </c:extLst>
        </c:ser>
        <c:dLbls>
          <c:showLegendKey val="0"/>
          <c:showVal val="0"/>
          <c:showCatName val="0"/>
          <c:showSerName val="0"/>
          <c:showPercent val="0"/>
          <c:showBubbleSize val="0"/>
        </c:dLbls>
        <c:gapWidth val="219"/>
        <c:overlap val="-27"/>
        <c:axId val="2135406344"/>
        <c:axId val="2135409640"/>
      </c:barChart>
      <c:catAx>
        <c:axId val="2135406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crossAx val="2135409640"/>
        <c:crosses val="autoZero"/>
        <c:auto val="1"/>
        <c:lblAlgn val="ctr"/>
        <c:lblOffset val="100"/>
        <c:noMultiLvlLbl val="0"/>
      </c:catAx>
      <c:valAx>
        <c:axId val="2135409640"/>
        <c:scaling>
          <c:orientation val="minMax"/>
          <c:max val="100"/>
          <c:min val="0"/>
        </c:scaling>
        <c:delete val="1"/>
        <c:axPos val="l"/>
        <c:numFmt formatCode="General" sourceLinked="1"/>
        <c:majorTickMark val="out"/>
        <c:minorTickMark val="none"/>
        <c:tickLblPos val="nextTo"/>
        <c:crossAx val="2135406344"/>
        <c:crosses val="autoZero"/>
        <c:crossBetween val="between"/>
      </c:valAx>
      <c:spPr>
        <a:noFill/>
        <a:ln>
          <a:noFill/>
        </a:ln>
        <a:effectLst/>
      </c:spPr>
    </c:plotArea>
    <c:legend>
      <c:legendPos val="b"/>
      <c:overlay val="0"/>
      <c:spPr>
        <a:noFill/>
        <a:ln>
          <a:solidFill>
            <a:srgbClr val="FFFFFF"/>
          </a:solid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k-SK"/>
        </a:p>
      </c:txPr>
    </c:legend>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k-SK"/>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5.54131552496527E-2"/>
          <c:w val="0.98418518377109498"/>
          <c:h val="0.94458684475034704"/>
        </c:manualLayout>
      </c:layout>
      <c:barChart>
        <c:barDir val="bar"/>
        <c:grouping val="clustered"/>
        <c:varyColors val="0"/>
        <c:ser>
          <c:idx val="0"/>
          <c:order val="0"/>
          <c:tx>
            <c:strRef>
              <c:f>Sheet1!$B$1</c:f>
              <c:strCache>
                <c:ptCount val="1"/>
                <c:pt idx="0">
                  <c:v>Series 1</c:v>
                </c:pt>
              </c:strCache>
            </c:strRef>
          </c:tx>
          <c:spPr>
            <a:solidFill>
              <a:srgbClr val="00B7C2">
                <a:alpha val="74902"/>
              </a:srgbClr>
            </a:solidFill>
            <a:ln>
              <a:solidFill>
                <a:schemeClr val="accent1"/>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venir Light" panose="020B0402020203020204"/>
                    <a:ea typeface="+mn-ea"/>
                    <a:cs typeface="+mn-cs"/>
                  </a:defRPr>
                </a:pPr>
                <a:endParaRPr lang="sk-SK"/>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Prevent terrorist attacks</c:v>
                </c:pt>
                <c:pt idx="1">
                  <c:v>Make our agriculture sustainable</c:v>
                </c:pt>
                <c:pt idx="2">
                  <c:v>Protect the environment, animals and nature</c:v>
                </c:pt>
                <c:pt idx="3">
                  <c:v>Put an end to tax evasion</c:v>
                </c:pt>
                <c:pt idx="4">
                  <c:v>Defend values, such as human rights and democracy, in Europe and abroad</c:v>
                </c:pt>
                <c:pt idx="5">
                  <c:v>Reduce air pollution</c:v>
                </c:pt>
                <c:pt idx="6">
                  <c:v>Improve our defence and security against external threats</c:v>
                </c:pt>
                <c:pt idx="7">
                  <c:v>Reduce migration</c:v>
                </c:pt>
                <c:pt idx="8">
                  <c:v>Ensure trade agreements between the EU and countries outside the EU benefit my country</c:v>
                </c:pt>
                <c:pt idx="9">
                  <c:v>Reduce the price of fuel and electricity</c:v>
                </c:pt>
              </c:strCache>
            </c:strRef>
          </c:cat>
          <c:val>
            <c:numRef>
              <c:f>Sheet1!$B$2:$B$11</c:f>
              <c:numCache>
                <c:formatCode>General</c:formatCode>
                <c:ptCount val="10"/>
                <c:pt idx="0">
                  <c:v>86</c:v>
                </c:pt>
                <c:pt idx="1">
                  <c:v>83</c:v>
                </c:pt>
                <c:pt idx="2">
                  <c:v>82</c:v>
                </c:pt>
                <c:pt idx="3">
                  <c:v>82</c:v>
                </c:pt>
                <c:pt idx="4">
                  <c:v>81</c:v>
                </c:pt>
                <c:pt idx="5">
                  <c:v>80</c:v>
                </c:pt>
                <c:pt idx="6">
                  <c:v>80</c:v>
                </c:pt>
                <c:pt idx="7">
                  <c:v>76</c:v>
                </c:pt>
                <c:pt idx="8">
                  <c:v>76</c:v>
                </c:pt>
                <c:pt idx="9">
                  <c:v>76</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6BF-4307-802C-F27D44D95C5B}"/>
            </c:ext>
          </c:extLst>
        </c:ser>
        <c:dLbls>
          <c:showLegendKey val="0"/>
          <c:showVal val="0"/>
          <c:showCatName val="0"/>
          <c:showSerName val="0"/>
          <c:showPercent val="0"/>
          <c:showBubbleSize val="0"/>
        </c:dLbls>
        <c:gapWidth val="219"/>
        <c:axId val="-2120967400"/>
        <c:axId val="2140748472"/>
      </c:barChart>
      <c:catAx>
        <c:axId val="-2120967400"/>
        <c:scaling>
          <c:orientation val="maxMin"/>
        </c:scaling>
        <c:delete val="0"/>
        <c:axPos val="l"/>
        <c:numFmt formatCode="0&quot;%&quot;"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200" spc="-1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crossAx val="2140748472"/>
        <c:crosses val="autoZero"/>
        <c:auto val="1"/>
        <c:lblAlgn val="ctr"/>
        <c:lblOffset val="100"/>
        <c:noMultiLvlLbl val="0"/>
      </c:catAx>
      <c:valAx>
        <c:axId val="2140748472"/>
        <c:scaling>
          <c:orientation val="minMax"/>
          <c:max val="100"/>
          <c:min val="0"/>
        </c:scaling>
        <c:delete val="1"/>
        <c:axPos val="t"/>
        <c:numFmt formatCode="General" sourceLinked="1"/>
        <c:majorTickMark val="out"/>
        <c:minorTickMark val="none"/>
        <c:tickLblPos val="nextTo"/>
        <c:crossAx val="-21209674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k-SK"/>
    </a:p>
  </c:txPr>
  <c:externalData r:id="rId4">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850241545894E-2"/>
          <c:y val="5.7024089458820398E-2"/>
          <c:w val="0.97342995169082103"/>
          <c:h val="0.60035603750111199"/>
        </c:manualLayout>
      </c:layout>
      <c:barChart>
        <c:barDir val="col"/>
        <c:grouping val="clustered"/>
        <c:varyColors val="0"/>
        <c:ser>
          <c:idx val="0"/>
          <c:order val="0"/>
          <c:tx>
            <c:strRef>
              <c:f>Sheet1!$B$1</c:f>
              <c:strCache>
                <c:ptCount val="1"/>
                <c:pt idx="0">
                  <c:v>Total</c:v>
                </c:pt>
              </c:strCache>
            </c:strRef>
          </c:tx>
          <c:spPr>
            <a:solidFill>
              <a:srgbClr val="E6E6E6"/>
            </a:solidFill>
            <a:ln>
              <a:solidFill>
                <a:srgbClr val="D9D9D9"/>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The problem of plastic waste is very serious. We will support laws to reduce single-use plastic.</c:v>
                </c:pt>
                <c:pt idx="1">
                  <c:v>The EU cohesion funds help equalize old and new member states and improves quality of life in Europe. We will ensure these funds continue.</c:v>
                </c:pt>
                <c:pt idx="2">
                  <c:v>The Czech Republic depends on trade with other EU countries. We should adopt the Euro as our national currency.</c:v>
                </c:pt>
                <c:pt idx="3">
                  <c:v>More migrants are coming into Europe. We will reduce immigration to preserve our jobs and cultures</c:v>
                </c:pt>
              </c:strCache>
            </c:strRef>
          </c:cat>
          <c:val>
            <c:numRef>
              <c:f>Sheet1!$B$2:$B$5</c:f>
              <c:numCache>
                <c:formatCode>General</c:formatCode>
                <c:ptCount val="4"/>
                <c:pt idx="0">
                  <c:v>6</c:v>
                </c:pt>
                <c:pt idx="1">
                  <c:v>1</c:v>
                </c:pt>
                <c:pt idx="2">
                  <c:v>1</c:v>
                </c:pt>
                <c:pt idx="3">
                  <c:v>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65-4DC2-AECE-2D8D84969267}"/>
            </c:ext>
          </c:extLst>
        </c:ser>
        <c:ser>
          <c:idx val="1"/>
          <c:order val="1"/>
          <c:tx>
            <c:strRef>
              <c:f>Sheet1!$C$1</c:f>
              <c:strCache>
                <c:ptCount val="1"/>
                <c:pt idx="0">
                  <c:v>Segment 1</c:v>
                </c:pt>
              </c:strCache>
            </c:strRef>
          </c:tx>
          <c:spPr>
            <a:solidFill>
              <a:srgbClr val="F4A65E"/>
            </a:solidFill>
            <a:ln>
              <a:solidFill>
                <a:srgbClr val="EE7707"/>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The problem of plastic waste is very serious. We will support laws to reduce single-use plastic.</c:v>
                </c:pt>
                <c:pt idx="1">
                  <c:v>The EU cohesion funds help equalize old and new member states and improves quality of life in Europe. We will ensure these funds continue.</c:v>
                </c:pt>
                <c:pt idx="2">
                  <c:v>The Czech Republic depends on trade with other EU countries. We should adopt the Euro as our national currency.</c:v>
                </c:pt>
                <c:pt idx="3">
                  <c:v>More migrants are coming into Europe. We will reduce immigration to preserve our jobs and cultures</c:v>
                </c:pt>
              </c:strCache>
            </c:strRef>
          </c:cat>
          <c:val>
            <c:numRef>
              <c:f>Sheet1!$C$2:$C$5</c:f>
              <c:numCache>
                <c:formatCode>General</c:formatCode>
                <c:ptCount val="4"/>
                <c:pt idx="0">
                  <c:v>5</c:v>
                </c:pt>
                <c:pt idx="1">
                  <c:v>0</c:v>
                </c:pt>
                <c:pt idx="2">
                  <c:v>0</c:v>
                </c:pt>
                <c:pt idx="3">
                  <c:v>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65-4DC2-AECE-2D8D84969267}"/>
            </c:ext>
          </c:extLst>
        </c:ser>
        <c:ser>
          <c:idx val="2"/>
          <c:order val="2"/>
          <c:tx>
            <c:strRef>
              <c:f>Sheet1!$D$1</c:f>
              <c:strCache>
                <c:ptCount val="1"/>
                <c:pt idx="0">
                  <c:v>Segment 2</c:v>
                </c:pt>
              </c:strCache>
            </c:strRef>
          </c:tx>
          <c:spPr>
            <a:solidFill>
              <a:srgbClr val="FFD659"/>
            </a:solidFill>
            <a:ln>
              <a:solidFill>
                <a:srgbClr val="FFC000"/>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The problem of plastic waste is very serious. We will support laws to reduce single-use plastic.</c:v>
                </c:pt>
                <c:pt idx="1">
                  <c:v>The EU cohesion funds help equalize old and new member states and improves quality of life in Europe. We will ensure these funds continue.</c:v>
                </c:pt>
                <c:pt idx="2">
                  <c:v>The Czech Republic depends on trade with other EU countries. We should adopt the Euro as our national currency.</c:v>
                </c:pt>
                <c:pt idx="3">
                  <c:v>More migrants are coming into Europe. We will reduce immigration to preserve our jobs and cultures</c:v>
                </c:pt>
              </c:strCache>
            </c:strRef>
          </c:cat>
          <c:val>
            <c:numRef>
              <c:f>Sheet1!$D$2:$D$5</c:f>
              <c:numCache>
                <c:formatCode>General</c:formatCode>
                <c:ptCount val="4"/>
                <c:pt idx="0">
                  <c:v>7</c:v>
                </c:pt>
                <c:pt idx="1">
                  <c:v>2</c:v>
                </c:pt>
                <c:pt idx="2">
                  <c:v>1</c:v>
                </c:pt>
                <c:pt idx="3">
                  <c:v>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65-4DC2-AECE-2D8D84969267}"/>
            </c:ext>
          </c:extLst>
        </c:ser>
        <c:ser>
          <c:idx val="3"/>
          <c:order val="3"/>
          <c:tx>
            <c:strRef>
              <c:f>Sheet1!$E$1</c:f>
              <c:strCache>
                <c:ptCount val="1"/>
                <c:pt idx="0">
                  <c:v>Segment 3</c:v>
                </c:pt>
              </c:strCache>
            </c:strRef>
          </c:tx>
          <c:spPr>
            <a:solidFill>
              <a:srgbClr val="C2DA68"/>
            </a:solidFill>
            <a:ln>
              <a:solidFill>
                <a:srgbClr val="A2C617"/>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The problem of plastic waste is very serious. We will support laws to reduce single-use plastic.</c:v>
                </c:pt>
                <c:pt idx="1">
                  <c:v>The EU cohesion funds help equalize old and new member states and improves quality of life in Europe. We will ensure these funds continue.</c:v>
                </c:pt>
                <c:pt idx="2">
                  <c:v>The Czech Republic depends on trade with other EU countries. We should adopt the Euro as our national currency.</c:v>
                </c:pt>
                <c:pt idx="3">
                  <c:v>More migrants are coming into Europe. We will reduce immigration to preserve our jobs and cultures</c:v>
                </c:pt>
              </c:strCache>
            </c:strRef>
          </c:cat>
          <c:val>
            <c:numRef>
              <c:f>Sheet1!$E$2:$E$5</c:f>
              <c:numCache>
                <c:formatCode>General</c:formatCode>
                <c:ptCount val="4"/>
                <c:pt idx="0">
                  <c:v>11</c:v>
                </c:pt>
                <c:pt idx="1">
                  <c:v>1</c:v>
                </c:pt>
                <c:pt idx="2">
                  <c:v>3</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65-4DC2-AECE-2D8D84969267}"/>
            </c:ext>
          </c:extLst>
        </c:ser>
        <c:ser>
          <c:idx val="4"/>
          <c:order val="4"/>
          <c:tx>
            <c:strRef>
              <c:f>Sheet1!$F$1</c:f>
              <c:strCache>
                <c:ptCount val="1"/>
                <c:pt idx="0">
                  <c:v>Segment 4</c:v>
                </c:pt>
              </c:strCache>
            </c:strRef>
          </c:tx>
          <c:spPr>
            <a:solidFill>
              <a:srgbClr val="59BFBF"/>
            </a:solidFill>
            <a:ln>
              <a:solidFill>
                <a:srgbClr val="009C9C"/>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The problem of plastic waste is very serious. We will support laws to reduce single-use plastic.</c:v>
                </c:pt>
                <c:pt idx="1">
                  <c:v>The EU cohesion funds help equalize old and new member states and improves quality of life in Europe. We will ensure these funds continue.</c:v>
                </c:pt>
                <c:pt idx="2">
                  <c:v>The Czech Republic depends on trade with other EU countries. We should adopt the Euro as our national currency.</c:v>
                </c:pt>
                <c:pt idx="3">
                  <c:v>More migrants are coming into Europe. We will reduce immigration to preserve our jobs and cultures</c:v>
                </c:pt>
              </c:strCache>
            </c:strRef>
          </c:cat>
          <c:val>
            <c:numRef>
              <c:f>Sheet1!$F$2:$F$5</c:f>
              <c:numCache>
                <c:formatCode>General</c:formatCode>
                <c:ptCount val="4"/>
                <c:pt idx="0">
                  <c:v>1</c:v>
                </c:pt>
                <c:pt idx="1">
                  <c:v>0</c:v>
                </c:pt>
                <c:pt idx="2">
                  <c:v>0</c:v>
                </c:pt>
                <c:pt idx="3">
                  <c:v>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65-4DC2-AECE-2D8D84969267}"/>
            </c:ext>
          </c:extLst>
        </c:ser>
        <c:ser>
          <c:idx val="5"/>
          <c:order val="5"/>
          <c:tx>
            <c:strRef>
              <c:f>Sheet1!$G$1</c:f>
              <c:strCache>
                <c:ptCount val="1"/>
                <c:pt idx="0">
                  <c:v>Segment 5</c:v>
                </c:pt>
              </c:strCache>
            </c:strRef>
          </c:tx>
          <c:spPr>
            <a:solidFill>
              <a:srgbClr val="59A2D6"/>
            </a:solidFill>
            <a:ln>
              <a:solidFill>
                <a:srgbClr val="0070C0"/>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The problem of plastic waste is very serious. We will support laws to reduce single-use plastic.</c:v>
                </c:pt>
                <c:pt idx="1">
                  <c:v>The EU cohesion funds help equalize old and new member states and improves quality of life in Europe. We will ensure these funds continue.</c:v>
                </c:pt>
                <c:pt idx="2">
                  <c:v>The Czech Republic depends on trade with other EU countries. We should adopt the Euro as our national currency.</c:v>
                </c:pt>
                <c:pt idx="3">
                  <c:v>More migrants are coming into Europe. We will reduce immigration to preserve our jobs and cultures</c:v>
                </c:pt>
              </c:strCache>
            </c:strRef>
          </c:cat>
          <c:val>
            <c:numRef>
              <c:f>Sheet1!$G$2:$G$5</c:f>
              <c:numCache>
                <c:formatCode>General</c:formatCode>
                <c:ptCount val="4"/>
                <c:pt idx="0">
                  <c:v>5</c:v>
                </c:pt>
                <c:pt idx="1">
                  <c:v>1</c:v>
                </c:pt>
                <c:pt idx="2">
                  <c:v>0</c:v>
                </c:pt>
                <c:pt idx="3">
                  <c:v>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65-4DC2-AECE-2D8D84969267}"/>
            </c:ext>
          </c:extLst>
        </c:ser>
        <c:ser>
          <c:idx val="6"/>
          <c:order val="6"/>
          <c:tx>
            <c:strRef>
              <c:f>Sheet1!$H$1</c:f>
              <c:strCache>
                <c:ptCount val="1"/>
                <c:pt idx="0">
                  <c:v>Segment 6</c:v>
                </c:pt>
              </c:strCache>
            </c:strRef>
          </c:tx>
          <c:spPr>
            <a:solidFill>
              <a:schemeClr val="accent1">
                <a:lumMod val="60000"/>
              </a:schemeClr>
            </a:solidFill>
            <a:ln>
              <a:noFill/>
            </a:ln>
            <a:effectLst/>
          </c:spPr>
          <c:invertIfNegative val="0"/>
          <c:cat>
            <c:strRef>
              <c:f>Sheet1!$A$2:$A$5</c:f>
              <c:strCache>
                <c:ptCount val="4"/>
                <c:pt idx="0">
                  <c:v>The problem of plastic waste is very serious. We will support laws to reduce single-use plastic.</c:v>
                </c:pt>
                <c:pt idx="1">
                  <c:v>The EU cohesion funds help equalize old and new member states and improves quality of life in Europe. We will ensure these funds continue.</c:v>
                </c:pt>
                <c:pt idx="2">
                  <c:v>The Czech Republic depends on trade with other EU countries. We should adopt the Euro as our national currency.</c:v>
                </c:pt>
                <c:pt idx="3">
                  <c:v>More migrants are coming into Europe. We will reduce immigration to preserve our jobs and cultures</c:v>
                </c:pt>
              </c:strCache>
            </c:strRef>
          </c:cat>
          <c:val>
            <c:numRef>
              <c:f>Sheet1!$H$2:$H$5</c:f>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56-41D6-A1CD-C24DCE8DE326}"/>
            </c:ext>
          </c:extLst>
        </c:ser>
        <c:dLbls>
          <c:showLegendKey val="0"/>
          <c:showVal val="0"/>
          <c:showCatName val="0"/>
          <c:showSerName val="0"/>
          <c:showPercent val="0"/>
          <c:showBubbleSize val="0"/>
        </c:dLbls>
        <c:gapWidth val="219"/>
        <c:overlap val="-27"/>
        <c:axId val="2096476712"/>
        <c:axId val="2096461384"/>
      </c:barChart>
      <c:catAx>
        <c:axId val="2096476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crossAx val="2096461384"/>
        <c:crosses val="autoZero"/>
        <c:auto val="1"/>
        <c:lblAlgn val="ctr"/>
        <c:lblOffset val="100"/>
        <c:noMultiLvlLbl val="0"/>
      </c:catAx>
      <c:valAx>
        <c:axId val="2096461384"/>
        <c:scaling>
          <c:orientation val="minMax"/>
          <c:max val="100"/>
          <c:min val="0"/>
        </c:scaling>
        <c:delete val="1"/>
        <c:axPos val="l"/>
        <c:numFmt formatCode="General" sourceLinked="1"/>
        <c:majorTickMark val="out"/>
        <c:minorTickMark val="none"/>
        <c:tickLblPos val="nextTo"/>
        <c:crossAx val="2096476712"/>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k-SK"/>
    </a:p>
  </c:txPr>
  <c:externalData r:id="rId4">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850241545894E-2"/>
          <c:y val="4.4377199204704697E-2"/>
          <c:w val="0.97342995169082103"/>
          <c:h val="0.75913320026988296"/>
        </c:manualLayout>
      </c:layout>
      <c:barChart>
        <c:barDir val="col"/>
        <c:grouping val="clustered"/>
        <c:varyColors val="0"/>
        <c:ser>
          <c:idx val="0"/>
          <c:order val="0"/>
          <c:tx>
            <c:strRef>
              <c:f>Sheet1!$B$1</c:f>
              <c:strCache>
                <c:ptCount val="1"/>
                <c:pt idx="0">
                  <c:v>Total</c:v>
                </c:pt>
              </c:strCache>
            </c:strRef>
          </c:tx>
          <c:spPr>
            <a:solidFill>
              <a:srgbClr val="E6E6E6"/>
            </a:solidFill>
            <a:ln>
              <a:solidFill>
                <a:srgbClr val="D9D9D9"/>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dLblPos val="outEnd"/>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Male</c:v>
                </c:pt>
                <c:pt idx="1">
                  <c:v>Female</c:v>
                </c:pt>
                <c:pt idx="2">
                  <c:v>Other</c:v>
                </c:pt>
              </c:strCache>
            </c:strRef>
          </c:cat>
          <c:val>
            <c:numRef>
              <c:f>Sheet1!$B$2:$B$4</c:f>
              <c:numCache>
                <c:formatCode>General</c:formatCode>
                <c:ptCount val="3"/>
                <c:pt idx="0">
                  <c:v>52</c:v>
                </c:pt>
                <c:pt idx="1">
                  <c:v>48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65-4DC2-AECE-2D8D84969267}"/>
            </c:ext>
          </c:extLst>
        </c:ser>
        <c:ser>
          <c:idx val="1"/>
          <c:order val="1"/>
          <c:tx>
            <c:strRef>
              <c:f>Sheet1!$C$1</c:f>
              <c:strCache>
                <c:ptCount val="1"/>
                <c:pt idx="0">
                  <c:v>Segment 1</c:v>
                </c:pt>
              </c:strCache>
            </c:strRef>
          </c:tx>
          <c:spPr>
            <a:solidFill>
              <a:srgbClr val="F4A65E"/>
            </a:solidFill>
            <a:ln>
              <a:solidFill>
                <a:srgbClr val="EE7707"/>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dLblPos val="outEnd"/>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Male</c:v>
                </c:pt>
                <c:pt idx="1">
                  <c:v>Female</c:v>
                </c:pt>
                <c:pt idx="2">
                  <c:v>Other</c:v>
                </c:pt>
              </c:strCache>
            </c:strRef>
          </c:cat>
          <c:val>
            <c:numRef>
              <c:f>Sheet1!$C$2:$C$4</c:f>
              <c:numCache>
                <c:formatCode>General</c:formatCode>
                <c:ptCount val="3"/>
                <c:pt idx="0">
                  <c:v>37</c:v>
                </c:pt>
                <c:pt idx="1">
                  <c:v>63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65-4DC2-AECE-2D8D84969267}"/>
            </c:ext>
          </c:extLst>
        </c:ser>
        <c:ser>
          <c:idx val="2"/>
          <c:order val="2"/>
          <c:tx>
            <c:strRef>
              <c:f>Sheet1!$D$1</c:f>
              <c:strCache>
                <c:ptCount val="1"/>
                <c:pt idx="0">
                  <c:v>Segment 2</c:v>
                </c:pt>
              </c:strCache>
            </c:strRef>
          </c:tx>
          <c:spPr>
            <a:solidFill>
              <a:srgbClr val="FFD659"/>
            </a:solidFill>
            <a:ln>
              <a:solidFill>
                <a:srgbClr val="FFC000"/>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dLblPos val="outEnd"/>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Male</c:v>
                </c:pt>
                <c:pt idx="1">
                  <c:v>Female</c:v>
                </c:pt>
                <c:pt idx="2">
                  <c:v>Other</c:v>
                </c:pt>
              </c:strCache>
            </c:strRef>
          </c:cat>
          <c:val>
            <c:numRef>
              <c:f>Sheet1!$D$2:$D$4</c:f>
              <c:numCache>
                <c:formatCode>General</c:formatCode>
                <c:ptCount val="3"/>
                <c:pt idx="0">
                  <c:v>59</c:v>
                </c:pt>
                <c:pt idx="1">
                  <c:v>41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65-4DC2-AECE-2D8D84969267}"/>
            </c:ext>
          </c:extLst>
        </c:ser>
        <c:ser>
          <c:idx val="3"/>
          <c:order val="3"/>
          <c:tx>
            <c:strRef>
              <c:f>Sheet1!$E$1</c:f>
              <c:strCache>
                <c:ptCount val="1"/>
                <c:pt idx="0">
                  <c:v>Segment 3</c:v>
                </c:pt>
              </c:strCache>
            </c:strRef>
          </c:tx>
          <c:spPr>
            <a:solidFill>
              <a:srgbClr val="C2DA68"/>
            </a:solidFill>
            <a:ln>
              <a:solidFill>
                <a:srgbClr val="A2C617"/>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dLblPos val="outEnd"/>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Male</c:v>
                </c:pt>
                <c:pt idx="1">
                  <c:v>Female</c:v>
                </c:pt>
                <c:pt idx="2">
                  <c:v>Other</c:v>
                </c:pt>
              </c:strCache>
            </c:strRef>
          </c:cat>
          <c:val>
            <c:numRef>
              <c:f>Sheet1!$E$2:$E$4</c:f>
              <c:numCache>
                <c:formatCode>General</c:formatCode>
                <c:ptCount val="3"/>
                <c:pt idx="0">
                  <c:v>52</c:v>
                </c:pt>
                <c:pt idx="1">
                  <c:v>47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65-4DC2-AECE-2D8D84969267}"/>
            </c:ext>
          </c:extLst>
        </c:ser>
        <c:ser>
          <c:idx val="4"/>
          <c:order val="4"/>
          <c:tx>
            <c:strRef>
              <c:f>Sheet1!$F$1</c:f>
              <c:strCache>
                <c:ptCount val="1"/>
                <c:pt idx="0">
                  <c:v>Segment 4</c:v>
                </c:pt>
              </c:strCache>
            </c:strRef>
          </c:tx>
          <c:spPr>
            <a:solidFill>
              <a:srgbClr val="59BFBF"/>
            </a:solidFill>
            <a:ln>
              <a:solidFill>
                <a:srgbClr val="009C9C"/>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dLblPos val="outEnd"/>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Male</c:v>
                </c:pt>
                <c:pt idx="1">
                  <c:v>Female</c:v>
                </c:pt>
                <c:pt idx="2">
                  <c:v>Other</c:v>
                </c:pt>
              </c:strCache>
            </c:strRef>
          </c:cat>
          <c:val>
            <c:numRef>
              <c:f>Sheet1!$F$2:$F$4</c:f>
              <c:numCache>
                <c:formatCode>General</c:formatCode>
                <c:ptCount val="3"/>
                <c:pt idx="0">
                  <c:v>86</c:v>
                </c:pt>
                <c:pt idx="1">
                  <c:v>14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65-4DC2-AECE-2D8D84969267}"/>
            </c:ext>
          </c:extLst>
        </c:ser>
        <c:ser>
          <c:idx val="5"/>
          <c:order val="5"/>
          <c:tx>
            <c:strRef>
              <c:f>Sheet1!$G$1</c:f>
              <c:strCache>
                <c:ptCount val="1"/>
                <c:pt idx="0">
                  <c:v>Segment 5</c:v>
                </c:pt>
              </c:strCache>
            </c:strRef>
          </c:tx>
          <c:spPr>
            <a:solidFill>
              <a:srgbClr val="59A2D6"/>
            </a:solidFill>
            <a:ln>
              <a:solidFill>
                <a:srgbClr val="0070C0"/>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dLblPos val="outEnd"/>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Male</c:v>
                </c:pt>
                <c:pt idx="1">
                  <c:v>Female</c:v>
                </c:pt>
                <c:pt idx="2">
                  <c:v>Other</c:v>
                </c:pt>
              </c:strCache>
            </c:strRef>
          </c:cat>
          <c:val>
            <c:numRef>
              <c:f>Sheet1!$G$2:$G$4</c:f>
              <c:numCache>
                <c:formatCode>General</c:formatCode>
                <c:ptCount val="3"/>
                <c:pt idx="0">
                  <c:v>54</c:v>
                </c:pt>
                <c:pt idx="1">
                  <c:v>46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65-4DC2-AECE-2D8D84969267}"/>
            </c:ext>
          </c:extLst>
        </c:ser>
        <c:ser>
          <c:idx val="6"/>
          <c:order val="6"/>
          <c:tx>
            <c:strRef>
              <c:f>Sheet1!$H$1</c:f>
              <c:strCache>
                <c:ptCount val="1"/>
                <c:pt idx="0">
                  <c:v>Segment 6</c:v>
                </c:pt>
              </c:strCache>
            </c:strRef>
          </c:tx>
          <c:spPr>
            <a:solidFill>
              <a:schemeClr val="accent1">
                <a:lumMod val="60000"/>
              </a:schemeClr>
            </a:solidFill>
            <a:ln>
              <a:noFill/>
            </a:ln>
            <a:effectLst/>
          </c:spPr>
          <c:invertIfNegative val="0"/>
          <c:dLbls>
            <c:delete val="1"/>
          </c:dLbls>
          <c:cat>
            <c:strRef>
              <c:f>Sheet1!$A$2:$A$4</c:f>
              <c:strCache>
                <c:ptCount val="3"/>
                <c:pt idx="0">
                  <c:v>Male</c:v>
                </c:pt>
                <c:pt idx="1">
                  <c:v>Female</c:v>
                </c:pt>
                <c:pt idx="2">
                  <c:v>Other</c:v>
                </c:pt>
              </c:strCache>
            </c:strRef>
          </c:cat>
          <c:val>
            <c:numRef>
              <c:f>Sheet1!$H$2:$H$4</c:f>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56-41D6-A1CD-C24DCE8DE326}"/>
            </c:ext>
          </c:extLst>
        </c:ser>
        <c:dLbls>
          <c:dLblPos val="outEnd"/>
          <c:showLegendKey val="0"/>
          <c:showVal val="1"/>
          <c:showCatName val="0"/>
          <c:showSerName val="0"/>
          <c:showPercent val="0"/>
          <c:showBubbleSize val="0"/>
        </c:dLbls>
        <c:gapWidth val="219"/>
        <c:overlap val="-27"/>
        <c:axId val="2096437192"/>
        <c:axId val="2096408200"/>
      </c:barChart>
      <c:catAx>
        <c:axId val="2096437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crossAx val="2096408200"/>
        <c:crosses val="autoZero"/>
        <c:auto val="1"/>
        <c:lblAlgn val="ctr"/>
        <c:lblOffset val="100"/>
        <c:noMultiLvlLbl val="0"/>
      </c:catAx>
      <c:valAx>
        <c:axId val="2096408200"/>
        <c:scaling>
          <c:orientation val="minMax"/>
          <c:max val="100"/>
          <c:min val="0"/>
        </c:scaling>
        <c:delete val="1"/>
        <c:axPos val="l"/>
        <c:numFmt formatCode="General" sourceLinked="1"/>
        <c:majorTickMark val="out"/>
        <c:minorTickMark val="none"/>
        <c:tickLblPos val="nextTo"/>
        <c:crossAx val="2096437192"/>
        <c:crosses val="autoZero"/>
        <c:crossBetween val="between"/>
      </c:valAx>
      <c:spPr>
        <a:noFill/>
        <a:ln>
          <a:noFill/>
        </a:ln>
        <a:effectLst/>
      </c:spPr>
    </c:plotArea>
    <c:legend>
      <c:legendPos val="b"/>
      <c:overlay val="0"/>
      <c:spPr>
        <a:noFill/>
        <a:ln>
          <a:solidFill>
            <a:srgbClr val="FFFFFF"/>
          </a:solid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k-SK"/>
        </a:p>
      </c:txPr>
    </c:legend>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k-SK"/>
    </a:p>
  </c:txPr>
  <c:externalData r:id="rId4">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1906065343394E-2"/>
          <c:y val="7.4569262017236307E-2"/>
          <c:w val="0.97880939346566098"/>
          <c:h val="0.799733429567277"/>
        </c:manualLayout>
      </c:layout>
      <c:barChart>
        <c:barDir val="col"/>
        <c:grouping val="clustered"/>
        <c:varyColors val="0"/>
        <c:ser>
          <c:idx val="0"/>
          <c:order val="0"/>
          <c:tx>
            <c:strRef>
              <c:f>Sheet1!$B$1</c:f>
              <c:strCache>
                <c:ptCount val="1"/>
                <c:pt idx="0">
                  <c:v>Series 1</c:v>
                </c:pt>
              </c:strCache>
            </c:strRef>
          </c:tx>
          <c:spPr>
            <a:solidFill>
              <a:srgbClr val="FFFFFF">
                <a:lumMod val="75000"/>
                <a:alpha val="65000"/>
              </a:srgbClr>
            </a:solidFill>
            <a:ln>
              <a:solidFill>
                <a:srgbClr val="FFFFFF">
                  <a:lumMod val="75000"/>
                </a:srgbClr>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18-29</c:v>
                </c:pt>
                <c:pt idx="1">
                  <c:v>30-44</c:v>
                </c:pt>
                <c:pt idx="2">
                  <c:v>45-59</c:v>
                </c:pt>
                <c:pt idx="3">
                  <c:v>60+</c:v>
                </c:pt>
              </c:strCache>
            </c:strRef>
          </c:cat>
          <c:val>
            <c:numRef>
              <c:f>Sheet1!$B$2:$B$5</c:f>
              <c:numCache>
                <c:formatCode>General</c:formatCode>
                <c:ptCount val="4"/>
                <c:pt idx="0">
                  <c:v>23</c:v>
                </c:pt>
                <c:pt idx="1">
                  <c:v>35</c:v>
                </c:pt>
                <c:pt idx="2">
                  <c:v>29</c:v>
                </c:pt>
                <c:pt idx="3">
                  <c:v>13</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108-46D6-A2C1-D272B53E058B}"/>
            </c:ext>
          </c:extLst>
        </c:ser>
        <c:dLbls>
          <c:showLegendKey val="0"/>
          <c:showVal val="0"/>
          <c:showCatName val="0"/>
          <c:showSerName val="0"/>
          <c:showPercent val="0"/>
          <c:showBubbleSize val="0"/>
        </c:dLbls>
        <c:gapWidth val="219"/>
        <c:axId val="2096379624"/>
        <c:axId val="2096383016"/>
      </c:barChart>
      <c:catAx>
        <c:axId val="2096379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crossAx val="2096383016"/>
        <c:crosses val="autoZero"/>
        <c:auto val="1"/>
        <c:lblAlgn val="ctr"/>
        <c:lblOffset val="100"/>
        <c:noMultiLvlLbl val="0"/>
      </c:catAx>
      <c:valAx>
        <c:axId val="2096383016"/>
        <c:scaling>
          <c:orientation val="minMax"/>
          <c:max val="100"/>
          <c:min val="0"/>
        </c:scaling>
        <c:delete val="1"/>
        <c:axPos val="l"/>
        <c:numFmt formatCode="General" sourceLinked="1"/>
        <c:majorTickMark val="out"/>
        <c:minorTickMark val="none"/>
        <c:tickLblPos val="nextTo"/>
        <c:crossAx val="20963796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k-SK"/>
    </a:p>
  </c:txPr>
  <c:externalData r:id="rId4">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1906065343394E-2"/>
          <c:y val="7.4569262017236307E-2"/>
          <c:w val="0.97880939346566098"/>
          <c:h val="0.799733429567277"/>
        </c:manualLayout>
      </c:layout>
      <c:barChart>
        <c:barDir val="col"/>
        <c:grouping val="clustered"/>
        <c:varyColors val="0"/>
        <c:ser>
          <c:idx val="0"/>
          <c:order val="0"/>
          <c:tx>
            <c:strRef>
              <c:f>Sheet1!$B$1</c:f>
              <c:strCache>
                <c:ptCount val="1"/>
                <c:pt idx="0">
                  <c:v>Series 1</c:v>
                </c:pt>
              </c:strCache>
            </c:strRef>
          </c:tx>
          <c:spPr>
            <a:solidFill>
              <a:srgbClr val="EE7707">
                <a:alpha val="65000"/>
              </a:srgbClr>
            </a:solidFill>
            <a:ln>
              <a:solidFill>
                <a:srgbClr val="EE7707"/>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18-29</c:v>
                </c:pt>
                <c:pt idx="1">
                  <c:v>30-44</c:v>
                </c:pt>
                <c:pt idx="2">
                  <c:v>45-59</c:v>
                </c:pt>
                <c:pt idx="3">
                  <c:v>60+</c:v>
                </c:pt>
              </c:strCache>
            </c:strRef>
          </c:cat>
          <c:val>
            <c:numRef>
              <c:f>Sheet1!$B$2:$B$5</c:f>
              <c:numCache>
                <c:formatCode>General</c:formatCode>
                <c:ptCount val="4"/>
                <c:pt idx="0">
                  <c:v>18</c:v>
                </c:pt>
                <c:pt idx="1">
                  <c:v>32</c:v>
                </c:pt>
                <c:pt idx="2">
                  <c:v>36</c:v>
                </c:pt>
                <c:pt idx="3">
                  <c:v>14</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ED3-4243-84DA-1EECCCCC933C}"/>
            </c:ext>
          </c:extLst>
        </c:ser>
        <c:dLbls>
          <c:showLegendKey val="0"/>
          <c:showVal val="0"/>
          <c:showCatName val="0"/>
          <c:showSerName val="0"/>
          <c:showPercent val="0"/>
          <c:showBubbleSize val="0"/>
        </c:dLbls>
        <c:gapWidth val="219"/>
        <c:axId val="2096353288"/>
        <c:axId val="2096342968"/>
      </c:barChart>
      <c:catAx>
        <c:axId val="2096353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crossAx val="2096342968"/>
        <c:crosses val="autoZero"/>
        <c:auto val="1"/>
        <c:lblAlgn val="ctr"/>
        <c:lblOffset val="100"/>
        <c:noMultiLvlLbl val="0"/>
      </c:catAx>
      <c:valAx>
        <c:axId val="2096342968"/>
        <c:scaling>
          <c:orientation val="minMax"/>
          <c:max val="100"/>
          <c:min val="0"/>
        </c:scaling>
        <c:delete val="1"/>
        <c:axPos val="l"/>
        <c:numFmt formatCode="General" sourceLinked="1"/>
        <c:majorTickMark val="out"/>
        <c:minorTickMark val="none"/>
        <c:tickLblPos val="nextTo"/>
        <c:crossAx val="2096353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k-SK"/>
    </a:p>
  </c:txPr>
  <c:externalData r:id="rId4">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1906065343394E-2"/>
          <c:y val="7.4569262017236307E-2"/>
          <c:w val="0.97880939346566098"/>
          <c:h val="0.799733429567277"/>
        </c:manualLayout>
      </c:layout>
      <c:barChart>
        <c:barDir val="col"/>
        <c:grouping val="clustered"/>
        <c:varyColors val="0"/>
        <c:ser>
          <c:idx val="0"/>
          <c:order val="0"/>
          <c:tx>
            <c:strRef>
              <c:f>Sheet1!$B$1</c:f>
              <c:strCache>
                <c:ptCount val="1"/>
                <c:pt idx="0">
                  <c:v>Series 1</c:v>
                </c:pt>
              </c:strCache>
            </c:strRef>
          </c:tx>
          <c:spPr>
            <a:solidFill>
              <a:srgbClr val="FFC000">
                <a:alpha val="65000"/>
              </a:srgbClr>
            </a:solidFill>
            <a:ln>
              <a:solidFill>
                <a:srgbClr val="FFC000"/>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18-29</c:v>
                </c:pt>
                <c:pt idx="1">
                  <c:v>30-44</c:v>
                </c:pt>
                <c:pt idx="2">
                  <c:v>45-59</c:v>
                </c:pt>
                <c:pt idx="3">
                  <c:v>60+</c:v>
                </c:pt>
              </c:strCache>
            </c:strRef>
          </c:cat>
          <c:val>
            <c:numRef>
              <c:f>Sheet1!$B$2:$B$5</c:f>
              <c:numCache>
                <c:formatCode>General</c:formatCode>
                <c:ptCount val="4"/>
                <c:pt idx="0">
                  <c:v>17</c:v>
                </c:pt>
                <c:pt idx="1">
                  <c:v>29</c:v>
                </c:pt>
                <c:pt idx="2">
                  <c:v>33</c:v>
                </c:pt>
                <c:pt idx="3">
                  <c:v>21</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108-46D6-A2C1-D272B53E058B}"/>
            </c:ext>
          </c:extLst>
        </c:ser>
        <c:dLbls>
          <c:showLegendKey val="0"/>
          <c:showVal val="0"/>
          <c:showCatName val="0"/>
          <c:showSerName val="0"/>
          <c:showPercent val="0"/>
          <c:showBubbleSize val="0"/>
        </c:dLbls>
        <c:gapWidth val="219"/>
        <c:axId val="2096357416"/>
        <c:axId val="2096340376"/>
      </c:barChart>
      <c:catAx>
        <c:axId val="2096357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crossAx val="2096340376"/>
        <c:crosses val="autoZero"/>
        <c:auto val="1"/>
        <c:lblAlgn val="ctr"/>
        <c:lblOffset val="100"/>
        <c:noMultiLvlLbl val="0"/>
      </c:catAx>
      <c:valAx>
        <c:axId val="2096340376"/>
        <c:scaling>
          <c:orientation val="minMax"/>
          <c:max val="100"/>
          <c:min val="0"/>
        </c:scaling>
        <c:delete val="1"/>
        <c:axPos val="l"/>
        <c:numFmt formatCode="General" sourceLinked="1"/>
        <c:majorTickMark val="out"/>
        <c:minorTickMark val="none"/>
        <c:tickLblPos val="nextTo"/>
        <c:crossAx val="2096357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k-SK"/>
    </a:p>
  </c:txPr>
  <c:externalData r:id="rId4">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1906065343394E-2"/>
          <c:y val="7.4569262017236307E-2"/>
          <c:w val="0.97880939346566098"/>
          <c:h val="0.799733429567277"/>
        </c:manualLayout>
      </c:layout>
      <c:barChart>
        <c:barDir val="col"/>
        <c:grouping val="clustered"/>
        <c:varyColors val="0"/>
        <c:ser>
          <c:idx val="0"/>
          <c:order val="0"/>
          <c:tx>
            <c:strRef>
              <c:f>Sheet1!$B$1</c:f>
              <c:strCache>
                <c:ptCount val="1"/>
                <c:pt idx="0">
                  <c:v>Series 1</c:v>
                </c:pt>
              </c:strCache>
            </c:strRef>
          </c:tx>
          <c:spPr>
            <a:solidFill>
              <a:srgbClr val="0070C0">
                <a:alpha val="65000"/>
              </a:srgbClr>
            </a:solidFill>
            <a:ln>
              <a:solidFill>
                <a:srgbClr val="0070C0"/>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18-29</c:v>
                </c:pt>
                <c:pt idx="1">
                  <c:v>30-44</c:v>
                </c:pt>
                <c:pt idx="2">
                  <c:v>45-59</c:v>
                </c:pt>
                <c:pt idx="3">
                  <c:v>60+</c:v>
                </c:pt>
              </c:strCache>
            </c:strRef>
          </c:cat>
          <c:val>
            <c:numRef>
              <c:f>Sheet1!$B$2:$B$5</c:f>
              <c:numCache>
                <c:formatCode>General</c:formatCode>
                <c:ptCount val="4"/>
                <c:pt idx="0">
                  <c:v>28</c:v>
                </c:pt>
                <c:pt idx="1">
                  <c:v>40</c:v>
                </c:pt>
                <c:pt idx="2">
                  <c:v>24</c:v>
                </c:pt>
                <c:pt idx="3">
                  <c:v>8</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108-46D6-A2C1-D272B53E058B}"/>
            </c:ext>
          </c:extLst>
        </c:ser>
        <c:dLbls>
          <c:showLegendKey val="0"/>
          <c:showVal val="0"/>
          <c:showCatName val="0"/>
          <c:showSerName val="0"/>
          <c:showPercent val="0"/>
          <c:showBubbleSize val="0"/>
        </c:dLbls>
        <c:gapWidth val="219"/>
        <c:axId val="2135322904"/>
        <c:axId val="2135308072"/>
      </c:barChart>
      <c:catAx>
        <c:axId val="2135322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crossAx val="2135308072"/>
        <c:crosses val="autoZero"/>
        <c:auto val="1"/>
        <c:lblAlgn val="ctr"/>
        <c:lblOffset val="100"/>
        <c:noMultiLvlLbl val="0"/>
      </c:catAx>
      <c:valAx>
        <c:axId val="2135308072"/>
        <c:scaling>
          <c:orientation val="minMax"/>
          <c:max val="100"/>
          <c:min val="0"/>
        </c:scaling>
        <c:delete val="1"/>
        <c:axPos val="l"/>
        <c:numFmt formatCode="General" sourceLinked="1"/>
        <c:majorTickMark val="out"/>
        <c:minorTickMark val="none"/>
        <c:tickLblPos val="nextTo"/>
        <c:crossAx val="2135322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k-SK"/>
    </a:p>
  </c:txPr>
  <c:externalData r:id="rId4">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1906065343394E-2"/>
          <c:y val="7.4569262017236307E-2"/>
          <c:w val="0.97880939346566098"/>
          <c:h val="0.799733429567277"/>
        </c:manualLayout>
      </c:layout>
      <c:barChart>
        <c:barDir val="col"/>
        <c:grouping val="clustered"/>
        <c:varyColors val="0"/>
        <c:ser>
          <c:idx val="0"/>
          <c:order val="0"/>
          <c:tx>
            <c:strRef>
              <c:f>Sheet1!$B$1</c:f>
              <c:strCache>
                <c:ptCount val="1"/>
                <c:pt idx="0">
                  <c:v>Series 1</c:v>
                </c:pt>
              </c:strCache>
            </c:strRef>
          </c:tx>
          <c:spPr>
            <a:solidFill>
              <a:srgbClr val="009C9C">
                <a:alpha val="65000"/>
              </a:srgbClr>
            </a:solidFill>
            <a:ln>
              <a:solidFill>
                <a:srgbClr val="009C9C"/>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18-29</c:v>
                </c:pt>
                <c:pt idx="1">
                  <c:v>30-44</c:v>
                </c:pt>
                <c:pt idx="2">
                  <c:v>45-59</c:v>
                </c:pt>
                <c:pt idx="3">
                  <c:v>60+</c:v>
                </c:pt>
              </c:strCache>
            </c:strRef>
          </c:cat>
          <c:val>
            <c:numRef>
              <c:f>Sheet1!$B$2:$B$5</c:f>
              <c:numCache>
                <c:formatCode>General</c:formatCode>
                <c:ptCount val="4"/>
                <c:pt idx="0">
                  <c:v>16</c:v>
                </c:pt>
                <c:pt idx="1">
                  <c:v>41</c:v>
                </c:pt>
                <c:pt idx="2">
                  <c:v>33</c:v>
                </c:pt>
                <c:pt idx="3">
                  <c:v>11</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108-46D6-A2C1-D272B53E058B}"/>
            </c:ext>
          </c:extLst>
        </c:ser>
        <c:dLbls>
          <c:showLegendKey val="0"/>
          <c:showVal val="0"/>
          <c:showCatName val="0"/>
          <c:showSerName val="0"/>
          <c:showPercent val="0"/>
          <c:showBubbleSize val="0"/>
        </c:dLbls>
        <c:gapWidth val="219"/>
        <c:axId val="-2146558120"/>
        <c:axId val="-2146936168"/>
      </c:barChart>
      <c:catAx>
        <c:axId val="-2146558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crossAx val="-2146936168"/>
        <c:crosses val="autoZero"/>
        <c:auto val="1"/>
        <c:lblAlgn val="ctr"/>
        <c:lblOffset val="100"/>
        <c:noMultiLvlLbl val="0"/>
      </c:catAx>
      <c:valAx>
        <c:axId val="-2146936168"/>
        <c:scaling>
          <c:orientation val="minMax"/>
          <c:max val="100"/>
          <c:min val="0"/>
        </c:scaling>
        <c:delete val="1"/>
        <c:axPos val="l"/>
        <c:numFmt formatCode="General" sourceLinked="1"/>
        <c:majorTickMark val="out"/>
        <c:minorTickMark val="none"/>
        <c:tickLblPos val="nextTo"/>
        <c:crossAx val="-2146558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k-SK"/>
    </a:p>
  </c:txPr>
  <c:externalData r:id="rId4">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1906065343394E-2"/>
          <c:y val="7.4569262017236307E-2"/>
          <c:w val="0.97880939346566098"/>
          <c:h val="0.799733429567277"/>
        </c:manualLayout>
      </c:layout>
      <c:barChart>
        <c:barDir val="col"/>
        <c:grouping val="clustered"/>
        <c:varyColors val="0"/>
        <c:ser>
          <c:idx val="0"/>
          <c:order val="0"/>
          <c:tx>
            <c:strRef>
              <c:f>Sheet1!$B$1</c:f>
              <c:strCache>
                <c:ptCount val="1"/>
                <c:pt idx="0">
                  <c:v>Series 1</c:v>
                </c:pt>
              </c:strCache>
            </c:strRef>
          </c:tx>
          <c:spPr>
            <a:solidFill>
              <a:srgbClr val="A2C617">
                <a:alpha val="65000"/>
              </a:srgbClr>
            </a:solidFill>
            <a:ln>
              <a:solidFill>
                <a:srgbClr val="A2C617"/>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18-29</c:v>
                </c:pt>
                <c:pt idx="1">
                  <c:v>30-44</c:v>
                </c:pt>
                <c:pt idx="2">
                  <c:v>45-59</c:v>
                </c:pt>
                <c:pt idx="3">
                  <c:v>60+</c:v>
                </c:pt>
              </c:strCache>
            </c:strRef>
          </c:cat>
          <c:val>
            <c:numRef>
              <c:f>Sheet1!$B$2:$B$5</c:f>
              <c:numCache>
                <c:formatCode>General</c:formatCode>
                <c:ptCount val="4"/>
                <c:pt idx="0">
                  <c:v>36</c:v>
                </c:pt>
                <c:pt idx="1">
                  <c:v>41</c:v>
                </c:pt>
                <c:pt idx="2">
                  <c:v>18</c:v>
                </c:pt>
                <c:pt idx="3">
                  <c:v>5</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108-46D6-A2C1-D272B53E058B}"/>
            </c:ext>
          </c:extLst>
        </c:ser>
        <c:dLbls>
          <c:showLegendKey val="0"/>
          <c:showVal val="0"/>
          <c:showCatName val="0"/>
          <c:showSerName val="0"/>
          <c:showPercent val="0"/>
          <c:showBubbleSize val="0"/>
        </c:dLbls>
        <c:gapWidth val="219"/>
        <c:axId val="2096309816"/>
        <c:axId val="2096313240"/>
      </c:barChart>
      <c:catAx>
        <c:axId val="2096309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crossAx val="2096313240"/>
        <c:crosses val="autoZero"/>
        <c:auto val="1"/>
        <c:lblAlgn val="ctr"/>
        <c:lblOffset val="100"/>
        <c:noMultiLvlLbl val="0"/>
      </c:catAx>
      <c:valAx>
        <c:axId val="2096313240"/>
        <c:scaling>
          <c:orientation val="minMax"/>
          <c:max val="100"/>
          <c:min val="0"/>
        </c:scaling>
        <c:delete val="1"/>
        <c:axPos val="l"/>
        <c:numFmt formatCode="General" sourceLinked="1"/>
        <c:majorTickMark val="out"/>
        <c:minorTickMark val="none"/>
        <c:tickLblPos val="nextTo"/>
        <c:crossAx val="2096309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k-SK"/>
    </a:p>
  </c:txPr>
  <c:externalData r:id="rId4">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1906065343394E-2"/>
          <c:y val="7.4569262017236307E-2"/>
          <c:w val="0.47694939257562002"/>
          <c:h val="0.799733429567277"/>
        </c:manualLayout>
      </c:layout>
      <c:barChart>
        <c:barDir val="bar"/>
        <c:grouping val="clustered"/>
        <c:varyColors val="0"/>
        <c:ser>
          <c:idx val="0"/>
          <c:order val="0"/>
          <c:tx>
            <c:strRef>
              <c:f>Sheet1!$B$1</c:f>
              <c:strCache>
                <c:ptCount val="1"/>
                <c:pt idx="0">
                  <c:v>Series 1</c:v>
                </c:pt>
              </c:strCache>
            </c:strRef>
          </c:tx>
          <c:spPr>
            <a:solidFill>
              <a:srgbClr val="FFFFFF">
                <a:lumMod val="75000"/>
                <a:alpha val="65000"/>
              </a:srgbClr>
            </a:solidFill>
            <a:ln>
              <a:solidFill>
                <a:srgbClr val="FFFFFF">
                  <a:lumMod val="75000"/>
                </a:srgbClr>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5"/>
                <c:pt idx="0">
                  <c:v>University / higher education</c:v>
                </c:pt>
                <c:pt idx="1">
                  <c:v>Post-secondary non-tertiary education</c:v>
                </c:pt>
                <c:pt idx="2">
                  <c:v>Vocational secondary education</c:v>
                </c:pt>
                <c:pt idx="3">
                  <c:v>Primary education</c:v>
                </c:pt>
                <c:pt idx="4">
                  <c:v>No education / pre-primary</c:v>
                </c:pt>
              </c:strCache>
            </c:strRef>
          </c:cat>
          <c:val>
            <c:numRef>
              <c:f>Sheet1!$B$2:$B$9</c:f>
              <c:numCache>
                <c:formatCode>General</c:formatCode>
                <c:ptCount val="5"/>
                <c:pt idx="0">
                  <c:v>30</c:v>
                </c:pt>
                <c:pt idx="1">
                  <c:v>16</c:v>
                </c:pt>
                <c:pt idx="2">
                  <c:v>50</c:v>
                </c:pt>
                <c:pt idx="3">
                  <c:v>4</c:v>
                </c:pt>
                <c:pt idx="4">
                  <c:v>0</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60B-43AD-9944-845593F024A5}"/>
            </c:ext>
          </c:extLst>
        </c:ser>
        <c:dLbls>
          <c:showLegendKey val="0"/>
          <c:showVal val="0"/>
          <c:showCatName val="0"/>
          <c:showSerName val="0"/>
          <c:showPercent val="0"/>
          <c:showBubbleSize val="0"/>
        </c:dLbls>
        <c:gapWidth val="219"/>
        <c:axId val="-2145281416"/>
        <c:axId val="-2145284504"/>
      </c:barChart>
      <c:catAx>
        <c:axId val="-21452814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crossAx val="-2145284504"/>
        <c:crosses val="autoZero"/>
        <c:auto val="1"/>
        <c:lblAlgn val="ctr"/>
        <c:lblOffset val="100"/>
        <c:noMultiLvlLbl val="0"/>
      </c:catAx>
      <c:valAx>
        <c:axId val="-2145284504"/>
        <c:scaling>
          <c:orientation val="minMax"/>
          <c:max val="100"/>
          <c:min val="0"/>
        </c:scaling>
        <c:delete val="1"/>
        <c:axPos val="t"/>
        <c:numFmt formatCode="General" sourceLinked="1"/>
        <c:majorTickMark val="out"/>
        <c:minorTickMark val="none"/>
        <c:tickLblPos val="nextTo"/>
        <c:crossAx val="-2145281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k-SK"/>
    </a:p>
  </c:txPr>
  <c:externalData r:id="rId4">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1906065343394E-2"/>
          <c:y val="7.4569262017236307E-2"/>
          <c:w val="0.47694939257562002"/>
          <c:h val="0.799733429567277"/>
        </c:manualLayout>
      </c:layout>
      <c:barChart>
        <c:barDir val="bar"/>
        <c:grouping val="clustered"/>
        <c:varyColors val="0"/>
        <c:ser>
          <c:idx val="0"/>
          <c:order val="0"/>
          <c:tx>
            <c:strRef>
              <c:f>Sheet1!$B$1</c:f>
              <c:strCache>
                <c:ptCount val="1"/>
                <c:pt idx="0">
                  <c:v>Series 1</c:v>
                </c:pt>
              </c:strCache>
            </c:strRef>
          </c:tx>
          <c:spPr>
            <a:solidFill>
              <a:srgbClr val="EE7707">
                <a:alpha val="65000"/>
              </a:srgbClr>
            </a:solidFill>
            <a:ln>
              <a:solidFill>
                <a:srgbClr val="EE7707"/>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5"/>
                <c:pt idx="0">
                  <c:v>University / higher education</c:v>
                </c:pt>
                <c:pt idx="1">
                  <c:v>Post-secondary non-tertiary education</c:v>
                </c:pt>
                <c:pt idx="2">
                  <c:v>Vocational secondary education</c:v>
                </c:pt>
                <c:pt idx="3">
                  <c:v>Primary education</c:v>
                </c:pt>
                <c:pt idx="4">
                  <c:v>No education / pre-primary</c:v>
                </c:pt>
              </c:strCache>
            </c:strRef>
          </c:cat>
          <c:val>
            <c:numRef>
              <c:f>Sheet1!$B$2:$B$9</c:f>
              <c:numCache>
                <c:formatCode>General</c:formatCode>
                <c:ptCount val="5"/>
                <c:pt idx="0">
                  <c:v>23</c:v>
                </c:pt>
                <c:pt idx="1">
                  <c:v>20</c:v>
                </c:pt>
                <c:pt idx="2">
                  <c:v>52</c:v>
                </c:pt>
                <c:pt idx="3">
                  <c:v>6</c:v>
                </c:pt>
                <c:pt idx="4">
                  <c:v>0</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6D-4A05-B5CE-BABE8C049BA5}"/>
            </c:ext>
          </c:extLst>
        </c:ser>
        <c:dLbls>
          <c:showLegendKey val="0"/>
          <c:showVal val="0"/>
          <c:showCatName val="0"/>
          <c:showSerName val="0"/>
          <c:showPercent val="0"/>
          <c:showBubbleSize val="0"/>
        </c:dLbls>
        <c:gapWidth val="219"/>
        <c:axId val="-2145253976"/>
        <c:axId val="-2145336040"/>
      </c:barChart>
      <c:catAx>
        <c:axId val="-21452539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crossAx val="-2145336040"/>
        <c:crosses val="autoZero"/>
        <c:auto val="1"/>
        <c:lblAlgn val="ctr"/>
        <c:lblOffset val="100"/>
        <c:noMultiLvlLbl val="0"/>
      </c:catAx>
      <c:valAx>
        <c:axId val="-2145336040"/>
        <c:scaling>
          <c:orientation val="minMax"/>
          <c:max val="100"/>
          <c:min val="0"/>
        </c:scaling>
        <c:delete val="1"/>
        <c:axPos val="t"/>
        <c:numFmt formatCode="General" sourceLinked="1"/>
        <c:majorTickMark val="out"/>
        <c:minorTickMark val="none"/>
        <c:tickLblPos val="nextTo"/>
        <c:crossAx val="-21452539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k-SK"/>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9.5873782765272899E-4"/>
          <c:w val="1"/>
          <c:h val="0.99904126217234701"/>
        </c:manualLayout>
      </c:layout>
      <c:barChart>
        <c:barDir val="bar"/>
        <c:grouping val="clustered"/>
        <c:varyColors val="0"/>
        <c:ser>
          <c:idx val="0"/>
          <c:order val="0"/>
          <c:tx>
            <c:strRef>
              <c:f>Sheet1!$B$1</c:f>
              <c:strCache>
                <c:ptCount val="1"/>
                <c:pt idx="0">
                  <c:v>Series 1</c:v>
                </c:pt>
              </c:strCache>
            </c:strRef>
          </c:tx>
          <c:spPr>
            <a:solidFill>
              <a:srgbClr val="00B7C2">
                <a:alpha val="74902"/>
              </a:srgbClr>
            </a:solidFill>
            <a:ln>
              <a:noFill/>
            </a:ln>
            <a:effectLst/>
          </c:spPr>
          <c:invertIfNegative val="0"/>
          <c:dPt>
            <c:idx val="0"/>
            <c:invertIfNegative val="0"/>
            <c:bubble3D val="0"/>
            <c:spPr>
              <a:solidFill>
                <a:srgbClr val="3A797C"/>
              </a:solidFill>
              <a:ln>
                <a:solidFill>
                  <a:srgbClr val="005458"/>
                </a:solid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23B7-4FD9-9F50-B3C89C9EF4B8}"/>
              </c:ext>
            </c:extLst>
          </c:dPt>
          <c:dPt>
            <c:idx val="1"/>
            <c:invertIfNegative val="0"/>
            <c:bubble3D val="0"/>
            <c:spPr>
              <a:solidFill>
                <a:srgbClr val="3A9FA4"/>
              </a:solidFill>
              <a:ln>
                <a:solidFill>
                  <a:srgbClr val="00878E"/>
                </a:solid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23B7-4FD9-9F50-B3C89C9EF4B8}"/>
              </c:ext>
            </c:extLst>
          </c:dPt>
          <c:dPt>
            <c:idx val="2"/>
            <c:invertIfNegative val="0"/>
            <c:bubble3D val="0"/>
            <c:spPr>
              <a:solidFill>
                <a:srgbClr val="3AC3CB"/>
              </a:solidFill>
              <a:ln>
                <a:solidFill>
                  <a:srgbClr val="3AC3CB"/>
                </a:solid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CBDE-494F-BE19-0D36B2D5D9ED}"/>
              </c:ext>
            </c:extLst>
          </c:dPt>
          <c:dPt>
            <c:idx val="3"/>
            <c:invertIfNegative val="0"/>
            <c:bubble3D val="0"/>
            <c:spPr>
              <a:solidFill>
                <a:srgbClr val="EB9595"/>
              </a:solidFill>
              <a:ln>
                <a:solidFill>
                  <a:srgbClr val="EC7979"/>
                </a:solid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CBDE-494F-BE19-0D36B2D5D9ED}"/>
              </c:ext>
            </c:extLst>
          </c:dPt>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Roboto" panose="02000000000000000000" pitchFamily="2" charset="0"/>
                    <a:ea typeface="Roboto" panose="02000000000000000000" pitchFamily="2" charset="0"/>
                    <a:cs typeface="Calibri" panose="020F0502020204030204" pitchFamily="34" charset="0"/>
                  </a:defRPr>
                </a:pPr>
                <a:endParaRPr lang="sk-SK"/>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Likely 4-5</c:v>
                </c:pt>
                <c:pt idx="1">
                  <c:v>Slightly likely 2-3</c:v>
                </c:pt>
                <c:pt idx="2">
                  <c:v>Unsure - DK</c:v>
                </c:pt>
                <c:pt idx="3">
                  <c:v>Unlikely - 1</c:v>
                </c:pt>
              </c:strCache>
            </c:strRef>
          </c:cat>
          <c:val>
            <c:numRef>
              <c:f>Sheet1!$B$2:$B$5</c:f>
              <c:numCache>
                <c:formatCode>General</c:formatCode>
                <c:ptCount val="4"/>
                <c:pt idx="0">
                  <c:v>48</c:v>
                </c:pt>
                <c:pt idx="1">
                  <c:v>18</c:v>
                </c:pt>
                <c:pt idx="2" formatCode="0%">
                  <c:v>10</c:v>
                </c:pt>
                <c:pt idx="3" formatCode="0%">
                  <c:v>23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23B7-4FD9-9F50-B3C89C9EF4B8}"/>
            </c:ext>
          </c:extLst>
        </c:ser>
        <c:dLbls>
          <c:showLegendKey val="0"/>
          <c:showVal val="0"/>
          <c:showCatName val="0"/>
          <c:showSerName val="0"/>
          <c:showPercent val="0"/>
          <c:showBubbleSize val="0"/>
        </c:dLbls>
        <c:gapWidth val="219"/>
        <c:axId val="2140158024"/>
        <c:axId val="2140269960"/>
      </c:barChart>
      <c:catAx>
        <c:axId val="2140158024"/>
        <c:scaling>
          <c:orientation val="maxMin"/>
        </c:scaling>
        <c:delete val="1"/>
        <c:axPos val="l"/>
        <c:numFmt formatCode="General" sourceLinked="1"/>
        <c:majorTickMark val="out"/>
        <c:minorTickMark val="none"/>
        <c:tickLblPos val="nextTo"/>
        <c:crossAx val="2140269960"/>
        <c:crosses val="autoZero"/>
        <c:auto val="1"/>
        <c:lblAlgn val="ctr"/>
        <c:lblOffset val="100"/>
        <c:noMultiLvlLbl val="0"/>
      </c:catAx>
      <c:valAx>
        <c:axId val="2140269960"/>
        <c:scaling>
          <c:orientation val="minMax"/>
          <c:max val="100"/>
          <c:min val="0"/>
        </c:scaling>
        <c:delete val="1"/>
        <c:axPos val="t"/>
        <c:numFmt formatCode="General" sourceLinked="1"/>
        <c:majorTickMark val="out"/>
        <c:minorTickMark val="none"/>
        <c:tickLblPos val="nextTo"/>
        <c:crossAx val="21401580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k-SK"/>
    </a:p>
  </c:txPr>
  <c:externalData r:id="rId4">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1906065343394E-2"/>
          <c:y val="7.4569262017236307E-2"/>
          <c:w val="0.47694939257562002"/>
          <c:h val="0.799733429567277"/>
        </c:manualLayout>
      </c:layout>
      <c:barChart>
        <c:barDir val="bar"/>
        <c:grouping val="clustered"/>
        <c:varyColors val="0"/>
        <c:ser>
          <c:idx val="0"/>
          <c:order val="0"/>
          <c:tx>
            <c:strRef>
              <c:f>Sheet1!$B$1</c:f>
              <c:strCache>
                <c:ptCount val="1"/>
                <c:pt idx="0">
                  <c:v>Series 1</c:v>
                </c:pt>
              </c:strCache>
            </c:strRef>
          </c:tx>
          <c:spPr>
            <a:solidFill>
              <a:srgbClr val="FFC000">
                <a:alpha val="65000"/>
              </a:srgbClr>
            </a:solidFill>
            <a:ln>
              <a:solidFill>
                <a:srgbClr val="FFC000"/>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5"/>
                <c:pt idx="0">
                  <c:v>University / higher education</c:v>
                </c:pt>
                <c:pt idx="1">
                  <c:v>Post-secondary non-tertiary education</c:v>
                </c:pt>
                <c:pt idx="2">
                  <c:v>Vocational secondary education</c:v>
                </c:pt>
                <c:pt idx="3">
                  <c:v>Primary education</c:v>
                </c:pt>
                <c:pt idx="4">
                  <c:v>No education / pre-primary</c:v>
                </c:pt>
              </c:strCache>
            </c:strRef>
          </c:cat>
          <c:val>
            <c:numRef>
              <c:f>Sheet1!$B$2:$B$9</c:f>
              <c:numCache>
                <c:formatCode>General</c:formatCode>
                <c:ptCount val="5"/>
                <c:pt idx="0">
                  <c:v>26</c:v>
                </c:pt>
                <c:pt idx="1">
                  <c:v>18</c:v>
                </c:pt>
                <c:pt idx="2">
                  <c:v>52</c:v>
                </c:pt>
                <c:pt idx="3">
                  <c:v>4</c:v>
                </c:pt>
                <c:pt idx="4">
                  <c:v>0</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BE9-474D-A5DC-7222E6465FCC}"/>
            </c:ext>
          </c:extLst>
        </c:ser>
        <c:dLbls>
          <c:showLegendKey val="0"/>
          <c:showVal val="0"/>
          <c:showCatName val="0"/>
          <c:showSerName val="0"/>
          <c:showPercent val="0"/>
          <c:showBubbleSize val="0"/>
        </c:dLbls>
        <c:gapWidth val="219"/>
        <c:axId val="-2145378056"/>
        <c:axId val="-2121385320"/>
      </c:barChart>
      <c:catAx>
        <c:axId val="-21453780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crossAx val="-2121385320"/>
        <c:crosses val="autoZero"/>
        <c:auto val="1"/>
        <c:lblAlgn val="ctr"/>
        <c:lblOffset val="100"/>
        <c:noMultiLvlLbl val="0"/>
      </c:catAx>
      <c:valAx>
        <c:axId val="-2121385320"/>
        <c:scaling>
          <c:orientation val="minMax"/>
          <c:max val="100"/>
          <c:min val="0"/>
        </c:scaling>
        <c:delete val="1"/>
        <c:axPos val="t"/>
        <c:numFmt formatCode="General" sourceLinked="1"/>
        <c:majorTickMark val="out"/>
        <c:minorTickMark val="none"/>
        <c:tickLblPos val="nextTo"/>
        <c:crossAx val="-2145378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k-SK"/>
    </a:p>
  </c:txPr>
  <c:externalData r:id="rId4">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1906065343394E-2"/>
          <c:y val="7.4569262017236307E-2"/>
          <c:w val="0.47694939257562002"/>
          <c:h val="0.799733429567277"/>
        </c:manualLayout>
      </c:layout>
      <c:barChart>
        <c:barDir val="bar"/>
        <c:grouping val="clustered"/>
        <c:varyColors val="0"/>
        <c:ser>
          <c:idx val="0"/>
          <c:order val="0"/>
          <c:tx>
            <c:strRef>
              <c:f>Sheet1!$B$1</c:f>
              <c:strCache>
                <c:ptCount val="1"/>
                <c:pt idx="0">
                  <c:v>Series 1</c:v>
                </c:pt>
              </c:strCache>
            </c:strRef>
          </c:tx>
          <c:spPr>
            <a:solidFill>
              <a:srgbClr val="0070C0">
                <a:alpha val="65000"/>
              </a:srgbClr>
            </a:solidFill>
            <a:ln>
              <a:solidFill>
                <a:srgbClr val="0070C0"/>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5"/>
                <c:pt idx="0">
                  <c:v>University / higher education</c:v>
                </c:pt>
                <c:pt idx="1">
                  <c:v>Post-secondary non-tertiary education</c:v>
                </c:pt>
                <c:pt idx="2">
                  <c:v>Vocational secondary education</c:v>
                </c:pt>
                <c:pt idx="3">
                  <c:v>Primary education</c:v>
                </c:pt>
                <c:pt idx="4">
                  <c:v>No education / pre-primary</c:v>
                </c:pt>
              </c:strCache>
            </c:strRef>
          </c:cat>
          <c:val>
            <c:numRef>
              <c:f>Sheet1!$B$2:$B$9</c:f>
              <c:numCache>
                <c:formatCode>General</c:formatCode>
                <c:ptCount val="5"/>
                <c:pt idx="0">
                  <c:v>32</c:v>
                </c:pt>
                <c:pt idx="1">
                  <c:v>13</c:v>
                </c:pt>
                <c:pt idx="2">
                  <c:v>51</c:v>
                </c:pt>
                <c:pt idx="3">
                  <c:v>4</c:v>
                </c:pt>
                <c:pt idx="4">
                  <c:v>0</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D5D-40E1-AD3E-2FF759814E79}"/>
            </c:ext>
          </c:extLst>
        </c:ser>
        <c:dLbls>
          <c:showLegendKey val="0"/>
          <c:showVal val="0"/>
          <c:showCatName val="0"/>
          <c:showSerName val="0"/>
          <c:showPercent val="0"/>
          <c:showBubbleSize val="0"/>
        </c:dLbls>
        <c:gapWidth val="219"/>
        <c:axId val="-2121717224"/>
        <c:axId val="-2121724728"/>
      </c:barChart>
      <c:catAx>
        <c:axId val="-21217172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crossAx val="-2121724728"/>
        <c:crosses val="autoZero"/>
        <c:auto val="1"/>
        <c:lblAlgn val="ctr"/>
        <c:lblOffset val="100"/>
        <c:noMultiLvlLbl val="0"/>
      </c:catAx>
      <c:valAx>
        <c:axId val="-2121724728"/>
        <c:scaling>
          <c:orientation val="minMax"/>
          <c:max val="100"/>
          <c:min val="0"/>
        </c:scaling>
        <c:delete val="1"/>
        <c:axPos val="t"/>
        <c:numFmt formatCode="General" sourceLinked="1"/>
        <c:majorTickMark val="out"/>
        <c:minorTickMark val="none"/>
        <c:tickLblPos val="nextTo"/>
        <c:crossAx val="-21217172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k-SK"/>
    </a:p>
  </c:txPr>
  <c:externalData r:id="rId4">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1906065343394E-2"/>
          <c:y val="7.4569262017236307E-2"/>
          <c:w val="0.47694939257562002"/>
          <c:h val="0.799733429567277"/>
        </c:manualLayout>
      </c:layout>
      <c:barChart>
        <c:barDir val="bar"/>
        <c:grouping val="clustered"/>
        <c:varyColors val="0"/>
        <c:ser>
          <c:idx val="0"/>
          <c:order val="0"/>
          <c:tx>
            <c:strRef>
              <c:f>Sheet1!$B$1</c:f>
              <c:strCache>
                <c:ptCount val="1"/>
                <c:pt idx="0">
                  <c:v>Series 1</c:v>
                </c:pt>
              </c:strCache>
            </c:strRef>
          </c:tx>
          <c:spPr>
            <a:solidFill>
              <a:srgbClr val="009C9C">
                <a:alpha val="65000"/>
              </a:srgbClr>
            </a:solidFill>
            <a:ln>
              <a:solidFill>
                <a:srgbClr val="009C9C"/>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5"/>
                <c:pt idx="0">
                  <c:v>University / higher education</c:v>
                </c:pt>
                <c:pt idx="1">
                  <c:v>Post-secondary non-tertiary education</c:v>
                </c:pt>
                <c:pt idx="2">
                  <c:v>Vocational secondary education</c:v>
                </c:pt>
                <c:pt idx="3">
                  <c:v>Primary education</c:v>
                </c:pt>
                <c:pt idx="4">
                  <c:v>No education / pre-primary</c:v>
                </c:pt>
              </c:strCache>
            </c:strRef>
          </c:cat>
          <c:val>
            <c:numRef>
              <c:f>Sheet1!$B$2:$B$9</c:f>
              <c:numCache>
                <c:formatCode>General</c:formatCode>
                <c:ptCount val="5"/>
                <c:pt idx="0">
                  <c:v>34</c:v>
                </c:pt>
                <c:pt idx="1">
                  <c:v>15</c:v>
                </c:pt>
                <c:pt idx="2">
                  <c:v>50</c:v>
                </c:pt>
                <c:pt idx="3">
                  <c:v>1</c:v>
                </c:pt>
                <c:pt idx="4">
                  <c:v>0</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FDF-4D10-A661-CA69B6454B84}"/>
            </c:ext>
          </c:extLst>
        </c:ser>
        <c:dLbls>
          <c:showLegendKey val="0"/>
          <c:showVal val="0"/>
          <c:showCatName val="0"/>
          <c:showSerName val="0"/>
          <c:showPercent val="0"/>
          <c:showBubbleSize val="0"/>
        </c:dLbls>
        <c:gapWidth val="219"/>
        <c:axId val="-2121756360"/>
        <c:axId val="-2121752936"/>
      </c:barChart>
      <c:catAx>
        <c:axId val="-21217563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crossAx val="-2121752936"/>
        <c:crosses val="autoZero"/>
        <c:auto val="1"/>
        <c:lblAlgn val="ctr"/>
        <c:lblOffset val="100"/>
        <c:noMultiLvlLbl val="0"/>
      </c:catAx>
      <c:valAx>
        <c:axId val="-2121752936"/>
        <c:scaling>
          <c:orientation val="minMax"/>
          <c:max val="100"/>
          <c:min val="0"/>
        </c:scaling>
        <c:delete val="1"/>
        <c:axPos val="t"/>
        <c:numFmt formatCode="General" sourceLinked="1"/>
        <c:majorTickMark val="out"/>
        <c:minorTickMark val="none"/>
        <c:tickLblPos val="nextTo"/>
        <c:crossAx val="-21217563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k-SK"/>
    </a:p>
  </c:txPr>
  <c:externalData r:id="rId4">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1906065343394E-2"/>
          <c:y val="7.4569262017236307E-2"/>
          <c:w val="0.47694939257562002"/>
          <c:h val="0.799733429567277"/>
        </c:manualLayout>
      </c:layout>
      <c:barChart>
        <c:barDir val="bar"/>
        <c:grouping val="clustered"/>
        <c:varyColors val="0"/>
        <c:ser>
          <c:idx val="0"/>
          <c:order val="0"/>
          <c:tx>
            <c:strRef>
              <c:f>Sheet1!$B$1</c:f>
              <c:strCache>
                <c:ptCount val="1"/>
                <c:pt idx="0">
                  <c:v>Series 1</c:v>
                </c:pt>
              </c:strCache>
            </c:strRef>
          </c:tx>
          <c:spPr>
            <a:solidFill>
              <a:srgbClr val="A2C617">
                <a:alpha val="65000"/>
              </a:srgbClr>
            </a:solidFill>
            <a:ln>
              <a:solidFill>
                <a:srgbClr val="A2C617"/>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5"/>
                <c:pt idx="0">
                  <c:v>University / higher education</c:v>
                </c:pt>
                <c:pt idx="1">
                  <c:v>Post-secondary non-tertiary education</c:v>
                </c:pt>
                <c:pt idx="2">
                  <c:v>Vocational secondary education</c:v>
                </c:pt>
                <c:pt idx="3">
                  <c:v>Primary education</c:v>
                </c:pt>
                <c:pt idx="4">
                  <c:v>No education / pre-primary</c:v>
                </c:pt>
              </c:strCache>
            </c:strRef>
          </c:cat>
          <c:val>
            <c:numRef>
              <c:f>Sheet1!$B$2:$B$9</c:f>
              <c:numCache>
                <c:formatCode>General</c:formatCode>
                <c:ptCount val="5"/>
                <c:pt idx="0">
                  <c:v>46</c:v>
                </c:pt>
                <c:pt idx="1">
                  <c:v>9</c:v>
                </c:pt>
                <c:pt idx="2">
                  <c:v>42</c:v>
                </c:pt>
                <c:pt idx="3">
                  <c:v>3</c:v>
                </c:pt>
                <c:pt idx="4">
                  <c:v>0</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ED-4FBF-9168-CFC69901E051}"/>
            </c:ext>
          </c:extLst>
        </c:ser>
        <c:dLbls>
          <c:showLegendKey val="0"/>
          <c:showVal val="0"/>
          <c:showCatName val="0"/>
          <c:showSerName val="0"/>
          <c:showPercent val="0"/>
          <c:showBubbleSize val="0"/>
        </c:dLbls>
        <c:gapWidth val="219"/>
        <c:axId val="-2121882696"/>
        <c:axId val="-2121879272"/>
      </c:barChart>
      <c:catAx>
        <c:axId val="-21218826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crossAx val="-2121879272"/>
        <c:crosses val="autoZero"/>
        <c:auto val="1"/>
        <c:lblAlgn val="ctr"/>
        <c:lblOffset val="100"/>
        <c:noMultiLvlLbl val="0"/>
      </c:catAx>
      <c:valAx>
        <c:axId val="-2121879272"/>
        <c:scaling>
          <c:orientation val="minMax"/>
          <c:max val="100"/>
          <c:min val="0"/>
        </c:scaling>
        <c:delete val="1"/>
        <c:axPos val="t"/>
        <c:numFmt formatCode="General" sourceLinked="1"/>
        <c:majorTickMark val="out"/>
        <c:minorTickMark val="none"/>
        <c:tickLblPos val="nextTo"/>
        <c:crossAx val="-21218826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k-SK"/>
    </a:p>
  </c:txPr>
  <c:externalData r:id="rId4">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1906065343394E-2"/>
          <c:y val="7.4569262017236307E-2"/>
          <c:w val="0.47694939257562002"/>
          <c:h val="0.799733429567277"/>
        </c:manualLayout>
      </c:layout>
      <c:barChart>
        <c:barDir val="bar"/>
        <c:grouping val="clustered"/>
        <c:varyColors val="0"/>
        <c:ser>
          <c:idx val="0"/>
          <c:order val="0"/>
          <c:tx>
            <c:strRef>
              <c:f>Sheet1!$B$1</c:f>
              <c:strCache>
                <c:ptCount val="1"/>
                <c:pt idx="0">
                  <c:v>Series 1</c:v>
                </c:pt>
              </c:strCache>
            </c:strRef>
          </c:tx>
          <c:spPr>
            <a:solidFill>
              <a:srgbClr val="FFFFFF">
                <a:lumMod val="75000"/>
                <a:alpha val="65000"/>
              </a:srgbClr>
            </a:solidFill>
            <a:ln>
              <a:solidFill>
                <a:srgbClr val="FFFFFF">
                  <a:lumMod val="75000"/>
                </a:srgbClr>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Full time employed</c:v>
                </c:pt>
                <c:pt idx="1">
                  <c:v>Part-time employed</c:v>
                </c:pt>
                <c:pt idx="2">
                  <c:v>Freelancer</c:v>
                </c:pt>
                <c:pt idx="3">
                  <c:v>Unemployed / do not want to work</c:v>
                </c:pt>
                <c:pt idx="4">
                  <c:v>Unemployed / Housewife</c:v>
                </c:pt>
                <c:pt idx="5">
                  <c:v>Retired</c:v>
                </c:pt>
                <c:pt idx="6">
                  <c:v>Student / preparing for the future profession</c:v>
                </c:pt>
                <c:pt idx="7">
                  <c:v>Other</c:v>
                </c:pt>
                <c:pt idx="8">
                  <c:v>Without an answer</c:v>
                </c:pt>
              </c:strCache>
            </c:strRef>
          </c:cat>
          <c:val>
            <c:numRef>
              <c:f>Sheet1!$B$2:$B$10</c:f>
              <c:numCache>
                <c:formatCode>General</c:formatCode>
                <c:ptCount val="9"/>
                <c:pt idx="0">
                  <c:v>56</c:v>
                </c:pt>
                <c:pt idx="1">
                  <c:v>6</c:v>
                </c:pt>
                <c:pt idx="2">
                  <c:v>8</c:v>
                </c:pt>
                <c:pt idx="3">
                  <c:v>1</c:v>
                </c:pt>
                <c:pt idx="4">
                  <c:v>5</c:v>
                </c:pt>
                <c:pt idx="5">
                  <c:v>12</c:v>
                </c:pt>
                <c:pt idx="6" formatCode="0%">
                  <c:v>8</c:v>
                </c:pt>
                <c:pt idx="7" formatCode="0%">
                  <c:v>3</c:v>
                </c:pt>
                <c:pt idx="8" formatCode="0%">
                  <c:v>1</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60B-43AD-9944-845593F024A5}"/>
            </c:ext>
          </c:extLst>
        </c:ser>
        <c:dLbls>
          <c:showLegendKey val="0"/>
          <c:showVal val="0"/>
          <c:showCatName val="0"/>
          <c:showSerName val="0"/>
          <c:showPercent val="0"/>
          <c:showBubbleSize val="0"/>
        </c:dLbls>
        <c:gapWidth val="219"/>
        <c:axId val="-2122136456"/>
        <c:axId val="-2122138696"/>
      </c:barChart>
      <c:catAx>
        <c:axId val="-21221364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crossAx val="-2122138696"/>
        <c:crosses val="autoZero"/>
        <c:auto val="1"/>
        <c:lblAlgn val="ctr"/>
        <c:lblOffset val="100"/>
        <c:noMultiLvlLbl val="0"/>
      </c:catAx>
      <c:valAx>
        <c:axId val="-2122138696"/>
        <c:scaling>
          <c:orientation val="minMax"/>
          <c:max val="100"/>
          <c:min val="0"/>
        </c:scaling>
        <c:delete val="1"/>
        <c:axPos val="t"/>
        <c:numFmt formatCode="General" sourceLinked="1"/>
        <c:majorTickMark val="out"/>
        <c:minorTickMark val="none"/>
        <c:tickLblPos val="nextTo"/>
        <c:crossAx val="-2122136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k-SK"/>
    </a:p>
  </c:txPr>
  <c:externalData r:id="rId4">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1906065343394E-2"/>
          <c:y val="7.4569262017236307E-2"/>
          <c:w val="0.47694939257562002"/>
          <c:h val="0.799733429567277"/>
        </c:manualLayout>
      </c:layout>
      <c:barChart>
        <c:barDir val="bar"/>
        <c:grouping val="clustered"/>
        <c:varyColors val="0"/>
        <c:ser>
          <c:idx val="0"/>
          <c:order val="0"/>
          <c:tx>
            <c:strRef>
              <c:f>Sheet1!$B$1</c:f>
              <c:strCache>
                <c:ptCount val="1"/>
                <c:pt idx="0">
                  <c:v>Series 1</c:v>
                </c:pt>
              </c:strCache>
            </c:strRef>
          </c:tx>
          <c:spPr>
            <a:solidFill>
              <a:srgbClr val="EE7707">
                <a:alpha val="65000"/>
              </a:srgbClr>
            </a:solidFill>
            <a:ln>
              <a:solidFill>
                <a:srgbClr val="EE7707"/>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Full time employed</c:v>
                </c:pt>
                <c:pt idx="1">
                  <c:v>Part-time employed</c:v>
                </c:pt>
                <c:pt idx="2">
                  <c:v>Freelancer</c:v>
                </c:pt>
                <c:pt idx="3">
                  <c:v>Unemployed / do not want to work</c:v>
                </c:pt>
                <c:pt idx="4">
                  <c:v>Unemployed / Housewife</c:v>
                </c:pt>
                <c:pt idx="5">
                  <c:v>Retired</c:v>
                </c:pt>
                <c:pt idx="6">
                  <c:v>Student / preparing for the future profession</c:v>
                </c:pt>
                <c:pt idx="7">
                  <c:v>Other</c:v>
                </c:pt>
                <c:pt idx="8">
                  <c:v>Without an answer</c:v>
                </c:pt>
              </c:strCache>
            </c:strRef>
          </c:cat>
          <c:val>
            <c:numRef>
              <c:f>Sheet1!$B$2:$B$10</c:f>
              <c:numCache>
                <c:formatCode>General</c:formatCode>
                <c:ptCount val="9"/>
                <c:pt idx="0">
                  <c:v>53</c:v>
                </c:pt>
                <c:pt idx="1">
                  <c:v>7</c:v>
                </c:pt>
                <c:pt idx="2">
                  <c:v>6</c:v>
                </c:pt>
                <c:pt idx="3">
                  <c:v>1</c:v>
                </c:pt>
                <c:pt idx="4">
                  <c:v>7</c:v>
                </c:pt>
                <c:pt idx="5">
                  <c:v>17</c:v>
                </c:pt>
                <c:pt idx="6">
                  <c:v>6</c:v>
                </c:pt>
                <c:pt idx="7">
                  <c:v>4</c:v>
                </c:pt>
                <c:pt idx="8" formatCode="0%">
                  <c:v>0</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6D-4A05-B5CE-BABE8C049BA5}"/>
            </c:ext>
          </c:extLst>
        </c:ser>
        <c:dLbls>
          <c:showLegendKey val="0"/>
          <c:showVal val="0"/>
          <c:showCatName val="0"/>
          <c:showSerName val="0"/>
          <c:showPercent val="0"/>
          <c:showBubbleSize val="0"/>
        </c:dLbls>
        <c:gapWidth val="219"/>
        <c:axId val="2146115704"/>
        <c:axId val="2146113048"/>
      </c:barChart>
      <c:catAx>
        <c:axId val="21461157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crossAx val="2146113048"/>
        <c:crosses val="autoZero"/>
        <c:auto val="1"/>
        <c:lblAlgn val="ctr"/>
        <c:lblOffset val="100"/>
        <c:noMultiLvlLbl val="0"/>
      </c:catAx>
      <c:valAx>
        <c:axId val="2146113048"/>
        <c:scaling>
          <c:orientation val="minMax"/>
          <c:max val="100"/>
          <c:min val="0"/>
        </c:scaling>
        <c:delete val="1"/>
        <c:axPos val="t"/>
        <c:numFmt formatCode="General" sourceLinked="1"/>
        <c:majorTickMark val="out"/>
        <c:minorTickMark val="none"/>
        <c:tickLblPos val="nextTo"/>
        <c:crossAx val="21461157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k-SK"/>
    </a:p>
  </c:txPr>
  <c:externalData r:id="rId4">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1906065343394E-2"/>
          <c:y val="7.4569262017236307E-2"/>
          <c:w val="0.47694939257562002"/>
          <c:h val="0.799733429567277"/>
        </c:manualLayout>
      </c:layout>
      <c:barChart>
        <c:barDir val="bar"/>
        <c:grouping val="clustered"/>
        <c:varyColors val="0"/>
        <c:ser>
          <c:idx val="0"/>
          <c:order val="0"/>
          <c:tx>
            <c:strRef>
              <c:f>Sheet1!$B$1</c:f>
              <c:strCache>
                <c:ptCount val="1"/>
                <c:pt idx="0">
                  <c:v>Series 1</c:v>
                </c:pt>
              </c:strCache>
            </c:strRef>
          </c:tx>
          <c:spPr>
            <a:solidFill>
              <a:srgbClr val="FFC000">
                <a:alpha val="65000"/>
              </a:srgbClr>
            </a:solidFill>
            <a:ln>
              <a:solidFill>
                <a:srgbClr val="FFC000"/>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Full time employed</c:v>
                </c:pt>
                <c:pt idx="1">
                  <c:v>Part-time employed</c:v>
                </c:pt>
                <c:pt idx="2">
                  <c:v>Freelancer</c:v>
                </c:pt>
                <c:pt idx="3">
                  <c:v>Unemployed / do not want to work</c:v>
                </c:pt>
                <c:pt idx="4">
                  <c:v>Unemployed / Housewife</c:v>
                </c:pt>
                <c:pt idx="5">
                  <c:v>Retired</c:v>
                </c:pt>
                <c:pt idx="6">
                  <c:v>Student / preparing for the future profession</c:v>
                </c:pt>
                <c:pt idx="7">
                  <c:v>Other</c:v>
                </c:pt>
                <c:pt idx="8">
                  <c:v>Without an answer</c:v>
                </c:pt>
              </c:strCache>
            </c:strRef>
          </c:cat>
          <c:val>
            <c:numRef>
              <c:f>Sheet1!$B$2:$B$10</c:f>
              <c:numCache>
                <c:formatCode>General</c:formatCode>
                <c:ptCount val="9"/>
                <c:pt idx="0">
                  <c:v>58</c:v>
                </c:pt>
                <c:pt idx="1">
                  <c:v>7</c:v>
                </c:pt>
                <c:pt idx="2">
                  <c:v>8</c:v>
                </c:pt>
                <c:pt idx="3">
                  <c:v>1</c:v>
                </c:pt>
                <c:pt idx="4">
                  <c:v>5</c:v>
                </c:pt>
                <c:pt idx="5">
                  <c:v>15</c:v>
                </c:pt>
                <c:pt idx="6">
                  <c:v>5</c:v>
                </c:pt>
                <c:pt idx="7">
                  <c:v>2</c:v>
                </c:pt>
                <c:pt idx="8" formatCode="0%">
                  <c:v>1</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BE9-474D-A5DC-7222E6465FCC}"/>
            </c:ext>
          </c:extLst>
        </c:ser>
        <c:dLbls>
          <c:showLegendKey val="0"/>
          <c:showVal val="0"/>
          <c:showCatName val="0"/>
          <c:showSerName val="0"/>
          <c:showPercent val="0"/>
          <c:showBubbleSize val="0"/>
        </c:dLbls>
        <c:gapWidth val="219"/>
        <c:axId val="2094604072"/>
        <c:axId val="2094543896"/>
      </c:barChart>
      <c:catAx>
        <c:axId val="20946040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crossAx val="2094543896"/>
        <c:crosses val="autoZero"/>
        <c:auto val="1"/>
        <c:lblAlgn val="ctr"/>
        <c:lblOffset val="100"/>
        <c:noMultiLvlLbl val="0"/>
      </c:catAx>
      <c:valAx>
        <c:axId val="2094543896"/>
        <c:scaling>
          <c:orientation val="minMax"/>
          <c:max val="100"/>
          <c:min val="0"/>
        </c:scaling>
        <c:delete val="1"/>
        <c:axPos val="t"/>
        <c:numFmt formatCode="General" sourceLinked="1"/>
        <c:majorTickMark val="out"/>
        <c:minorTickMark val="none"/>
        <c:tickLblPos val="nextTo"/>
        <c:crossAx val="20946040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k-SK"/>
    </a:p>
  </c:txPr>
  <c:externalData r:id="rId4">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1906065343394E-2"/>
          <c:y val="7.4569262017236307E-2"/>
          <c:w val="0.47694939257562002"/>
          <c:h val="0.799733429567277"/>
        </c:manualLayout>
      </c:layout>
      <c:barChart>
        <c:barDir val="bar"/>
        <c:grouping val="clustered"/>
        <c:varyColors val="0"/>
        <c:ser>
          <c:idx val="0"/>
          <c:order val="0"/>
          <c:tx>
            <c:strRef>
              <c:f>Sheet1!$B$1</c:f>
              <c:strCache>
                <c:ptCount val="1"/>
                <c:pt idx="0">
                  <c:v>Series 1</c:v>
                </c:pt>
              </c:strCache>
            </c:strRef>
          </c:tx>
          <c:spPr>
            <a:solidFill>
              <a:srgbClr val="0070C0">
                <a:alpha val="65000"/>
              </a:srgbClr>
            </a:solidFill>
            <a:ln>
              <a:solidFill>
                <a:srgbClr val="0070C0"/>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Full time employed</c:v>
                </c:pt>
                <c:pt idx="1">
                  <c:v>Part-time employed</c:v>
                </c:pt>
                <c:pt idx="2">
                  <c:v>Freelancer</c:v>
                </c:pt>
                <c:pt idx="3">
                  <c:v>Unemployed / do not want to work</c:v>
                </c:pt>
                <c:pt idx="4">
                  <c:v>Unemployed / Housewife</c:v>
                </c:pt>
                <c:pt idx="5">
                  <c:v>Retired</c:v>
                </c:pt>
                <c:pt idx="6">
                  <c:v>Student / preparing for the future profession</c:v>
                </c:pt>
                <c:pt idx="7">
                  <c:v>Other</c:v>
                </c:pt>
                <c:pt idx="8">
                  <c:v>Without an answer</c:v>
                </c:pt>
              </c:strCache>
            </c:strRef>
          </c:cat>
          <c:val>
            <c:numRef>
              <c:f>Sheet1!$B$2:$B$10</c:f>
              <c:numCache>
                <c:formatCode>General</c:formatCode>
                <c:ptCount val="9"/>
                <c:pt idx="0">
                  <c:v>62</c:v>
                </c:pt>
                <c:pt idx="1">
                  <c:v>5</c:v>
                </c:pt>
                <c:pt idx="2">
                  <c:v>9</c:v>
                </c:pt>
                <c:pt idx="3">
                  <c:v>0</c:v>
                </c:pt>
                <c:pt idx="4">
                  <c:v>5</c:v>
                </c:pt>
                <c:pt idx="5">
                  <c:v>7</c:v>
                </c:pt>
                <c:pt idx="6">
                  <c:v>7</c:v>
                </c:pt>
                <c:pt idx="7">
                  <c:v>4</c:v>
                </c:pt>
                <c:pt idx="8" formatCode="0%">
                  <c:v>1</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D5D-40E1-AD3E-2FF759814E79}"/>
            </c:ext>
          </c:extLst>
        </c:ser>
        <c:dLbls>
          <c:showLegendKey val="0"/>
          <c:showVal val="0"/>
          <c:showCatName val="0"/>
          <c:showSerName val="0"/>
          <c:showPercent val="0"/>
          <c:showBubbleSize val="0"/>
        </c:dLbls>
        <c:gapWidth val="219"/>
        <c:axId val="2146030456"/>
        <c:axId val="2146024264"/>
      </c:barChart>
      <c:catAx>
        <c:axId val="21460304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crossAx val="2146024264"/>
        <c:crosses val="autoZero"/>
        <c:auto val="1"/>
        <c:lblAlgn val="ctr"/>
        <c:lblOffset val="100"/>
        <c:noMultiLvlLbl val="0"/>
      </c:catAx>
      <c:valAx>
        <c:axId val="2146024264"/>
        <c:scaling>
          <c:orientation val="minMax"/>
          <c:max val="100"/>
          <c:min val="0"/>
        </c:scaling>
        <c:delete val="1"/>
        <c:axPos val="t"/>
        <c:numFmt formatCode="General" sourceLinked="1"/>
        <c:majorTickMark val="out"/>
        <c:minorTickMark val="none"/>
        <c:tickLblPos val="nextTo"/>
        <c:crossAx val="2146030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k-SK"/>
    </a:p>
  </c:txPr>
  <c:externalData r:id="rId4">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1906065343394E-2"/>
          <c:y val="7.4569262017236307E-2"/>
          <c:w val="0.47694939257562002"/>
          <c:h val="0.799733429567277"/>
        </c:manualLayout>
      </c:layout>
      <c:barChart>
        <c:barDir val="bar"/>
        <c:grouping val="clustered"/>
        <c:varyColors val="0"/>
        <c:ser>
          <c:idx val="0"/>
          <c:order val="0"/>
          <c:tx>
            <c:strRef>
              <c:f>Sheet1!$B$1</c:f>
              <c:strCache>
                <c:ptCount val="1"/>
                <c:pt idx="0">
                  <c:v>Series 1</c:v>
                </c:pt>
              </c:strCache>
            </c:strRef>
          </c:tx>
          <c:spPr>
            <a:solidFill>
              <a:srgbClr val="009C9C">
                <a:alpha val="65000"/>
              </a:srgbClr>
            </a:solidFill>
            <a:ln>
              <a:solidFill>
                <a:srgbClr val="009C9C"/>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Full time employed</c:v>
                </c:pt>
                <c:pt idx="1">
                  <c:v>Part-time employed</c:v>
                </c:pt>
                <c:pt idx="2">
                  <c:v>Freelancer</c:v>
                </c:pt>
                <c:pt idx="3">
                  <c:v>Unemployed / do not want to work</c:v>
                </c:pt>
                <c:pt idx="4">
                  <c:v>Unemployed / Housewife</c:v>
                </c:pt>
                <c:pt idx="5">
                  <c:v>Retired</c:v>
                </c:pt>
                <c:pt idx="6">
                  <c:v>Student / preparing for the future profession</c:v>
                </c:pt>
                <c:pt idx="7">
                  <c:v>Other</c:v>
                </c:pt>
                <c:pt idx="8">
                  <c:v>Without an answer</c:v>
                </c:pt>
              </c:strCache>
            </c:strRef>
          </c:cat>
          <c:val>
            <c:numRef>
              <c:f>Sheet1!$B$2:$B$10</c:f>
              <c:numCache>
                <c:formatCode>General</c:formatCode>
                <c:ptCount val="9"/>
                <c:pt idx="0">
                  <c:v>62</c:v>
                </c:pt>
                <c:pt idx="1">
                  <c:v>3</c:v>
                </c:pt>
                <c:pt idx="2">
                  <c:v>7</c:v>
                </c:pt>
                <c:pt idx="3">
                  <c:v>1</c:v>
                </c:pt>
                <c:pt idx="4">
                  <c:v>2</c:v>
                </c:pt>
                <c:pt idx="5">
                  <c:v>13</c:v>
                </c:pt>
                <c:pt idx="6">
                  <c:v>8</c:v>
                </c:pt>
                <c:pt idx="7">
                  <c:v>2</c:v>
                </c:pt>
                <c:pt idx="8" formatCode="0%">
                  <c:v>1</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FDF-4D10-A661-CA69B6454B84}"/>
            </c:ext>
          </c:extLst>
        </c:ser>
        <c:dLbls>
          <c:showLegendKey val="0"/>
          <c:showVal val="0"/>
          <c:showCatName val="0"/>
          <c:showSerName val="0"/>
          <c:showPercent val="0"/>
          <c:showBubbleSize val="0"/>
        </c:dLbls>
        <c:gapWidth val="219"/>
        <c:axId val="2145936408"/>
        <c:axId val="2145923816"/>
      </c:barChart>
      <c:catAx>
        <c:axId val="21459364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crossAx val="2145923816"/>
        <c:crosses val="autoZero"/>
        <c:auto val="1"/>
        <c:lblAlgn val="ctr"/>
        <c:lblOffset val="100"/>
        <c:noMultiLvlLbl val="0"/>
      </c:catAx>
      <c:valAx>
        <c:axId val="2145923816"/>
        <c:scaling>
          <c:orientation val="minMax"/>
          <c:max val="100"/>
          <c:min val="0"/>
        </c:scaling>
        <c:delete val="1"/>
        <c:axPos val="t"/>
        <c:numFmt formatCode="General" sourceLinked="1"/>
        <c:majorTickMark val="out"/>
        <c:minorTickMark val="none"/>
        <c:tickLblPos val="nextTo"/>
        <c:crossAx val="21459364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k-SK"/>
    </a:p>
  </c:txPr>
  <c:externalData r:id="rId4">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1906065343394E-2"/>
          <c:y val="7.4569262017236307E-2"/>
          <c:w val="0.47694939257562002"/>
          <c:h val="0.799733429567277"/>
        </c:manualLayout>
      </c:layout>
      <c:barChart>
        <c:barDir val="bar"/>
        <c:grouping val="clustered"/>
        <c:varyColors val="0"/>
        <c:ser>
          <c:idx val="0"/>
          <c:order val="0"/>
          <c:tx>
            <c:strRef>
              <c:f>Sheet1!$B$1</c:f>
              <c:strCache>
                <c:ptCount val="1"/>
                <c:pt idx="0">
                  <c:v>Series 1</c:v>
                </c:pt>
              </c:strCache>
            </c:strRef>
          </c:tx>
          <c:spPr>
            <a:solidFill>
              <a:srgbClr val="A2C617">
                <a:alpha val="65000"/>
              </a:srgbClr>
            </a:solidFill>
            <a:ln>
              <a:solidFill>
                <a:srgbClr val="A2C617"/>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tx1">
                        <a:lumMod val="60000"/>
                        <a:lumOff val="40000"/>
                      </a:schemeClr>
                    </a:solidFill>
                    <a:latin typeface="Calibri" panose="020F0502020204030204" pitchFamily="34" charset="0"/>
                    <a:ea typeface="+mn-ea"/>
                    <a:cs typeface="Calibri" panose="020F0502020204030204" pitchFamily="34" charset="0"/>
                  </a:defRPr>
                </a:pPr>
                <a:endParaRPr lang="sk-SK"/>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Full time employed</c:v>
                </c:pt>
                <c:pt idx="1">
                  <c:v>Part-time employed</c:v>
                </c:pt>
                <c:pt idx="2">
                  <c:v>Freelancer</c:v>
                </c:pt>
                <c:pt idx="3">
                  <c:v>Unemployed / do not want to work</c:v>
                </c:pt>
                <c:pt idx="4">
                  <c:v>Unemployed / Housewife</c:v>
                </c:pt>
                <c:pt idx="5">
                  <c:v>Retired</c:v>
                </c:pt>
                <c:pt idx="6">
                  <c:v>Student / preparing for the future profession</c:v>
                </c:pt>
                <c:pt idx="7">
                  <c:v>Other</c:v>
                </c:pt>
                <c:pt idx="8">
                  <c:v>Without an answer</c:v>
                </c:pt>
              </c:strCache>
            </c:strRef>
          </c:cat>
          <c:val>
            <c:numRef>
              <c:f>Sheet1!$B$2:$B$10</c:f>
              <c:numCache>
                <c:formatCode>General</c:formatCode>
                <c:ptCount val="9"/>
                <c:pt idx="0">
                  <c:v>49</c:v>
                </c:pt>
                <c:pt idx="1">
                  <c:v>5</c:v>
                </c:pt>
                <c:pt idx="2">
                  <c:v>8</c:v>
                </c:pt>
                <c:pt idx="3">
                  <c:v>1</c:v>
                </c:pt>
                <c:pt idx="4">
                  <c:v>7</c:v>
                </c:pt>
                <c:pt idx="5">
                  <c:v>6</c:v>
                </c:pt>
                <c:pt idx="6">
                  <c:v>20</c:v>
                </c:pt>
                <c:pt idx="7">
                  <c:v>3</c:v>
                </c:pt>
                <c:pt idx="8" formatCode="0%">
                  <c:v>1</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ED-4FBF-9168-CFC69901E051}"/>
            </c:ext>
          </c:extLst>
        </c:ser>
        <c:dLbls>
          <c:showLegendKey val="0"/>
          <c:showVal val="0"/>
          <c:showCatName val="0"/>
          <c:showSerName val="0"/>
          <c:showPercent val="0"/>
          <c:showBubbleSize val="0"/>
        </c:dLbls>
        <c:gapWidth val="219"/>
        <c:axId val="2145784168"/>
        <c:axId val="2145787592"/>
      </c:barChart>
      <c:catAx>
        <c:axId val="21457841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k-SK"/>
          </a:p>
        </c:txPr>
        <c:crossAx val="2145787592"/>
        <c:crosses val="autoZero"/>
        <c:auto val="1"/>
        <c:lblAlgn val="ctr"/>
        <c:lblOffset val="100"/>
        <c:noMultiLvlLbl val="0"/>
      </c:catAx>
      <c:valAx>
        <c:axId val="2145787592"/>
        <c:scaling>
          <c:orientation val="minMax"/>
          <c:max val="100"/>
          <c:min val="0"/>
        </c:scaling>
        <c:delete val="1"/>
        <c:axPos val="t"/>
        <c:numFmt formatCode="General" sourceLinked="1"/>
        <c:majorTickMark val="out"/>
        <c:minorTickMark val="none"/>
        <c:tickLblPos val="nextTo"/>
        <c:crossAx val="21457841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k-SK"/>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9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BE86382-7A61-4EC6-976F-3B061F8C7FE2}" type="datetimeFigureOut">
              <a:rPr lang="en-GB" smtClean="0"/>
              <a:t>08/04/2020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F3FABEE-2EDB-453A-923E-EC139AE181AA}" type="slidenum">
              <a:rPr lang="en-GB" smtClean="0"/>
              <a:t>‹#›</a:t>
            </a:fld>
            <a:endParaRPr lang="en-GB"/>
          </a:p>
        </p:txBody>
      </p:sp>
    </p:spTree>
    <p:extLst>
      <p:ext uri="{BB962C8B-B14F-4D97-AF65-F5344CB8AC3E}">
        <p14:creationId xmlns:p14="http://schemas.microsoft.com/office/powerpoint/2010/main" val="2172243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EP_01</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E9895-81C1-425F-8FB3-480CBA8D526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6273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EP_11</a:t>
            </a:r>
          </a:p>
          <a:p>
            <a:endParaRPr lang="en-GB" dirty="0"/>
          </a:p>
        </p:txBody>
      </p:sp>
      <p:sp>
        <p:nvSpPr>
          <p:cNvPr id="4" name="Slide Number Placeholder 3"/>
          <p:cNvSpPr>
            <a:spLocks noGrp="1"/>
          </p:cNvSpPr>
          <p:nvPr>
            <p:ph type="sldNum" sz="quarter" idx="10"/>
          </p:nvPr>
        </p:nvSpPr>
        <p:spPr/>
        <p:txBody>
          <a:bodyPr/>
          <a:lstStyle/>
          <a:p>
            <a:fld id="{9E9E9895-81C1-425F-8FB3-480CBA8D5262}" type="slidenum">
              <a:rPr lang="en-GB" smtClean="0"/>
              <a:t>10</a:t>
            </a:fld>
            <a:endParaRPr lang="en-GB"/>
          </a:p>
        </p:txBody>
      </p:sp>
    </p:spTree>
    <p:extLst>
      <p:ext uri="{BB962C8B-B14F-4D97-AF65-F5344CB8AC3E}">
        <p14:creationId xmlns:p14="http://schemas.microsoft.com/office/powerpoint/2010/main" val="2877836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EP_11</a:t>
            </a:r>
          </a:p>
          <a:p>
            <a:endParaRPr lang="en-GB" dirty="0"/>
          </a:p>
        </p:txBody>
      </p:sp>
      <p:sp>
        <p:nvSpPr>
          <p:cNvPr id="4" name="Slide Number Placeholder 3"/>
          <p:cNvSpPr>
            <a:spLocks noGrp="1"/>
          </p:cNvSpPr>
          <p:nvPr>
            <p:ph type="sldNum" sz="quarter" idx="10"/>
          </p:nvPr>
        </p:nvSpPr>
        <p:spPr/>
        <p:txBody>
          <a:bodyPr/>
          <a:lstStyle/>
          <a:p>
            <a:fld id="{9E9E9895-81C1-425F-8FB3-480CBA8D5262}" type="slidenum">
              <a:rPr lang="en-GB" smtClean="0"/>
              <a:t>11</a:t>
            </a:fld>
            <a:endParaRPr lang="en-GB"/>
          </a:p>
        </p:txBody>
      </p:sp>
    </p:spTree>
    <p:extLst>
      <p:ext uri="{BB962C8B-B14F-4D97-AF65-F5344CB8AC3E}">
        <p14:creationId xmlns:p14="http://schemas.microsoft.com/office/powerpoint/2010/main" val="2865512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feel guilty when I do something that is not environmentally friendly:</a:t>
            </a:r>
          </a:p>
          <a:p>
            <a:r>
              <a:rPr lang="en-GB" sz="1200" b="0" i="0" u="none" strike="noStrike" kern="1200" dirty="0" err="1">
                <a:solidFill>
                  <a:schemeClr val="tx1"/>
                </a:solidFill>
                <a:effectLst/>
                <a:latin typeface="+mn-lt"/>
                <a:ea typeface="+mn-ea"/>
                <a:cs typeface="+mn-cs"/>
              </a:rPr>
              <a:t>S1</a:t>
            </a:r>
            <a:r>
              <a:rPr lang="en-GB" sz="1200" b="0" i="0" u="none" strike="noStrike" kern="1200" dirty="0">
                <a:solidFill>
                  <a:schemeClr val="tx1"/>
                </a:solidFill>
                <a:effectLst/>
                <a:latin typeface="+mn-lt"/>
                <a:ea typeface="+mn-ea"/>
                <a:cs typeface="+mn-cs"/>
              </a:rPr>
              <a:t> 73%, </a:t>
            </a:r>
            <a:r>
              <a:rPr lang="en-GB" sz="1200" b="0" i="0" u="none" strike="noStrike" kern="1200" dirty="0" err="1">
                <a:solidFill>
                  <a:schemeClr val="tx1"/>
                </a:solidFill>
                <a:effectLst/>
                <a:latin typeface="+mn-lt"/>
                <a:ea typeface="+mn-ea"/>
                <a:cs typeface="+mn-cs"/>
              </a:rPr>
              <a:t>S2</a:t>
            </a:r>
            <a:r>
              <a:rPr lang="en-GB" dirty="0"/>
              <a:t> 76</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S3</a:t>
            </a:r>
            <a:r>
              <a:rPr lang="en-GB" dirty="0"/>
              <a:t> </a:t>
            </a:r>
            <a:r>
              <a:rPr lang="en-GB" sz="1200" b="0" i="0" u="none" strike="noStrike" kern="1200" dirty="0">
                <a:solidFill>
                  <a:schemeClr val="tx1"/>
                </a:solidFill>
                <a:effectLst/>
                <a:latin typeface="+mn-lt"/>
                <a:ea typeface="+mn-ea"/>
                <a:cs typeface="+mn-cs"/>
              </a:rPr>
              <a:t>77%, </a:t>
            </a:r>
            <a:r>
              <a:rPr lang="en-GB" sz="1200" b="0" i="0" u="none" strike="noStrike" kern="1200" dirty="0" err="1">
                <a:solidFill>
                  <a:schemeClr val="tx1"/>
                </a:solidFill>
                <a:effectLst/>
                <a:latin typeface="+mn-lt"/>
                <a:ea typeface="+mn-ea"/>
                <a:cs typeface="+mn-cs"/>
              </a:rPr>
              <a:t>S4</a:t>
            </a:r>
            <a:r>
              <a:rPr lang="en-GB" dirty="0"/>
              <a:t> 9%</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S5</a:t>
            </a:r>
            <a:r>
              <a:rPr lang="en-GB" dirty="0"/>
              <a:t> 37</a:t>
            </a:r>
            <a:r>
              <a:rPr lang="en-GB" sz="1200" b="0" i="0" u="none" strike="noStrike" kern="1200" dirty="0">
                <a:solidFill>
                  <a:schemeClr val="tx1"/>
                </a:solidFill>
                <a:effectLst/>
                <a:latin typeface="+mn-lt"/>
                <a:ea typeface="+mn-ea"/>
                <a:cs typeface="+mn-cs"/>
              </a:rPr>
              <a:t>%</a:t>
            </a:r>
            <a:r>
              <a:rPr lang="en-GB" dirty="0"/>
              <a:t> </a:t>
            </a:r>
          </a:p>
        </p:txBody>
      </p:sp>
      <p:sp>
        <p:nvSpPr>
          <p:cNvPr id="4" name="Slide Number Placeholder 3"/>
          <p:cNvSpPr>
            <a:spLocks noGrp="1"/>
          </p:cNvSpPr>
          <p:nvPr>
            <p:ph type="sldNum" sz="quarter" idx="5"/>
          </p:nvPr>
        </p:nvSpPr>
        <p:spPr/>
        <p:txBody>
          <a:bodyPr/>
          <a:lstStyle/>
          <a:p>
            <a:fld id="{9F3FABEE-2EDB-453A-923E-EC139AE181AA}" type="slidenum">
              <a:rPr lang="en-GB" smtClean="0"/>
              <a:t>12</a:t>
            </a:fld>
            <a:endParaRPr lang="en-GB"/>
          </a:p>
        </p:txBody>
      </p:sp>
    </p:spTree>
    <p:extLst>
      <p:ext uri="{BB962C8B-B14F-4D97-AF65-F5344CB8AC3E}">
        <p14:creationId xmlns:p14="http://schemas.microsoft.com/office/powerpoint/2010/main" val="769905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EP_12</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E9895-81C1-425F-8FB3-480CBA8D526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6754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EP_13</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E9895-81C1-425F-8FB3-480CBA8D526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5157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EP_14</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E9895-81C1-425F-8FB3-480CBA8D526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71154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EP_15</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E9895-81C1-425F-8FB3-480CBA8D526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72217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EP_49</a:t>
            </a:r>
            <a:r>
              <a:rPr lang="en-GB" baseline="0" dirty="0"/>
              <a:t> (NEW)</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E9895-81C1-425F-8FB3-480CBA8D526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6483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EP_16</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E9895-81C1-425F-8FB3-480CBA8D526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5951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EP_17</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E9895-81C1-425F-8FB3-480CBA8D526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169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EP_02</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E9895-81C1-425F-8FB3-480CBA8D526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3773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EP_18</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E9895-81C1-425F-8FB3-480CBA8D526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35669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EP_19</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E9895-81C1-425F-8FB3-480CBA8D526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18575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EP_20</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E9895-81C1-425F-8FB3-480CBA8D526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3188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EP_21</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E9895-81C1-425F-8FB3-480CBA8D526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14302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EP_22</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E9895-81C1-425F-8FB3-480CBA8D526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12278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EP_23</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E9895-81C1-425F-8FB3-480CBA8D526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01624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EP_24</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E9895-81C1-425F-8FB3-480CBA8D526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5403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EP_45</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E9895-81C1-425F-8FB3-480CBA8D526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59892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EP_46</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E9895-81C1-425F-8FB3-480CBA8D526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29050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EP_25</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E9895-81C1-425F-8FB3-480CBA8D526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2081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EP_03</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E9895-81C1-425F-8FB3-480CBA8D526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45772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EP_26</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E9895-81C1-425F-8FB3-480CBA8D526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58033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EP_27</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E9895-81C1-425F-8FB3-480CBA8D526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34214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EP_27b</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E9895-81C1-425F-8FB3-480CBA8D526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83835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EP_28</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E9895-81C1-425F-8FB3-480CBA8D526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03453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EP_56</a:t>
            </a:r>
            <a:r>
              <a:rPr lang="en-GB" baseline="0" dirty="0"/>
              <a:t> (NEW)</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E9895-81C1-425F-8FB3-480CBA8D526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54433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EP_57</a:t>
            </a:r>
            <a:r>
              <a:rPr lang="en-GB" baseline="0" dirty="0"/>
              <a:t> (NEW)</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E9895-81C1-425F-8FB3-480CBA8D526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55921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EP_58</a:t>
            </a:r>
            <a:r>
              <a:rPr lang="en-GB" baseline="0" dirty="0"/>
              <a:t> (NEW)</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E9895-81C1-425F-8FB3-480CBA8D526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26741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EP_29</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E9895-81C1-425F-8FB3-480CBA8D526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8173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EP_30</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E9895-81C1-425F-8FB3-480CBA8D526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79416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EP_31</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E9895-81C1-425F-8FB3-480CBA8D526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7745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EP_04</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E9895-81C1-425F-8FB3-480CBA8D526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16917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EP_47</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E9895-81C1-425F-8FB3-480CBA8D526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20832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EP_48</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E9895-81C1-425F-8FB3-480CBA8D526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2774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EP_32</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E9895-81C1-425F-8FB3-480CBA8D526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65733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EP_33</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E9895-81C1-425F-8FB3-480CBA8D526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80790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EP_34</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E9895-81C1-425F-8FB3-480CBA8D526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35747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EP_35</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E9895-81C1-425F-8FB3-480CBA8D526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45908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EP_36</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E9895-81C1-425F-8FB3-480CBA8D526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0124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EP_37</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E9895-81C1-425F-8FB3-480CBA8D526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61349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EP_38</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E9895-81C1-425F-8FB3-480CBA8D526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1438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EP_39</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E9895-81C1-425F-8FB3-480CBA8D526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4152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EP_05</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E9895-81C1-425F-8FB3-480CBA8D526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70748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EP_40</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E9895-81C1-425F-8FB3-480CBA8D526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80816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EP_41</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E9895-81C1-425F-8FB3-480CBA8D526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87112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EP_42</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E9895-81C1-425F-8FB3-480CBA8D526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291400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EP_43</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E9895-81C1-425F-8FB3-480CBA8D526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55100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EP_44</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E9895-81C1-425F-8FB3-480CBA8D526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2862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EP_06</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E9895-81C1-425F-8FB3-480CBA8D526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1263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EP_08</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E9895-81C1-425F-8FB3-480CBA8D526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1085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EP_10</a:t>
            </a:r>
          </a:p>
        </p:txBody>
      </p:sp>
      <p:sp>
        <p:nvSpPr>
          <p:cNvPr id="4" name="Slide Number Placeholder 3"/>
          <p:cNvSpPr>
            <a:spLocks noGrp="1"/>
          </p:cNvSpPr>
          <p:nvPr>
            <p:ph type="sldNum" sz="quarter" idx="10"/>
          </p:nvPr>
        </p:nvSpPr>
        <p:spPr/>
        <p:txBody>
          <a:bodyPr/>
          <a:lstStyle/>
          <a:p>
            <a:fld id="{9E9E9895-81C1-425F-8FB3-480CBA8D5262}" type="slidenum">
              <a:rPr lang="en-GB" smtClean="0"/>
              <a:t>8</a:t>
            </a:fld>
            <a:endParaRPr lang="en-GB"/>
          </a:p>
        </p:txBody>
      </p:sp>
    </p:spTree>
    <p:extLst>
      <p:ext uri="{BB962C8B-B14F-4D97-AF65-F5344CB8AC3E}">
        <p14:creationId xmlns:p14="http://schemas.microsoft.com/office/powerpoint/2010/main" val="1423086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EP_07</a:t>
            </a:r>
          </a:p>
        </p:txBody>
      </p:sp>
      <p:sp>
        <p:nvSpPr>
          <p:cNvPr id="4" name="Slide Number Placeholder 3"/>
          <p:cNvSpPr>
            <a:spLocks noGrp="1"/>
          </p:cNvSpPr>
          <p:nvPr>
            <p:ph type="sldNum" sz="quarter" idx="10"/>
          </p:nvPr>
        </p:nvSpPr>
        <p:spPr/>
        <p:txBody>
          <a:bodyPr/>
          <a:lstStyle/>
          <a:p>
            <a:fld id="{9E9E9895-81C1-425F-8FB3-480CBA8D5262}" type="slidenum">
              <a:rPr lang="en-GB" smtClean="0"/>
              <a:t>9</a:t>
            </a:fld>
            <a:endParaRPr lang="en-GB"/>
          </a:p>
        </p:txBody>
      </p:sp>
    </p:spTree>
    <p:extLst>
      <p:ext uri="{BB962C8B-B14F-4D97-AF65-F5344CB8AC3E}">
        <p14:creationId xmlns:p14="http://schemas.microsoft.com/office/powerpoint/2010/main" val="3124106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4 Point Process Aligned">
    <p:spTree>
      <p:nvGrpSpPr>
        <p:cNvPr id="1" name=""/>
        <p:cNvGrpSpPr/>
        <p:nvPr/>
      </p:nvGrpSpPr>
      <p:grpSpPr>
        <a:xfrm>
          <a:off x="0" y="0"/>
          <a:ext cx="0" cy="0"/>
          <a:chOff x="0" y="0"/>
          <a:chExt cx="0" cy="0"/>
        </a:xfrm>
      </p:grpSpPr>
      <p:sp>
        <p:nvSpPr>
          <p:cNvPr id="6" name="Text Placeholder 11"/>
          <p:cNvSpPr>
            <a:spLocks noGrp="1"/>
          </p:cNvSpPr>
          <p:nvPr>
            <p:ph type="body" sz="quarter" idx="11"/>
          </p:nvPr>
        </p:nvSpPr>
        <p:spPr>
          <a:xfrm>
            <a:off x="1933322" y="4052501"/>
            <a:ext cx="2687835" cy="1682580"/>
          </a:xfrm>
          <a:prstGeom prst="rect">
            <a:avLst/>
          </a:prstGeom>
        </p:spPr>
        <p:txBody>
          <a:bodyPr lIns="0">
            <a:normAutofit/>
          </a:bodyPr>
          <a:lstStyle>
            <a:lvl1pPr marL="0" indent="0" defTabSz="122764">
              <a:buFontTx/>
              <a:buNone/>
              <a:defRPr lang="en-US" sz="1467" kern="1200" dirty="0">
                <a:solidFill>
                  <a:schemeClr val="tx1"/>
                </a:solidFill>
                <a:latin typeface="Calibri" panose="020F0502020204030204" pitchFamily="34" charset="0"/>
                <a:ea typeface="+mn-ea"/>
                <a:cs typeface="Calibri" panose="020F0502020204030204" pitchFamily="34" charset="0"/>
              </a:defRPr>
            </a:lvl1pPr>
            <a:lvl2pPr marL="237061" indent="0" defTabSz="0">
              <a:buFontTx/>
              <a:buNone/>
              <a:defRPr sz="1400">
                <a:solidFill>
                  <a:schemeClr val="tx1"/>
                </a:solidFill>
                <a:latin typeface="Calibri" panose="020F0502020204030204" pitchFamily="34" charset="0"/>
                <a:cs typeface="Calibri" panose="020F0502020204030204" pitchFamily="34" charset="0"/>
              </a:defRPr>
            </a:lvl2pPr>
            <a:lvl3pPr marL="596885" indent="0" defTabSz="0">
              <a:buFontTx/>
              <a:buNone/>
              <a:defRPr sz="1333">
                <a:solidFill>
                  <a:schemeClr val="tx1"/>
                </a:solidFill>
                <a:latin typeface="Calibri" panose="020F0502020204030204" pitchFamily="34" charset="0"/>
                <a:cs typeface="Calibri" panose="020F0502020204030204" pitchFamily="34" charset="0"/>
              </a:defRPr>
            </a:lvl3pPr>
            <a:lvl4pPr marL="958827" indent="0" defTabSz="0">
              <a:buFontTx/>
              <a:buNone/>
              <a:defRPr sz="1200">
                <a:solidFill>
                  <a:schemeClr val="tx1"/>
                </a:solidFill>
                <a:latin typeface="Calibri" panose="020F0502020204030204" pitchFamily="34" charset="0"/>
                <a:cs typeface="Calibri" panose="020F0502020204030204" pitchFamily="34" charset="0"/>
              </a:defRPr>
            </a:lvl4pPr>
            <a:lvl5pPr marL="1322884" indent="0" defTabSz="0">
              <a:buFontTx/>
              <a:buNone/>
              <a:defRPr sz="1067">
                <a:solidFill>
                  <a:schemeClr val="tx1"/>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11"/>
          <p:cNvSpPr>
            <a:spLocks noGrp="1"/>
          </p:cNvSpPr>
          <p:nvPr>
            <p:ph type="body" sz="quarter" idx="12"/>
          </p:nvPr>
        </p:nvSpPr>
        <p:spPr>
          <a:xfrm>
            <a:off x="4816629" y="4052500"/>
            <a:ext cx="2687835" cy="1678653"/>
          </a:xfrm>
          <a:prstGeom prst="rect">
            <a:avLst/>
          </a:prstGeom>
        </p:spPr>
        <p:txBody>
          <a:bodyPr lIns="0">
            <a:normAutofit/>
          </a:bodyPr>
          <a:lstStyle>
            <a:lvl1pPr>
              <a:defRPr lang="en-US" sz="1467" dirty="0">
                <a:latin typeface="Calibri" panose="020F0502020204030204" pitchFamily="34" charset="0"/>
                <a:cs typeface="Calibri" panose="020F0502020204030204" pitchFamily="34" charset="0"/>
              </a:defRPr>
            </a:lvl1pPr>
            <a:lvl2pPr>
              <a:defRPr lang="en-US" sz="1400" dirty="0">
                <a:latin typeface="Calibri" panose="020F0502020204030204" pitchFamily="34" charset="0"/>
                <a:cs typeface="Calibri" panose="020F0502020204030204" pitchFamily="34" charset="0"/>
              </a:defRPr>
            </a:lvl2pPr>
            <a:lvl3pPr>
              <a:defRPr lang="en-US" sz="1333" dirty="0">
                <a:latin typeface="Calibri" panose="020F0502020204030204" pitchFamily="34" charset="0"/>
                <a:cs typeface="Calibri" panose="020F0502020204030204" pitchFamily="34" charset="0"/>
              </a:defRPr>
            </a:lvl3pPr>
            <a:lvl4pPr>
              <a:defRPr lang="en-US" sz="1200" dirty="0">
                <a:latin typeface="Calibri" panose="020F0502020204030204" pitchFamily="34" charset="0"/>
                <a:cs typeface="Calibri" panose="020F0502020204030204" pitchFamily="34" charset="0"/>
              </a:defRPr>
            </a:lvl4pPr>
            <a:lvl5pPr>
              <a:defRPr lang="en-GB" sz="1067" dirty="0">
                <a:latin typeface="Calibri" panose="020F0502020204030204" pitchFamily="34" charset="0"/>
                <a:cs typeface="Calibri" panose="020F0502020204030204" pitchFamily="34" charset="0"/>
              </a:defRPr>
            </a:lvl5pPr>
          </a:lstStyle>
          <a:p>
            <a:pPr marL="0" lvl="0" indent="0" defTabSz="122764">
              <a:buFontTx/>
              <a:buNone/>
            </a:pPr>
            <a:r>
              <a:rPr lang="en-US" dirty="0"/>
              <a:t>Click to edit Master text styles</a:t>
            </a:r>
          </a:p>
          <a:p>
            <a:pPr marL="237061" lvl="1" indent="0" defTabSz="0">
              <a:buFontTx/>
              <a:buNone/>
            </a:pPr>
            <a:r>
              <a:rPr lang="en-US" dirty="0"/>
              <a:t>Second level</a:t>
            </a:r>
          </a:p>
          <a:p>
            <a:pPr marL="596885" lvl="2" indent="0" defTabSz="0">
              <a:buFontTx/>
              <a:buNone/>
            </a:pPr>
            <a:r>
              <a:rPr lang="en-US" dirty="0"/>
              <a:t>Third level</a:t>
            </a:r>
          </a:p>
          <a:p>
            <a:pPr marL="958827" lvl="3" indent="0" defTabSz="0">
              <a:buFontTx/>
              <a:buNone/>
            </a:pPr>
            <a:r>
              <a:rPr lang="en-US" dirty="0"/>
              <a:t>Fourth level</a:t>
            </a:r>
          </a:p>
          <a:p>
            <a:pPr marL="1322884" lvl="4" indent="0" defTabSz="0">
              <a:buFontTx/>
              <a:buNone/>
            </a:pPr>
            <a:r>
              <a:rPr lang="en-US" dirty="0"/>
              <a:t>Fifth level</a:t>
            </a:r>
            <a:endParaRPr lang="en-GB" dirty="0"/>
          </a:p>
        </p:txBody>
      </p:sp>
      <p:sp>
        <p:nvSpPr>
          <p:cNvPr id="11" name="Text Placeholder 11"/>
          <p:cNvSpPr>
            <a:spLocks noGrp="1"/>
          </p:cNvSpPr>
          <p:nvPr>
            <p:ph type="body" sz="quarter" idx="13"/>
          </p:nvPr>
        </p:nvSpPr>
        <p:spPr>
          <a:xfrm>
            <a:off x="7713134" y="4052501"/>
            <a:ext cx="2687835" cy="1682580"/>
          </a:xfrm>
          <a:prstGeom prst="rect">
            <a:avLst/>
          </a:prstGeom>
        </p:spPr>
        <p:txBody>
          <a:bodyPr lIns="0">
            <a:normAutofit/>
          </a:bodyPr>
          <a:lstStyle>
            <a:lvl1pPr>
              <a:defRPr lang="en-US" sz="1467" dirty="0">
                <a:latin typeface="Calibri" panose="020F0502020204030204" pitchFamily="34" charset="0"/>
                <a:cs typeface="Calibri" panose="020F0502020204030204" pitchFamily="34" charset="0"/>
              </a:defRPr>
            </a:lvl1pPr>
            <a:lvl2pPr>
              <a:defRPr lang="en-US" sz="1400" dirty="0">
                <a:latin typeface="Calibri" panose="020F0502020204030204" pitchFamily="34" charset="0"/>
                <a:cs typeface="Calibri" panose="020F0502020204030204" pitchFamily="34" charset="0"/>
              </a:defRPr>
            </a:lvl2pPr>
            <a:lvl3pPr>
              <a:defRPr lang="en-US" sz="1333" dirty="0">
                <a:latin typeface="Calibri" panose="020F0502020204030204" pitchFamily="34" charset="0"/>
                <a:cs typeface="Calibri" panose="020F0502020204030204" pitchFamily="34" charset="0"/>
              </a:defRPr>
            </a:lvl3pPr>
            <a:lvl4pPr>
              <a:defRPr lang="en-US" sz="1200" dirty="0">
                <a:latin typeface="Calibri" panose="020F0502020204030204" pitchFamily="34" charset="0"/>
                <a:cs typeface="Calibri" panose="020F0502020204030204" pitchFamily="34" charset="0"/>
              </a:defRPr>
            </a:lvl4pPr>
            <a:lvl5pPr>
              <a:defRPr lang="en-GB" sz="1067" dirty="0">
                <a:latin typeface="Calibri" panose="020F0502020204030204" pitchFamily="34" charset="0"/>
                <a:cs typeface="Calibri" panose="020F0502020204030204" pitchFamily="34" charset="0"/>
              </a:defRPr>
            </a:lvl5pPr>
          </a:lstStyle>
          <a:p>
            <a:pPr marL="0" lvl="0" indent="0" defTabSz="122764">
              <a:buFontTx/>
              <a:buNone/>
            </a:pPr>
            <a:r>
              <a:rPr lang="en-US" dirty="0"/>
              <a:t>Click to edit Master text styles</a:t>
            </a:r>
          </a:p>
          <a:p>
            <a:pPr marL="237061" lvl="1" indent="0" defTabSz="0">
              <a:buFontTx/>
              <a:buNone/>
            </a:pPr>
            <a:r>
              <a:rPr lang="en-US" dirty="0"/>
              <a:t>Second level</a:t>
            </a:r>
          </a:p>
          <a:p>
            <a:pPr marL="596885" lvl="2" indent="0" defTabSz="0">
              <a:buFontTx/>
              <a:buNone/>
            </a:pPr>
            <a:r>
              <a:rPr lang="en-US" dirty="0"/>
              <a:t>Third level</a:t>
            </a:r>
          </a:p>
          <a:p>
            <a:pPr marL="958827" lvl="3" indent="0" defTabSz="0">
              <a:buFontTx/>
              <a:buNone/>
            </a:pPr>
            <a:r>
              <a:rPr lang="en-US" dirty="0"/>
              <a:t>Fourth level</a:t>
            </a:r>
          </a:p>
          <a:p>
            <a:pPr marL="1322884" lvl="4" indent="0" defTabSz="0">
              <a:buFontTx/>
              <a:buNone/>
            </a:pPr>
            <a:r>
              <a:rPr lang="en-US" dirty="0"/>
              <a:t>Fifth level</a:t>
            </a:r>
            <a:endParaRPr lang="en-GB" dirty="0"/>
          </a:p>
        </p:txBody>
      </p:sp>
      <p:sp>
        <p:nvSpPr>
          <p:cNvPr id="12" name="Oval 11"/>
          <p:cNvSpPr/>
          <p:nvPr userDrawn="1"/>
        </p:nvSpPr>
        <p:spPr>
          <a:xfrm>
            <a:off x="2299426" y="1727929"/>
            <a:ext cx="2016224" cy="20162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4" name="Oval 13"/>
          <p:cNvSpPr/>
          <p:nvPr userDrawn="1"/>
        </p:nvSpPr>
        <p:spPr>
          <a:xfrm>
            <a:off x="5192223" y="1725508"/>
            <a:ext cx="2016224" cy="201622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5" name="Oval 14"/>
          <p:cNvSpPr/>
          <p:nvPr userDrawn="1"/>
        </p:nvSpPr>
        <p:spPr>
          <a:xfrm>
            <a:off x="8085022" y="1725508"/>
            <a:ext cx="2016224" cy="201622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8" name="Text Placeholder 3"/>
          <p:cNvSpPr>
            <a:spLocks noGrp="1"/>
          </p:cNvSpPr>
          <p:nvPr>
            <p:ph type="body" sz="quarter" idx="15"/>
          </p:nvPr>
        </p:nvSpPr>
        <p:spPr>
          <a:xfrm>
            <a:off x="2447800" y="2208790"/>
            <a:ext cx="1695449" cy="1047749"/>
          </a:xfrm>
          <a:prstGeom prst="rect">
            <a:avLst/>
          </a:prstGeom>
          <a:ln>
            <a:noFill/>
          </a:ln>
        </p:spPr>
        <p:txBody>
          <a:bodyPr anchor="ctr"/>
          <a:lstStyle>
            <a:lvl1pPr marL="0" indent="0" algn="ctr">
              <a:buNone/>
              <a:defRPr sz="1867" b="1">
                <a:solidFill>
                  <a:schemeClr val="bg1"/>
                </a:solidFill>
                <a:latin typeface="Proxima Nova Alt Th" panose="02000506030000020004" pitchFamily="50" charset="0"/>
              </a:defRPr>
            </a:lvl1pPr>
            <a:lvl2pPr marL="609585" indent="0">
              <a:buNone/>
              <a:defRPr sz="1600"/>
            </a:lvl2pPr>
            <a:lvl3pPr marL="1219170" indent="0">
              <a:buNone/>
              <a:defRPr sz="1467"/>
            </a:lvl3pPr>
            <a:lvl4pPr marL="1828754" indent="0">
              <a:buNone/>
              <a:defRPr sz="1400"/>
            </a:lvl4pPr>
            <a:lvl5pPr marL="2438339" indent="0">
              <a:buNone/>
              <a:defRPr sz="1400"/>
            </a:lvl5pPr>
          </a:lstStyle>
          <a:p>
            <a:pPr lvl="0"/>
            <a:r>
              <a:rPr lang="en-US" dirty="0"/>
              <a:t>Click to edit Master text styles</a:t>
            </a:r>
          </a:p>
        </p:txBody>
      </p:sp>
      <p:sp>
        <p:nvSpPr>
          <p:cNvPr id="29" name="Text Placeholder 3"/>
          <p:cNvSpPr>
            <a:spLocks noGrp="1"/>
          </p:cNvSpPr>
          <p:nvPr>
            <p:ph type="body" sz="quarter" idx="16"/>
          </p:nvPr>
        </p:nvSpPr>
        <p:spPr>
          <a:xfrm>
            <a:off x="5328584" y="2208790"/>
            <a:ext cx="1695449" cy="1047749"/>
          </a:xfrm>
          <a:prstGeom prst="rect">
            <a:avLst/>
          </a:prstGeom>
          <a:ln>
            <a:noFill/>
          </a:ln>
        </p:spPr>
        <p:txBody>
          <a:bodyPr anchor="ctr"/>
          <a:lstStyle>
            <a:lvl1pPr marL="0" indent="0" algn="ctr">
              <a:buNone/>
              <a:defRPr sz="1867" b="1">
                <a:solidFill>
                  <a:schemeClr val="bg1"/>
                </a:solidFill>
                <a:latin typeface="Proxima Nova Alt Th" panose="02000506030000020004" pitchFamily="50" charset="0"/>
              </a:defRPr>
            </a:lvl1pPr>
            <a:lvl2pPr marL="609585" indent="0">
              <a:buNone/>
              <a:defRPr sz="1600"/>
            </a:lvl2pPr>
            <a:lvl3pPr marL="1219170" indent="0">
              <a:buNone/>
              <a:defRPr sz="1467"/>
            </a:lvl3pPr>
            <a:lvl4pPr marL="1828754" indent="0">
              <a:buNone/>
              <a:defRPr sz="1400"/>
            </a:lvl4pPr>
            <a:lvl5pPr marL="2438339" indent="0">
              <a:buNone/>
              <a:defRPr sz="1400"/>
            </a:lvl5pPr>
          </a:lstStyle>
          <a:p>
            <a:pPr lvl="0"/>
            <a:r>
              <a:rPr lang="en-US" dirty="0"/>
              <a:t>Click to edit Master text styles</a:t>
            </a:r>
          </a:p>
        </p:txBody>
      </p:sp>
      <p:sp>
        <p:nvSpPr>
          <p:cNvPr id="30" name="Text Placeholder 3"/>
          <p:cNvSpPr>
            <a:spLocks noGrp="1"/>
          </p:cNvSpPr>
          <p:nvPr>
            <p:ph type="body" sz="quarter" idx="17"/>
          </p:nvPr>
        </p:nvSpPr>
        <p:spPr>
          <a:xfrm>
            <a:off x="8245410" y="2208790"/>
            <a:ext cx="1695449" cy="1047749"/>
          </a:xfrm>
          <a:prstGeom prst="rect">
            <a:avLst/>
          </a:prstGeom>
          <a:ln>
            <a:noFill/>
          </a:ln>
        </p:spPr>
        <p:txBody>
          <a:bodyPr anchor="ctr"/>
          <a:lstStyle>
            <a:lvl1pPr marL="0" indent="0" algn="ctr">
              <a:buNone/>
              <a:defRPr sz="1867" b="1">
                <a:solidFill>
                  <a:schemeClr val="bg1"/>
                </a:solidFill>
                <a:latin typeface="Proxima Nova Alt Th" panose="02000506030000020004" pitchFamily="50" charset="0"/>
              </a:defRPr>
            </a:lvl1pPr>
            <a:lvl2pPr marL="609585" indent="0">
              <a:buNone/>
              <a:defRPr sz="1600"/>
            </a:lvl2pPr>
            <a:lvl3pPr marL="1219170" indent="0">
              <a:buNone/>
              <a:defRPr sz="1467"/>
            </a:lvl3pPr>
            <a:lvl4pPr marL="1828754" indent="0">
              <a:buNone/>
              <a:defRPr sz="1400"/>
            </a:lvl4pPr>
            <a:lvl5pPr marL="2438339" indent="0">
              <a:buNone/>
              <a:defRPr sz="1400"/>
            </a:lvl5pPr>
          </a:lstStyle>
          <a:p>
            <a:pPr lvl="0"/>
            <a:r>
              <a:rPr lang="en-US" dirty="0"/>
              <a:t>Click to edit Master text styles</a:t>
            </a:r>
          </a:p>
        </p:txBody>
      </p:sp>
      <p:sp>
        <p:nvSpPr>
          <p:cNvPr id="16" name="Title Placeholder 1"/>
          <p:cNvSpPr>
            <a:spLocks noGrp="1"/>
          </p:cNvSpPr>
          <p:nvPr>
            <p:ph type="title"/>
          </p:nvPr>
        </p:nvSpPr>
        <p:spPr>
          <a:xfrm>
            <a:off x="202233" y="223336"/>
            <a:ext cx="3973952" cy="858753"/>
          </a:xfrm>
          <a:prstGeom prst="rect">
            <a:avLst/>
          </a:prstGeom>
        </p:spPr>
        <p:txBody>
          <a:bodyPr vert="horz" lIns="91440" tIns="45720" rIns="91440" bIns="45720" rtlCol="0" anchor="t">
            <a:normAutofit/>
          </a:bodyPr>
          <a:lstStyle>
            <a:lvl1pPr>
              <a:defRPr lang="en-US" sz="2133" b="1" kern="1200" dirty="0">
                <a:solidFill>
                  <a:srgbClr val="4A4A4A"/>
                </a:solidFill>
                <a:latin typeface="Proxima Nova Alt Th" panose="02000506030000020004" pitchFamily="50" charset="0"/>
                <a:ea typeface="+mj-ea"/>
                <a:cs typeface="+mj-cs"/>
              </a:defRPr>
            </a:lvl1pPr>
          </a:lstStyle>
          <a:p>
            <a:r>
              <a:rPr lang="en-US" dirty="0"/>
              <a:t>Click to edit Master title style</a:t>
            </a:r>
            <a:endParaRPr lang="en-GB" dirty="0"/>
          </a:p>
        </p:txBody>
      </p:sp>
      <p:sp>
        <p:nvSpPr>
          <p:cNvPr id="18" name="Text Placeholder 2">
            <a:extLst>
              <a:ext uri="{FF2B5EF4-FFF2-40B4-BE49-F238E27FC236}">
                <a16:creationId xmlns:a16="http://schemas.microsoft.com/office/drawing/2014/main" id="{2B6834EF-7095-42D6-BB9F-646D95E3F026}"/>
              </a:ext>
            </a:extLst>
          </p:cNvPr>
          <p:cNvSpPr>
            <a:spLocks noGrp="1"/>
          </p:cNvSpPr>
          <p:nvPr>
            <p:ph type="body" sz="quarter" idx="18" hasCustomPrompt="1"/>
          </p:nvPr>
        </p:nvSpPr>
        <p:spPr>
          <a:xfrm>
            <a:off x="32326" y="339134"/>
            <a:ext cx="180000" cy="180973"/>
          </a:xfrm>
          <a:prstGeom prst="ellipse">
            <a:avLst/>
          </a:prstGeom>
          <a:solidFill>
            <a:srgbClr val="4A4A4A"/>
          </a:solidFill>
          <a:ln>
            <a:noFill/>
          </a:ln>
        </p:spPr>
        <p:txBody>
          <a:bodyPr/>
          <a:lstStyle>
            <a:lvl1pPr marL="0" indent="0">
              <a:buNone/>
              <a:defRPr sz="133" baseline="0"/>
            </a:lvl1pPr>
          </a:lstStyle>
          <a:p>
            <a:pPr lvl="0"/>
            <a:r>
              <a:rPr lang="en-US" dirty="0"/>
              <a:t> </a:t>
            </a:r>
            <a:endParaRPr lang="en-GB" dirty="0"/>
          </a:p>
        </p:txBody>
      </p:sp>
    </p:spTree>
    <p:extLst>
      <p:ext uri="{BB962C8B-B14F-4D97-AF65-F5344CB8AC3E}">
        <p14:creationId xmlns:p14="http://schemas.microsoft.com/office/powerpoint/2010/main" val="923429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Opening Slide - Divider">
    <p:spTree>
      <p:nvGrpSpPr>
        <p:cNvPr id="1" name=""/>
        <p:cNvGrpSpPr/>
        <p:nvPr/>
      </p:nvGrpSpPr>
      <p:grpSpPr>
        <a:xfrm>
          <a:off x="0" y="0"/>
          <a:ext cx="0" cy="0"/>
          <a:chOff x="0" y="0"/>
          <a:chExt cx="0" cy="0"/>
        </a:xfrm>
      </p:grpSpPr>
      <p:pic>
        <p:nvPicPr>
          <p:cNvPr id="6" name="Picture 2" descr="O:\3 GLOBAL MARKETING\BRANDING\Logos\MASTER LOGO\RGB (web &amp; screen usage)\MEDIACOM_RGB_NEG.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437956" y="6436341"/>
            <a:ext cx="1526889" cy="219065"/>
          </a:xfrm>
          <a:prstGeom prst="rect">
            <a:avLst/>
          </a:prstGeom>
          <a:noFill/>
          <a:extLst>
            <a:ext uri="{909E8E84-426E-40dd-AFC4-6F175D3DCCD1}">
              <a14:hiddenFill xmlns:a14="http://schemas.microsoft.com/office/drawing/2010/main" xmlns="">
                <a:solidFill>
                  <a:srgbClr val="FFFFFF"/>
                </a:solidFill>
              </a14:hiddenFill>
            </a:ext>
          </a:extLst>
        </p:spPr>
      </p:pic>
      <p:sp>
        <p:nvSpPr>
          <p:cNvPr id="8" name="Picture Placeholder 7"/>
          <p:cNvSpPr>
            <a:spLocks noGrp="1"/>
          </p:cNvSpPr>
          <p:nvPr>
            <p:ph type="pic" sz="quarter" idx="10"/>
          </p:nvPr>
        </p:nvSpPr>
        <p:spPr>
          <a:xfrm>
            <a:off x="60000" y="68451"/>
            <a:ext cx="12072000" cy="6721100"/>
          </a:xfrm>
          <a:prstGeom prst="rect">
            <a:avLst/>
          </a:prstGeom>
          <a:solidFill>
            <a:schemeClr val="tx1">
              <a:lumMod val="20000"/>
              <a:lumOff val="80000"/>
            </a:schemeClr>
          </a:solidFill>
        </p:spPr>
        <p:txBody>
          <a:bodyPr vert="horz"/>
          <a:lstStyle>
            <a:lvl1pPr marL="0" indent="0">
              <a:buNone/>
              <a:defRPr sz="1600" i="1">
                <a:solidFill>
                  <a:schemeClr val="tx1"/>
                </a:solidFill>
              </a:defRPr>
            </a:lvl1pPr>
          </a:lstStyle>
          <a:p>
            <a:r>
              <a:rPr lang="en-US"/>
              <a:t>Click icon to add picture</a:t>
            </a:r>
            <a:endParaRPr lang="en-GB" dirty="0"/>
          </a:p>
        </p:txBody>
      </p:sp>
    </p:spTree>
    <p:extLst>
      <p:ext uri="{BB962C8B-B14F-4D97-AF65-F5344CB8AC3E}">
        <p14:creationId xmlns:p14="http://schemas.microsoft.com/office/powerpoint/2010/main" val="3997089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ening Slide - Divider">
    <p:spTree>
      <p:nvGrpSpPr>
        <p:cNvPr id="1" name=""/>
        <p:cNvGrpSpPr/>
        <p:nvPr/>
      </p:nvGrpSpPr>
      <p:grpSpPr>
        <a:xfrm>
          <a:off x="0" y="0"/>
          <a:ext cx="0" cy="0"/>
          <a:chOff x="0" y="0"/>
          <a:chExt cx="0" cy="0"/>
        </a:xfrm>
      </p:grpSpPr>
      <p:pic>
        <p:nvPicPr>
          <p:cNvPr id="6" name="Picture 2" descr="O:\3 GLOBAL MARKETING\BRANDING\Logos\MASTER LOGO\RGB (web &amp; screen usage)\MEDIACOM_RGB_NEG.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437956" y="6436341"/>
            <a:ext cx="1526889" cy="219065"/>
          </a:xfrm>
          <a:prstGeom prst="rect">
            <a:avLst/>
          </a:prstGeom>
          <a:noFill/>
          <a:extLst>
            <a:ext uri="{909E8E84-426E-40dd-AFC4-6F175D3DCCD1}">
              <a14:hiddenFill xmlns:a14="http://schemas.microsoft.com/office/drawing/2010/main" xmlns="">
                <a:solidFill>
                  <a:srgbClr val="FFFFFF"/>
                </a:solidFill>
              </a14:hiddenFill>
            </a:ext>
          </a:extLst>
        </p:spPr>
      </p:pic>
      <p:sp>
        <p:nvSpPr>
          <p:cNvPr id="8" name="Picture Placeholder 7"/>
          <p:cNvSpPr>
            <a:spLocks noGrp="1"/>
          </p:cNvSpPr>
          <p:nvPr>
            <p:ph type="pic" sz="quarter" idx="10"/>
          </p:nvPr>
        </p:nvSpPr>
        <p:spPr>
          <a:xfrm>
            <a:off x="60000" y="68451"/>
            <a:ext cx="12072000" cy="6721100"/>
          </a:xfrm>
          <a:prstGeom prst="rect">
            <a:avLst/>
          </a:prstGeom>
          <a:solidFill>
            <a:schemeClr val="tx1">
              <a:lumMod val="20000"/>
              <a:lumOff val="80000"/>
            </a:schemeClr>
          </a:solidFill>
        </p:spPr>
        <p:txBody>
          <a:bodyPr vert="horz"/>
          <a:lstStyle>
            <a:lvl1pPr marL="0" indent="0">
              <a:buNone/>
              <a:defRPr sz="1600" i="1">
                <a:solidFill>
                  <a:schemeClr val="tx1"/>
                </a:solidFill>
              </a:defRPr>
            </a:lvl1pPr>
          </a:lstStyle>
          <a:p>
            <a:r>
              <a:rPr lang="en-US"/>
              <a:t>Click icon to add picture</a:t>
            </a:r>
            <a:endParaRPr lang="en-GB" dirty="0"/>
          </a:p>
        </p:txBody>
      </p:sp>
    </p:spTree>
    <p:extLst>
      <p:ext uri="{BB962C8B-B14F-4D97-AF65-F5344CB8AC3E}">
        <p14:creationId xmlns:p14="http://schemas.microsoft.com/office/powerpoint/2010/main" val="1865243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tement Slide - Quote Slide">
    <p:spTree>
      <p:nvGrpSpPr>
        <p:cNvPr id="1" name=""/>
        <p:cNvGrpSpPr/>
        <p:nvPr/>
      </p:nvGrpSpPr>
      <p:grpSpPr>
        <a:xfrm>
          <a:off x="0" y="0"/>
          <a:ext cx="0" cy="0"/>
          <a:chOff x="0" y="0"/>
          <a:chExt cx="0" cy="0"/>
        </a:xfrm>
      </p:grpSpPr>
      <p:sp>
        <p:nvSpPr>
          <p:cNvPr id="6" name="Picture Placeholder 7"/>
          <p:cNvSpPr>
            <a:spLocks noGrp="1"/>
          </p:cNvSpPr>
          <p:nvPr>
            <p:ph type="pic" sz="quarter" idx="10"/>
          </p:nvPr>
        </p:nvSpPr>
        <p:spPr>
          <a:xfrm>
            <a:off x="60000" y="69000"/>
            <a:ext cx="12072000" cy="6720000"/>
          </a:xfrm>
          <a:prstGeom prst="rect">
            <a:avLst/>
          </a:prstGeom>
          <a:solidFill>
            <a:schemeClr val="tx1">
              <a:lumMod val="20000"/>
              <a:lumOff val="80000"/>
            </a:schemeClr>
          </a:solidFill>
        </p:spPr>
        <p:txBody>
          <a:bodyPr vert="horz"/>
          <a:lstStyle>
            <a:lvl1pPr marL="0" indent="0">
              <a:buNone/>
              <a:defRPr sz="1600" i="1">
                <a:solidFill>
                  <a:srgbClr val="5F574F"/>
                </a:solidFill>
              </a:defRPr>
            </a:lvl1pPr>
          </a:lstStyle>
          <a:p>
            <a:r>
              <a:rPr lang="en-US"/>
              <a:t>Click icon to add picture</a:t>
            </a:r>
            <a:endParaRPr lang="en-GB" dirty="0"/>
          </a:p>
        </p:txBody>
      </p:sp>
      <p:sp>
        <p:nvSpPr>
          <p:cNvPr id="4" name="Title 9"/>
          <p:cNvSpPr>
            <a:spLocks noGrp="1"/>
          </p:cNvSpPr>
          <p:nvPr>
            <p:ph type="title" hasCustomPrompt="1"/>
          </p:nvPr>
        </p:nvSpPr>
        <p:spPr>
          <a:xfrm>
            <a:off x="199428" y="2170435"/>
            <a:ext cx="3451473" cy="747725"/>
          </a:xfrm>
          <a:prstGeom prst="rect">
            <a:avLst/>
          </a:prstGeom>
        </p:spPr>
        <p:txBody>
          <a:bodyPr anchor="t">
            <a:noAutofit/>
          </a:bodyPr>
          <a:lstStyle>
            <a:lvl1pPr marL="0" marR="0" indent="0" algn="l" defTabSz="1219170" rtl="0" eaLnBrk="1" fontAlgn="auto" latinLnBrk="0" hangingPunct="1">
              <a:lnSpc>
                <a:spcPct val="80000"/>
              </a:lnSpc>
              <a:spcBef>
                <a:spcPct val="0"/>
              </a:spcBef>
              <a:spcAft>
                <a:spcPts val="0"/>
              </a:spcAft>
              <a:buClrTx/>
              <a:buSzTx/>
              <a:buFontTx/>
              <a:buNone/>
              <a:tabLst/>
              <a:defRPr lang="en-US" sz="2133" b="0" dirty="0" smtClean="0">
                <a:solidFill>
                  <a:schemeClr val="bg1"/>
                </a:solidFill>
                <a:latin typeface="Proxima Nova Alt Th" panose="02000506030000020004" pitchFamily="50" charset="0"/>
              </a:defRPr>
            </a:lvl1pPr>
          </a:lstStyle>
          <a:p>
            <a:pPr>
              <a:lnSpc>
                <a:spcPct val="80000"/>
              </a:lnSpc>
            </a:pPr>
            <a:r>
              <a:rPr lang="en-US" dirty="0"/>
              <a:t>Click to edit master title style</a:t>
            </a:r>
            <a:br>
              <a:rPr lang="en-US" dirty="0"/>
            </a:br>
            <a:r>
              <a:rPr lang="en-US" dirty="0">
                <a:solidFill>
                  <a:schemeClr val="tx1">
                    <a:lumMod val="75000"/>
                    <a:lumOff val="25000"/>
                  </a:schemeClr>
                </a:solidFill>
                <a:latin typeface="+mj-lt"/>
                <a:cs typeface="ITC Franklin Gothic BookCp"/>
              </a:rPr>
              <a:t> </a:t>
            </a:r>
            <a:endParaRPr lang="en-GB" dirty="0"/>
          </a:p>
        </p:txBody>
      </p:sp>
      <p:sp>
        <p:nvSpPr>
          <p:cNvPr id="8" name="Text Placeholder 2">
            <a:extLst>
              <a:ext uri="{FF2B5EF4-FFF2-40B4-BE49-F238E27FC236}">
                <a16:creationId xmlns:a16="http://schemas.microsoft.com/office/drawing/2014/main" id="{6F020763-46A6-4010-8491-0EFB02E278CC}"/>
              </a:ext>
            </a:extLst>
          </p:cNvPr>
          <p:cNvSpPr>
            <a:spLocks noGrp="1"/>
          </p:cNvSpPr>
          <p:nvPr>
            <p:ph type="body" sz="quarter" idx="19" hasCustomPrompt="1"/>
          </p:nvPr>
        </p:nvSpPr>
        <p:spPr>
          <a:xfrm>
            <a:off x="32326" y="2244368"/>
            <a:ext cx="180000" cy="180973"/>
          </a:xfrm>
          <a:prstGeom prst="ellipse">
            <a:avLst/>
          </a:prstGeom>
          <a:solidFill>
            <a:srgbClr val="4A4A4A"/>
          </a:solidFill>
          <a:ln>
            <a:noFill/>
          </a:ln>
        </p:spPr>
        <p:txBody>
          <a:bodyPr/>
          <a:lstStyle>
            <a:lvl1pPr marL="0" indent="0">
              <a:buNone/>
              <a:defRPr sz="133" baseline="0"/>
            </a:lvl1pPr>
          </a:lstStyle>
          <a:p>
            <a:pPr lvl="0"/>
            <a:r>
              <a:rPr lang="en-US" dirty="0"/>
              <a:t> </a:t>
            </a:r>
            <a:endParaRPr lang="en-GB" dirty="0"/>
          </a:p>
        </p:txBody>
      </p:sp>
    </p:spTree>
    <p:extLst>
      <p:ext uri="{BB962C8B-B14F-4D97-AF65-F5344CB8AC3E}">
        <p14:creationId xmlns:p14="http://schemas.microsoft.com/office/powerpoint/2010/main" val="2715014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xt and Grey Box">
    <p:spTree>
      <p:nvGrpSpPr>
        <p:cNvPr id="1" name=""/>
        <p:cNvGrpSpPr/>
        <p:nvPr/>
      </p:nvGrpSpPr>
      <p:grpSpPr>
        <a:xfrm>
          <a:off x="0" y="0"/>
          <a:ext cx="0" cy="0"/>
          <a:chOff x="0" y="0"/>
          <a:chExt cx="0" cy="0"/>
        </a:xfrm>
      </p:grpSpPr>
      <p:sp>
        <p:nvSpPr>
          <p:cNvPr id="2" name="Rectangle 1"/>
          <p:cNvSpPr/>
          <p:nvPr userDrawn="1"/>
        </p:nvSpPr>
        <p:spPr>
          <a:xfrm>
            <a:off x="3695700" y="69000"/>
            <a:ext cx="8438400" cy="672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6" name="Text Placeholder 11"/>
          <p:cNvSpPr>
            <a:spLocks noGrp="1"/>
          </p:cNvSpPr>
          <p:nvPr>
            <p:ph type="body" sz="quarter" idx="10"/>
          </p:nvPr>
        </p:nvSpPr>
        <p:spPr>
          <a:xfrm>
            <a:off x="334433" y="1494367"/>
            <a:ext cx="3073268" cy="5289548"/>
          </a:xfrm>
          <a:prstGeom prst="rect">
            <a:avLst/>
          </a:prstGeom>
        </p:spPr>
        <p:txBody>
          <a:bodyPr lIns="0">
            <a:normAutofit/>
          </a:bodyPr>
          <a:lstStyle>
            <a:lvl1pPr marL="0" indent="0" defTabSz="122764">
              <a:buFontTx/>
              <a:buNone/>
              <a:defRPr sz="1467">
                <a:solidFill>
                  <a:srgbClr val="4A4A4A"/>
                </a:solidFill>
                <a:latin typeface="Calibri" panose="020F0502020204030204" pitchFamily="34" charset="0"/>
                <a:cs typeface="Calibri" panose="020F0502020204030204" pitchFamily="34" charset="0"/>
              </a:defRPr>
            </a:lvl1pPr>
            <a:lvl2pPr marL="237061" indent="0" defTabSz="0">
              <a:buFontTx/>
              <a:buNone/>
              <a:defRPr sz="1400">
                <a:solidFill>
                  <a:srgbClr val="4A4A4A"/>
                </a:solidFill>
                <a:latin typeface="Calibri" panose="020F0502020204030204" pitchFamily="34" charset="0"/>
                <a:cs typeface="Calibri" panose="020F0502020204030204" pitchFamily="34" charset="0"/>
              </a:defRPr>
            </a:lvl2pPr>
            <a:lvl3pPr marL="596885" indent="0" defTabSz="0">
              <a:buFontTx/>
              <a:buNone/>
              <a:defRPr sz="1333">
                <a:solidFill>
                  <a:srgbClr val="4A4A4A"/>
                </a:solidFill>
                <a:latin typeface="Calibri" panose="020F0502020204030204" pitchFamily="34" charset="0"/>
                <a:cs typeface="Calibri" panose="020F0502020204030204" pitchFamily="34" charset="0"/>
              </a:defRPr>
            </a:lvl3pPr>
            <a:lvl4pPr marL="958827" indent="0" defTabSz="0">
              <a:buFontTx/>
              <a:buNone/>
              <a:defRPr sz="1200">
                <a:solidFill>
                  <a:srgbClr val="4A4A4A"/>
                </a:solidFill>
                <a:latin typeface="Calibri" panose="020F0502020204030204" pitchFamily="34" charset="0"/>
                <a:cs typeface="Calibri" panose="020F0502020204030204" pitchFamily="34" charset="0"/>
              </a:defRPr>
            </a:lvl4pPr>
            <a:lvl5pPr marL="1322884" indent="0" defTabSz="0">
              <a:buFontTx/>
              <a:buNone/>
              <a:defRPr sz="1067">
                <a:solidFill>
                  <a:srgbClr val="4A4A4A"/>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Placeholder 1"/>
          <p:cNvSpPr>
            <a:spLocks noGrp="1"/>
          </p:cNvSpPr>
          <p:nvPr>
            <p:ph type="title"/>
          </p:nvPr>
        </p:nvSpPr>
        <p:spPr>
          <a:xfrm>
            <a:off x="202234" y="272744"/>
            <a:ext cx="3205467" cy="858753"/>
          </a:xfrm>
          <a:prstGeom prst="rect">
            <a:avLst/>
          </a:prstGeom>
        </p:spPr>
        <p:txBody>
          <a:bodyPr vert="horz" lIns="91440" tIns="45720" rIns="91440" bIns="45720" rtlCol="0" anchor="t">
            <a:noAutofit/>
          </a:bodyPr>
          <a:lstStyle>
            <a:lvl1pPr algn="l">
              <a:lnSpc>
                <a:spcPct val="80000"/>
              </a:lnSpc>
              <a:defRPr sz="2133" b="1">
                <a:solidFill>
                  <a:srgbClr val="4A4A4A"/>
                </a:solidFill>
                <a:latin typeface="Proxima Nova Alt Th" panose="02000506030000020004" pitchFamily="50" charset="0"/>
              </a:defRPr>
            </a:lvl1pPr>
          </a:lstStyle>
          <a:p>
            <a:r>
              <a:rPr lang="en-US" dirty="0"/>
              <a:t>Click to edit Master title style</a:t>
            </a:r>
            <a:endParaRPr lang="en-GB" dirty="0"/>
          </a:p>
        </p:txBody>
      </p:sp>
      <p:sp>
        <p:nvSpPr>
          <p:cNvPr id="8" name="Text Placeholder 2">
            <a:extLst>
              <a:ext uri="{FF2B5EF4-FFF2-40B4-BE49-F238E27FC236}">
                <a16:creationId xmlns:a16="http://schemas.microsoft.com/office/drawing/2014/main" id="{A18C2E32-A292-45AF-B8E7-03F4DB896CB1}"/>
              </a:ext>
            </a:extLst>
          </p:cNvPr>
          <p:cNvSpPr>
            <a:spLocks noGrp="1"/>
          </p:cNvSpPr>
          <p:nvPr>
            <p:ph type="body" sz="quarter" idx="18" hasCustomPrompt="1"/>
          </p:nvPr>
        </p:nvSpPr>
        <p:spPr>
          <a:xfrm>
            <a:off x="32326" y="339134"/>
            <a:ext cx="180000" cy="180973"/>
          </a:xfrm>
          <a:prstGeom prst="ellipse">
            <a:avLst/>
          </a:prstGeom>
          <a:solidFill>
            <a:srgbClr val="4A4A4A"/>
          </a:solidFill>
          <a:ln>
            <a:noFill/>
          </a:ln>
        </p:spPr>
        <p:txBody>
          <a:bodyPr/>
          <a:lstStyle>
            <a:lvl1pPr marL="0" indent="0">
              <a:buNone/>
              <a:defRPr sz="133" baseline="0"/>
            </a:lvl1pPr>
          </a:lstStyle>
          <a:p>
            <a:pPr lvl="0"/>
            <a:r>
              <a:rPr lang="en-US" dirty="0"/>
              <a:t> </a:t>
            </a:r>
            <a:endParaRPr lang="en-GB" dirty="0"/>
          </a:p>
        </p:txBody>
      </p:sp>
    </p:spTree>
    <p:extLst>
      <p:ext uri="{BB962C8B-B14F-4D97-AF65-F5344CB8AC3E}">
        <p14:creationId xmlns:p14="http://schemas.microsoft.com/office/powerpoint/2010/main" val="2353206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ext and Grey Box">
    <p:spTree>
      <p:nvGrpSpPr>
        <p:cNvPr id="1" name=""/>
        <p:cNvGrpSpPr/>
        <p:nvPr/>
      </p:nvGrpSpPr>
      <p:grpSpPr>
        <a:xfrm>
          <a:off x="0" y="0"/>
          <a:ext cx="0" cy="0"/>
          <a:chOff x="0" y="0"/>
          <a:chExt cx="0" cy="0"/>
        </a:xfrm>
      </p:grpSpPr>
      <p:sp>
        <p:nvSpPr>
          <p:cNvPr id="2" name="Rectangle 1"/>
          <p:cNvSpPr/>
          <p:nvPr userDrawn="1"/>
        </p:nvSpPr>
        <p:spPr>
          <a:xfrm>
            <a:off x="76200" y="1785270"/>
            <a:ext cx="12057900" cy="5003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6" name="Text Placeholder 11"/>
          <p:cNvSpPr>
            <a:spLocks noGrp="1"/>
          </p:cNvSpPr>
          <p:nvPr>
            <p:ph type="body" sz="quarter" idx="10"/>
          </p:nvPr>
        </p:nvSpPr>
        <p:spPr>
          <a:xfrm>
            <a:off x="334432" y="1284817"/>
            <a:ext cx="11279718" cy="347133"/>
          </a:xfrm>
          <a:prstGeom prst="rect">
            <a:avLst/>
          </a:prstGeom>
        </p:spPr>
        <p:txBody>
          <a:bodyPr lIns="0">
            <a:normAutofit/>
          </a:bodyPr>
          <a:lstStyle>
            <a:lvl1pPr marL="0" indent="0" defTabSz="122764">
              <a:buFontTx/>
              <a:buNone/>
              <a:defRPr sz="1467">
                <a:solidFill>
                  <a:srgbClr val="4A4A4A"/>
                </a:solidFill>
                <a:latin typeface="Calibri" panose="020F0502020204030204" pitchFamily="34" charset="0"/>
                <a:cs typeface="Calibri" panose="020F0502020204030204" pitchFamily="34" charset="0"/>
              </a:defRPr>
            </a:lvl1pPr>
            <a:lvl2pPr marL="237061" indent="0" defTabSz="0">
              <a:buFontTx/>
              <a:buNone/>
              <a:defRPr sz="1400">
                <a:solidFill>
                  <a:srgbClr val="4A4A4A"/>
                </a:solidFill>
                <a:latin typeface="Calibri" panose="020F0502020204030204" pitchFamily="34" charset="0"/>
                <a:cs typeface="Calibri" panose="020F0502020204030204" pitchFamily="34" charset="0"/>
              </a:defRPr>
            </a:lvl2pPr>
            <a:lvl3pPr marL="596885" indent="0" defTabSz="0">
              <a:buFontTx/>
              <a:buNone/>
              <a:defRPr sz="1333">
                <a:solidFill>
                  <a:srgbClr val="4A4A4A"/>
                </a:solidFill>
                <a:latin typeface="Calibri" panose="020F0502020204030204" pitchFamily="34" charset="0"/>
                <a:cs typeface="Calibri" panose="020F0502020204030204" pitchFamily="34" charset="0"/>
              </a:defRPr>
            </a:lvl3pPr>
            <a:lvl4pPr marL="958827" indent="0" defTabSz="0">
              <a:buFontTx/>
              <a:buNone/>
              <a:defRPr sz="1200">
                <a:solidFill>
                  <a:srgbClr val="4A4A4A"/>
                </a:solidFill>
                <a:latin typeface="Calibri" panose="020F0502020204030204" pitchFamily="34" charset="0"/>
                <a:cs typeface="Calibri" panose="020F0502020204030204" pitchFamily="34" charset="0"/>
              </a:defRPr>
            </a:lvl4pPr>
            <a:lvl5pPr marL="1322884" indent="0" defTabSz="0">
              <a:buFontTx/>
              <a:buNone/>
              <a:defRPr sz="1067">
                <a:solidFill>
                  <a:srgbClr val="4A4A4A"/>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Placeholder 1"/>
          <p:cNvSpPr>
            <a:spLocks noGrp="1"/>
          </p:cNvSpPr>
          <p:nvPr>
            <p:ph type="title"/>
          </p:nvPr>
        </p:nvSpPr>
        <p:spPr>
          <a:xfrm>
            <a:off x="202234" y="272744"/>
            <a:ext cx="9506915" cy="858753"/>
          </a:xfrm>
          <a:prstGeom prst="rect">
            <a:avLst/>
          </a:prstGeom>
        </p:spPr>
        <p:txBody>
          <a:bodyPr vert="horz" lIns="91440" tIns="45720" rIns="91440" bIns="45720" rtlCol="0" anchor="t">
            <a:noAutofit/>
          </a:bodyPr>
          <a:lstStyle>
            <a:lvl1pPr algn="l">
              <a:lnSpc>
                <a:spcPct val="80000"/>
              </a:lnSpc>
              <a:defRPr lang="en-US" sz="2133" b="1" kern="1200" dirty="0">
                <a:solidFill>
                  <a:srgbClr val="4A4A4A"/>
                </a:solidFill>
                <a:latin typeface="Proxima Nova Alt Th" panose="02000506030000020004" pitchFamily="50" charset="0"/>
                <a:ea typeface="+mj-ea"/>
                <a:cs typeface="+mj-cs"/>
              </a:defRPr>
            </a:lvl1pPr>
          </a:lstStyle>
          <a:p>
            <a:r>
              <a:rPr lang="en-US" dirty="0"/>
              <a:t>Click to edit Master title style</a:t>
            </a:r>
            <a:endParaRPr lang="en-GB" dirty="0"/>
          </a:p>
        </p:txBody>
      </p:sp>
      <p:sp>
        <p:nvSpPr>
          <p:cNvPr id="8" name="Text Placeholder 2">
            <a:extLst>
              <a:ext uri="{FF2B5EF4-FFF2-40B4-BE49-F238E27FC236}">
                <a16:creationId xmlns:a16="http://schemas.microsoft.com/office/drawing/2014/main" id="{A18C2E32-A292-45AF-B8E7-03F4DB896CB1}"/>
              </a:ext>
            </a:extLst>
          </p:cNvPr>
          <p:cNvSpPr>
            <a:spLocks noGrp="1"/>
          </p:cNvSpPr>
          <p:nvPr>
            <p:ph type="body" sz="quarter" idx="18" hasCustomPrompt="1"/>
          </p:nvPr>
        </p:nvSpPr>
        <p:spPr>
          <a:xfrm>
            <a:off x="32326" y="339134"/>
            <a:ext cx="180000" cy="180973"/>
          </a:xfrm>
          <a:prstGeom prst="ellipse">
            <a:avLst/>
          </a:prstGeom>
          <a:solidFill>
            <a:srgbClr val="4A4A4A"/>
          </a:solidFill>
          <a:ln>
            <a:noFill/>
          </a:ln>
        </p:spPr>
        <p:txBody>
          <a:bodyPr/>
          <a:lstStyle>
            <a:lvl1pPr marL="0" indent="0">
              <a:buNone/>
              <a:defRPr sz="133" baseline="0"/>
            </a:lvl1pPr>
          </a:lstStyle>
          <a:p>
            <a:pPr lvl="0"/>
            <a:r>
              <a:rPr lang="en-US" dirty="0"/>
              <a:t> </a:t>
            </a:r>
            <a:endParaRPr lang="en-GB" dirty="0"/>
          </a:p>
        </p:txBody>
      </p:sp>
    </p:spTree>
    <p:extLst>
      <p:ext uri="{BB962C8B-B14F-4D97-AF65-F5344CB8AC3E}">
        <p14:creationId xmlns:p14="http://schemas.microsoft.com/office/powerpoint/2010/main" val="3403500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ext and Grey Box">
    <p:spTree>
      <p:nvGrpSpPr>
        <p:cNvPr id="1" name=""/>
        <p:cNvGrpSpPr/>
        <p:nvPr/>
      </p:nvGrpSpPr>
      <p:grpSpPr>
        <a:xfrm>
          <a:off x="0" y="0"/>
          <a:ext cx="0" cy="0"/>
          <a:chOff x="0" y="0"/>
          <a:chExt cx="0" cy="0"/>
        </a:xfrm>
      </p:grpSpPr>
      <p:sp>
        <p:nvSpPr>
          <p:cNvPr id="6" name="Text Placeholder 11"/>
          <p:cNvSpPr>
            <a:spLocks noGrp="1"/>
          </p:cNvSpPr>
          <p:nvPr>
            <p:ph type="body" sz="quarter" idx="10" hasCustomPrompt="1"/>
          </p:nvPr>
        </p:nvSpPr>
        <p:spPr>
          <a:xfrm>
            <a:off x="334432" y="1284817"/>
            <a:ext cx="11279718" cy="347133"/>
          </a:xfrm>
          <a:prstGeom prst="rect">
            <a:avLst/>
          </a:prstGeom>
        </p:spPr>
        <p:txBody>
          <a:bodyPr lIns="0">
            <a:noAutofit/>
          </a:bodyPr>
          <a:lstStyle>
            <a:lvl1pPr marL="0" indent="0" defTabSz="122764">
              <a:buFontTx/>
              <a:buNone/>
              <a:defRPr sz="1467">
                <a:solidFill>
                  <a:srgbClr val="4A4A4A"/>
                </a:solidFill>
                <a:latin typeface="Calibri" panose="020F0502020204030204" pitchFamily="34" charset="0"/>
                <a:cs typeface="Calibri" panose="020F0502020204030204" pitchFamily="34" charset="0"/>
              </a:defRPr>
            </a:lvl1pPr>
            <a:lvl2pPr marL="237061" indent="0" defTabSz="0">
              <a:buFontTx/>
              <a:buNone/>
              <a:defRPr sz="1400">
                <a:solidFill>
                  <a:srgbClr val="4A4A4A"/>
                </a:solidFill>
                <a:latin typeface="Calibri" panose="020F0502020204030204" pitchFamily="34" charset="0"/>
                <a:cs typeface="Calibri" panose="020F0502020204030204" pitchFamily="34" charset="0"/>
              </a:defRPr>
            </a:lvl2pPr>
            <a:lvl3pPr marL="596885" indent="0" defTabSz="0">
              <a:buFontTx/>
              <a:buNone/>
              <a:defRPr sz="1333">
                <a:solidFill>
                  <a:srgbClr val="4A4A4A"/>
                </a:solidFill>
                <a:latin typeface="Calibri" panose="020F0502020204030204" pitchFamily="34" charset="0"/>
                <a:cs typeface="Calibri" panose="020F0502020204030204" pitchFamily="34" charset="0"/>
              </a:defRPr>
            </a:lvl3pPr>
            <a:lvl4pPr marL="958827" indent="0" defTabSz="0">
              <a:buFontTx/>
              <a:buNone/>
              <a:defRPr sz="1200">
                <a:solidFill>
                  <a:srgbClr val="4A4A4A"/>
                </a:solidFill>
                <a:latin typeface="Calibri" panose="020F0502020204030204" pitchFamily="34" charset="0"/>
                <a:cs typeface="Calibri" panose="020F0502020204030204" pitchFamily="34" charset="0"/>
              </a:defRPr>
            </a:lvl4pPr>
            <a:lvl5pPr marL="1322884" indent="0" defTabSz="0">
              <a:buFontTx/>
              <a:buNone/>
              <a:defRPr sz="1067">
                <a:solidFill>
                  <a:srgbClr val="4A4A4A"/>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Placeholder 1"/>
          <p:cNvSpPr>
            <a:spLocks noGrp="1"/>
          </p:cNvSpPr>
          <p:nvPr>
            <p:ph type="title"/>
          </p:nvPr>
        </p:nvSpPr>
        <p:spPr>
          <a:xfrm>
            <a:off x="202234" y="272744"/>
            <a:ext cx="9506915" cy="858753"/>
          </a:xfrm>
          <a:prstGeom prst="rect">
            <a:avLst/>
          </a:prstGeom>
        </p:spPr>
        <p:txBody>
          <a:bodyPr vert="horz" lIns="91440" tIns="45720" rIns="91440" bIns="45720" rtlCol="0" anchor="t">
            <a:noAutofit/>
          </a:bodyPr>
          <a:lstStyle>
            <a:lvl1pPr algn="l">
              <a:lnSpc>
                <a:spcPct val="80000"/>
              </a:lnSpc>
              <a:defRPr lang="en-US" sz="2133" b="1" kern="1200" dirty="0">
                <a:solidFill>
                  <a:srgbClr val="4A4A4A"/>
                </a:solidFill>
                <a:latin typeface="Proxima Nova Alt Th" panose="02000506030000020004" pitchFamily="50" charset="0"/>
                <a:ea typeface="+mj-ea"/>
                <a:cs typeface="+mj-cs"/>
              </a:defRPr>
            </a:lvl1pPr>
          </a:lstStyle>
          <a:p>
            <a:r>
              <a:rPr lang="en-US" dirty="0"/>
              <a:t>Click to edit Master title style</a:t>
            </a:r>
            <a:endParaRPr lang="en-GB" dirty="0"/>
          </a:p>
        </p:txBody>
      </p:sp>
      <p:sp>
        <p:nvSpPr>
          <p:cNvPr id="8" name="Text Placeholder 2">
            <a:extLst>
              <a:ext uri="{FF2B5EF4-FFF2-40B4-BE49-F238E27FC236}">
                <a16:creationId xmlns:a16="http://schemas.microsoft.com/office/drawing/2014/main" id="{A18C2E32-A292-45AF-B8E7-03F4DB896CB1}"/>
              </a:ext>
            </a:extLst>
          </p:cNvPr>
          <p:cNvSpPr>
            <a:spLocks noGrp="1"/>
          </p:cNvSpPr>
          <p:nvPr>
            <p:ph type="body" sz="quarter" idx="18" hasCustomPrompt="1"/>
          </p:nvPr>
        </p:nvSpPr>
        <p:spPr>
          <a:xfrm>
            <a:off x="32326" y="339134"/>
            <a:ext cx="180000" cy="180973"/>
          </a:xfrm>
          <a:prstGeom prst="ellipse">
            <a:avLst/>
          </a:prstGeom>
          <a:solidFill>
            <a:srgbClr val="4A4A4A"/>
          </a:solidFill>
          <a:ln>
            <a:noFill/>
          </a:ln>
        </p:spPr>
        <p:txBody>
          <a:bodyPr/>
          <a:lstStyle>
            <a:lvl1pPr marL="0" indent="0">
              <a:buNone/>
              <a:defRPr sz="133" baseline="0"/>
            </a:lvl1pPr>
          </a:lstStyle>
          <a:p>
            <a:pPr lvl="0"/>
            <a:r>
              <a:rPr lang="en-US" dirty="0"/>
              <a:t> </a:t>
            </a:r>
            <a:endParaRPr lang="en-GB" dirty="0"/>
          </a:p>
        </p:txBody>
      </p:sp>
      <p:pic>
        <p:nvPicPr>
          <p:cNvPr id="5" name="Picture 4">
            <a:extLst>
              <a:ext uri="{FF2B5EF4-FFF2-40B4-BE49-F238E27FC236}">
                <a16:creationId xmlns:a16="http://schemas.microsoft.com/office/drawing/2014/main" id="{BC2EA11B-3331-4EA7-8B23-4F06EFD6C8A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252500" y="199893"/>
            <a:ext cx="694509" cy="640428"/>
          </a:xfrm>
          <a:prstGeom prst="rect">
            <a:avLst/>
          </a:prstGeom>
        </p:spPr>
      </p:pic>
      <p:sp>
        <p:nvSpPr>
          <p:cNvPr id="11" name="Slide Number Placeholder 5">
            <a:extLst>
              <a:ext uri="{FF2B5EF4-FFF2-40B4-BE49-F238E27FC236}">
                <a16:creationId xmlns:a16="http://schemas.microsoft.com/office/drawing/2014/main" id="{7D468888-BBE4-45CD-AB8B-EA1BDA435BE7}"/>
              </a:ext>
            </a:extLst>
          </p:cNvPr>
          <p:cNvSpPr>
            <a:spLocks noGrp="1"/>
          </p:cNvSpPr>
          <p:nvPr>
            <p:ph type="sldNum" sz="quarter" idx="12"/>
          </p:nvPr>
        </p:nvSpPr>
        <p:spPr>
          <a:xfrm>
            <a:off x="89253" y="6356359"/>
            <a:ext cx="398417" cy="365125"/>
          </a:xfrm>
          <a:prstGeom prst="rect">
            <a:avLst/>
          </a:prstGeom>
        </p:spPr>
        <p:txBody>
          <a:bodyPr anchor="ctr"/>
          <a:lstStyle>
            <a:lvl1pPr algn="ctr">
              <a:defRPr lang="en-GB" sz="900" kern="1200" smtClean="0">
                <a:solidFill>
                  <a:schemeClr val="tx1"/>
                </a:solidFill>
                <a:latin typeface="Calibri" panose="020F0502020204030204" pitchFamily="34" charset="0"/>
                <a:ea typeface="+mn-ea"/>
                <a:cs typeface="Calibri" panose="020F0502020204030204" pitchFamily="34" charset="0"/>
              </a:defRPr>
            </a:lvl1pPr>
          </a:lstStyle>
          <a:p>
            <a:fld id="{6C4C6F56-B3DB-B64D-89A3-7D5B0D04A5CD}" type="slidenum">
              <a:rPr lang="en-GB" smtClean="0"/>
              <a:pPr/>
              <a:t>‹#›</a:t>
            </a:fld>
            <a:endParaRPr lang="en-GB" dirty="0"/>
          </a:p>
        </p:txBody>
      </p:sp>
      <p:sp>
        <p:nvSpPr>
          <p:cNvPr id="12" name="Footer Placeholder 4">
            <a:extLst>
              <a:ext uri="{FF2B5EF4-FFF2-40B4-BE49-F238E27FC236}">
                <a16:creationId xmlns:a16="http://schemas.microsoft.com/office/drawing/2014/main" id="{31212F30-2051-4E87-A61D-E7B44451B696}"/>
              </a:ext>
            </a:extLst>
          </p:cNvPr>
          <p:cNvSpPr>
            <a:spLocks noGrp="1"/>
          </p:cNvSpPr>
          <p:nvPr>
            <p:ph type="ftr" sz="quarter" idx="11"/>
          </p:nvPr>
        </p:nvSpPr>
        <p:spPr>
          <a:xfrm>
            <a:off x="592183" y="6356359"/>
            <a:ext cx="11021967" cy="365125"/>
          </a:xfrm>
          <a:prstGeom prst="rect">
            <a:avLst/>
          </a:prstGeom>
        </p:spPr>
        <p:txBody>
          <a:bodyPr anchor="ctr"/>
          <a:lstStyle>
            <a:lvl1pPr algn="l">
              <a:defRPr sz="900">
                <a:latin typeface="Calibri" panose="020F0502020204030204" pitchFamily="34" charset="0"/>
                <a:cs typeface="Calibri" panose="020F0502020204030204" pitchFamily="34" charset="0"/>
              </a:defRPr>
            </a:lvl1pPr>
          </a:lstStyle>
          <a:p>
            <a:r>
              <a:rPr lang="en-US" dirty="0"/>
              <a:t>European Climate Foundation</a:t>
            </a:r>
          </a:p>
        </p:txBody>
      </p:sp>
    </p:spTree>
    <p:extLst>
      <p:ext uri="{BB962C8B-B14F-4D97-AF65-F5344CB8AC3E}">
        <p14:creationId xmlns:p14="http://schemas.microsoft.com/office/powerpoint/2010/main" val="40033449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nd 1 Image">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3688197" y="69000"/>
            <a:ext cx="8439189" cy="6720000"/>
          </a:xfrm>
          <a:prstGeom prst="rect">
            <a:avLst/>
          </a:prstGeom>
          <a:solidFill>
            <a:schemeClr val="tx1">
              <a:lumMod val="20000"/>
              <a:lumOff val="80000"/>
            </a:schemeClr>
          </a:solidFill>
        </p:spPr>
        <p:txBody>
          <a:bodyPr vert="horz"/>
          <a:lstStyle>
            <a:lvl1pPr marL="0" indent="0">
              <a:buNone/>
              <a:defRPr sz="1600" i="1">
                <a:solidFill>
                  <a:srgbClr val="5F574F"/>
                </a:solidFill>
              </a:defRPr>
            </a:lvl1pPr>
          </a:lstStyle>
          <a:p>
            <a:r>
              <a:rPr lang="en-US"/>
              <a:t>Click icon to add picture</a:t>
            </a:r>
            <a:endParaRPr lang="en-GB" dirty="0"/>
          </a:p>
        </p:txBody>
      </p:sp>
      <p:sp>
        <p:nvSpPr>
          <p:cNvPr id="6" name="Text Placeholder 11"/>
          <p:cNvSpPr>
            <a:spLocks noGrp="1"/>
          </p:cNvSpPr>
          <p:nvPr>
            <p:ph type="body" sz="quarter" idx="10"/>
          </p:nvPr>
        </p:nvSpPr>
        <p:spPr>
          <a:xfrm>
            <a:off x="334433" y="1494367"/>
            <a:ext cx="3073268" cy="5289548"/>
          </a:xfrm>
          <a:prstGeom prst="rect">
            <a:avLst/>
          </a:prstGeom>
        </p:spPr>
        <p:txBody>
          <a:bodyPr lIns="0">
            <a:normAutofit/>
          </a:bodyPr>
          <a:lstStyle>
            <a:lvl1pPr marL="0" indent="0" defTabSz="122764">
              <a:buFontTx/>
              <a:buNone/>
              <a:defRPr sz="1467">
                <a:solidFill>
                  <a:schemeClr val="tx1"/>
                </a:solidFill>
                <a:latin typeface="Calibri" panose="020F0502020204030204" pitchFamily="34" charset="0"/>
                <a:cs typeface="Calibri" panose="020F0502020204030204" pitchFamily="34" charset="0"/>
              </a:defRPr>
            </a:lvl1pPr>
            <a:lvl2pPr marL="237061" indent="0" defTabSz="0">
              <a:buFontTx/>
              <a:buNone/>
              <a:defRPr sz="1400">
                <a:solidFill>
                  <a:schemeClr val="tx1"/>
                </a:solidFill>
                <a:latin typeface="Calibri" panose="020F0502020204030204" pitchFamily="34" charset="0"/>
                <a:cs typeface="Calibri" panose="020F0502020204030204" pitchFamily="34" charset="0"/>
              </a:defRPr>
            </a:lvl2pPr>
            <a:lvl3pPr marL="596885" indent="0" defTabSz="0">
              <a:buFontTx/>
              <a:buNone/>
              <a:defRPr sz="1333">
                <a:solidFill>
                  <a:schemeClr val="tx1"/>
                </a:solidFill>
                <a:latin typeface="Calibri" panose="020F0502020204030204" pitchFamily="34" charset="0"/>
                <a:cs typeface="Calibri" panose="020F0502020204030204" pitchFamily="34" charset="0"/>
              </a:defRPr>
            </a:lvl3pPr>
            <a:lvl4pPr marL="958827" indent="0" defTabSz="0">
              <a:buFontTx/>
              <a:buNone/>
              <a:defRPr sz="1200">
                <a:solidFill>
                  <a:schemeClr val="tx1"/>
                </a:solidFill>
                <a:latin typeface="Calibri" panose="020F0502020204030204" pitchFamily="34" charset="0"/>
                <a:cs typeface="Calibri" panose="020F0502020204030204" pitchFamily="34" charset="0"/>
              </a:defRPr>
            </a:lvl4pPr>
            <a:lvl5pPr marL="1322884" indent="0" defTabSz="0">
              <a:buFontTx/>
              <a:buNone/>
              <a:defRPr sz="1067">
                <a:solidFill>
                  <a:schemeClr val="tx1"/>
                </a:solidFill>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 Placeholder 1"/>
          <p:cNvSpPr>
            <a:spLocks noGrp="1"/>
          </p:cNvSpPr>
          <p:nvPr>
            <p:ph type="title"/>
          </p:nvPr>
        </p:nvSpPr>
        <p:spPr>
          <a:xfrm>
            <a:off x="202234" y="276042"/>
            <a:ext cx="3205467" cy="858753"/>
          </a:xfrm>
          <a:prstGeom prst="rect">
            <a:avLst/>
          </a:prstGeom>
        </p:spPr>
        <p:txBody>
          <a:bodyPr vert="horz" lIns="91440" tIns="45720" rIns="91440" bIns="45720" rtlCol="0" anchor="t">
            <a:noAutofit/>
          </a:bodyPr>
          <a:lstStyle>
            <a:lvl1pPr algn="l">
              <a:lnSpc>
                <a:spcPct val="80000"/>
              </a:lnSpc>
              <a:defRPr lang="en-GB" sz="2133" b="1" kern="1200" dirty="0">
                <a:solidFill>
                  <a:srgbClr val="4A4A4A"/>
                </a:solidFill>
                <a:latin typeface="Proxima Nova Alt Th" panose="02000506030000020004" pitchFamily="50" charset="0"/>
                <a:ea typeface="+mj-ea"/>
                <a:cs typeface="+mj-cs"/>
              </a:defRPr>
            </a:lvl1pPr>
          </a:lstStyle>
          <a:p>
            <a:r>
              <a:rPr lang="en-US" dirty="0"/>
              <a:t>Click to edit Master title style</a:t>
            </a:r>
            <a:endParaRPr lang="en-GB" dirty="0"/>
          </a:p>
        </p:txBody>
      </p:sp>
      <p:sp>
        <p:nvSpPr>
          <p:cNvPr id="10" name="Text Placeholder 2">
            <a:extLst>
              <a:ext uri="{FF2B5EF4-FFF2-40B4-BE49-F238E27FC236}">
                <a16:creationId xmlns:a16="http://schemas.microsoft.com/office/drawing/2014/main" id="{15B358E5-EBCE-49EF-BC3A-C817E1FE28B6}"/>
              </a:ext>
            </a:extLst>
          </p:cNvPr>
          <p:cNvSpPr>
            <a:spLocks noGrp="1"/>
          </p:cNvSpPr>
          <p:nvPr>
            <p:ph type="body" sz="quarter" idx="18" hasCustomPrompt="1"/>
          </p:nvPr>
        </p:nvSpPr>
        <p:spPr>
          <a:xfrm>
            <a:off x="32326" y="339134"/>
            <a:ext cx="180000" cy="180973"/>
          </a:xfrm>
          <a:prstGeom prst="ellipse">
            <a:avLst/>
          </a:prstGeom>
          <a:solidFill>
            <a:srgbClr val="4A4A4A"/>
          </a:solidFill>
          <a:ln>
            <a:noFill/>
          </a:ln>
        </p:spPr>
        <p:txBody>
          <a:bodyPr/>
          <a:lstStyle>
            <a:lvl1pPr marL="0" indent="0">
              <a:buNone/>
              <a:defRPr sz="133" baseline="0"/>
            </a:lvl1pPr>
          </a:lstStyle>
          <a:p>
            <a:pPr lvl="0"/>
            <a:r>
              <a:rPr lang="en-US" dirty="0"/>
              <a:t> </a:t>
            </a:r>
            <a:endParaRPr lang="en-GB" dirty="0"/>
          </a:p>
        </p:txBody>
      </p:sp>
    </p:spTree>
    <p:extLst>
      <p:ext uri="{BB962C8B-B14F-4D97-AF65-F5344CB8AC3E}">
        <p14:creationId xmlns:p14="http://schemas.microsoft.com/office/powerpoint/2010/main" val="25208443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and 2 Images ">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7934463" y="69000"/>
            <a:ext cx="4195200" cy="6720000"/>
          </a:xfrm>
          <a:prstGeom prst="rect">
            <a:avLst/>
          </a:prstGeom>
          <a:solidFill>
            <a:schemeClr val="tx1">
              <a:lumMod val="20000"/>
              <a:lumOff val="80000"/>
            </a:schemeClr>
          </a:solidFill>
        </p:spPr>
        <p:txBody>
          <a:bodyPr vert="horz"/>
          <a:lstStyle>
            <a:lvl1pPr marL="0" indent="0">
              <a:buNone/>
              <a:defRPr sz="1600" i="1">
                <a:solidFill>
                  <a:srgbClr val="5F574F"/>
                </a:solidFill>
              </a:defRPr>
            </a:lvl1pPr>
          </a:lstStyle>
          <a:p>
            <a:r>
              <a:rPr lang="en-US"/>
              <a:t>Click icon to add picture</a:t>
            </a:r>
            <a:endParaRPr lang="en-GB" dirty="0"/>
          </a:p>
        </p:txBody>
      </p:sp>
      <p:sp>
        <p:nvSpPr>
          <p:cNvPr id="7" name="Picture Placeholder 2"/>
          <p:cNvSpPr>
            <a:spLocks noGrp="1"/>
          </p:cNvSpPr>
          <p:nvPr>
            <p:ph type="pic" sz="quarter" idx="14"/>
          </p:nvPr>
        </p:nvSpPr>
        <p:spPr>
          <a:xfrm>
            <a:off x="3695700" y="69000"/>
            <a:ext cx="4195200" cy="6720000"/>
          </a:xfrm>
          <a:prstGeom prst="rect">
            <a:avLst/>
          </a:prstGeom>
          <a:solidFill>
            <a:schemeClr val="tx1">
              <a:lumMod val="20000"/>
              <a:lumOff val="80000"/>
            </a:schemeClr>
          </a:solidFill>
        </p:spPr>
        <p:txBody>
          <a:bodyPr vert="horz"/>
          <a:lstStyle>
            <a:lvl1pPr marL="0" indent="0">
              <a:buNone/>
              <a:defRPr sz="1600" i="1">
                <a:solidFill>
                  <a:srgbClr val="5F574F"/>
                </a:solidFill>
              </a:defRPr>
            </a:lvl1pPr>
          </a:lstStyle>
          <a:p>
            <a:r>
              <a:rPr lang="en-US"/>
              <a:t>Click icon to add picture</a:t>
            </a:r>
            <a:endParaRPr lang="en-GB" dirty="0"/>
          </a:p>
        </p:txBody>
      </p:sp>
      <p:sp>
        <p:nvSpPr>
          <p:cNvPr id="8" name="Text Placeholder 11"/>
          <p:cNvSpPr>
            <a:spLocks noGrp="1"/>
          </p:cNvSpPr>
          <p:nvPr>
            <p:ph type="body" sz="quarter" idx="10"/>
          </p:nvPr>
        </p:nvSpPr>
        <p:spPr>
          <a:xfrm>
            <a:off x="334433" y="1494368"/>
            <a:ext cx="3073268" cy="5289549"/>
          </a:xfrm>
          <a:prstGeom prst="rect">
            <a:avLst/>
          </a:prstGeom>
        </p:spPr>
        <p:txBody>
          <a:bodyPr lIns="0">
            <a:normAutofit/>
          </a:bodyPr>
          <a:lstStyle>
            <a:lvl1pPr marL="0" indent="0" defTabSz="122764">
              <a:buFontTx/>
              <a:buNone/>
              <a:defRPr sz="1467">
                <a:solidFill>
                  <a:schemeClr val="tx1"/>
                </a:solidFill>
                <a:latin typeface="Calibri" panose="020F0502020204030204" pitchFamily="34" charset="0"/>
                <a:cs typeface="Calibri" panose="020F0502020204030204" pitchFamily="34" charset="0"/>
              </a:defRPr>
            </a:lvl1pPr>
            <a:lvl2pPr marL="237061" indent="0" defTabSz="0">
              <a:buFontTx/>
              <a:buNone/>
              <a:defRPr sz="1400">
                <a:solidFill>
                  <a:schemeClr val="tx1"/>
                </a:solidFill>
                <a:latin typeface="Calibri" panose="020F0502020204030204" pitchFamily="34" charset="0"/>
                <a:cs typeface="Calibri" panose="020F0502020204030204" pitchFamily="34" charset="0"/>
              </a:defRPr>
            </a:lvl2pPr>
            <a:lvl3pPr marL="596885" indent="0" defTabSz="0">
              <a:buFontTx/>
              <a:buNone/>
              <a:defRPr sz="1333">
                <a:solidFill>
                  <a:schemeClr val="tx1"/>
                </a:solidFill>
                <a:latin typeface="Calibri" panose="020F0502020204030204" pitchFamily="34" charset="0"/>
                <a:cs typeface="Calibri" panose="020F0502020204030204" pitchFamily="34" charset="0"/>
              </a:defRPr>
            </a:lvl3pPr>
            <a:lvl4pPr marL="958827" indent="0" defTabSz="0">
              <a:buFontTx/>
              <a:buNone/>
              <a:defRPr sz="1200">
                <a:solidFill>
                  <a:schemeClr val="tx1"/>
                </a:solidFill>
                <a:latin typeface="Calibri" panose="020F0502020204030204" pitchFamily="34" charset="0"/>
                <a:cs typeface="Calibri" panose="020F0502020204030204" pitchFamily="34" charset="0"/>
              </a:defRPr>
            </a:lvl4pPr>
            <a:lvl5pPr marL="1322884" indent="0" defTabSz="0">
              <a:buFontTx/>
              <a:buNone/>
              <a:defRPr sz="1067">
                <a:solidFill>
                  <a:schemeClr val="tx1"/>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Placeholder 1"/>
          <p:cNvSpPr>
            <a:spLocks noGrp="1"/>
          </p:cNvSpPr>
          <p:nvPr>
            <p:ph type="title"/>
          </p:nvPr>
        </p:nvSpPr>
        <p:spPr>
          <a:xfrm>
            <a:off x="202234" y="276042"/>
            <a:ext cx="3205467" cy="858753"/>
          </a:xfrm>
          <a:prstGeom prst="rect">
            <a:avLst/>
          </a:prstGeom>
        </p:spPr>
        <p:txBody>
          <a:bodyPr vert="horz" lIns="91440" tIns="45720" rIns="91440" bIns="45720" rtlCol="0" anchor="t">
            <a:noAutofit/>
          </a:bodyPr>
          <a:lstStyle>
            <a:lvl1pPr algn="l">
              <a:lnSpc>
                <a:spcPct val="80000"/>
              </a:lnSpc>
              <a:defRPr lang="en-GB" sz="2133" b="1" kern="1200" dirty="0">
                <a:solidFill>
                  <a:srgbClr val="4A4A4A"/>
                </a:solidFill>
                <a:latin typeface="Proxima Nova Alt Th" panose="02000506030000020004" pitchFamily="50" charset="0"/>
                <a:ea typeface="+mj-ea"/>
                <a:cs typeface="+mj-cs"/>
              </a:defRPr>
            </a:lvl1pPr>
          </a:lstStyle>
          <a:p>
            <a:r>
              <a:rPr lang="en-US" dirty="0"/>
              <a:t>Click to edit Master title style</a:t>
            </a:r>
            <a:endParaRPr lang="en-GB" dirty="0"/>
          </a:p>
        </p:txBody>
      </p:sp>
      <p:sp>
        <p:nvSpPr>
          <p:cNvPr id="12" name="Text Placeholder 2">
            <a:extLst>
              <a:ext uri="{FF2B5EF4-FFF2-40B4-BE49-F238E27FC236}">
                <a16:creationId xmlns:a16="http://schemas.microsoft.com/office/drawing/2014/main" id="{C503AD0A-A65F-4732-838F-35080DCD0752}"/>
              </a:ext>
            </a:extLst>
          </p:cNvPr>
          <p:cNvSpPr>
            <a:spLocks noGrp="1"/>
          </p:cNvSpPr>
          <p:nvPr>
            <p:ph type="body" sz="quarter" idx="18" hasCustomPrompt="1"/>
          </p:nvPr>
        </p:nvSpPr>
        <p:spPr>
          <a:xfrm>
            <a:off x="32326" y="339134"/>
            <a:ext cx="180000" cy="180973"/>
          </a:xfrm>
          <a:prstGeom prst="ellipse">
            <a:avLst/>
          </a:prstGeom>
          <a:solidFill>
            <a:srgbClr val="4A4A4A"/>
          </a:solidFill>
          <a:ln>
            <a:noFill/>
          </a:ln>
        </p:spPr>
        <p:txBody>
          <a:bodyPr/>
          <a:lstStyle>
            <a:lvl1pPr marL="0" indent="0">
              <a:buNone/>
              <a:defRPr sz="133" baseline="0"/>
            </a:lvl1pPr>
          </a:lstStyle>
          <a:p>
            <a:pPr lvl="0"/>
            <a:r>
              <a:rPr lang="en-US" dirty="0"/>
              <a:t> </a:t>
            </a:r>
            <a:endParaRPr lang="en-GB" dirty="0"/>
          </a:p>
        </p:txBody>
      </p:sp>
    </p:spTree>
    <p:extLst>
      <p:ext uri="{BB962C8B-B14F-4D97-AF65-F5344CB8AC3E}">
        <p14:creationId xmlns:p14="http://schemas.microsoft.com/office/powerpoint/2010/main" val="31721139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3 Images">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3692527" y="71579"/>
            <a:ext cx="8435800" cy="2193600"/>
          </a:xfrm>
          <a:prstGeom prst="rect">
            <a:avLst/>
          </a:prstGeom>
          <a:solidFill>
            <a:schemeClr val="tx1">
              <a:lumMod val="20000"/>
              <a:lumOff val="80000"/>
            </a:schemeClr>
          </a:solidFill>
        </p:spPr>
        <p:txBody>
          <a:bodyPr vert="horz"/>
          <a:lstStyle>
            <a:lvl1pPr marL="0" indent="0">
              <a:buNone/>
              <a:defRPr sz="1600" i="1">
                <a:solidFill>
                  <a:srgbClr val="5F574F"/>
                </a:solidFill>
              </a:defRPr>
            </a:lvl1pPr>
          </a:lstStyle>
          <a:p>
            <a:r>
              <a:rPr lang="en-US"/>
              <a:t>Click icon to add picture</a:t>
            </a:r>
            <a:endParaRPr lang="en-GB" dirty="0"/>
          </a:p>
        </p:txBody>
      </p:sp>
      <p:sp>
        <p:nvSpPr>
          <p:cNvPr id="7" name="Picture Placeholder 2"/>
          <p:cNvSpPr>
            <a:spLocks noGrp="1"/>
          </p:cNvSpPr>
          <p:nvPr>
            <p:ph type="pic" sz="quarter" idx="14"/>
          </p:nvPr>
        </p:nvSpPr>
        <p:spPr>
          <a:xfrm>
            <a:off x="3692527" y="2330972"/>
            <a:ext cx="8435800" cy="2193600"/>
          </a:xfrm>
          <a:prstGeom prst="rect">
            <a:avLst/>
          </a:prstGeom>
          <a:solidFill>
            <a:schemeClr val="tx1">
              <a:lumMod val="20000"/>
              <a:lumOff val="80000"/>
            </a:schemeClr>
          </a:solidFill>
        </p:spPr>
        <p:txBody>
          <a:bodyPr vert="horz"/>
          <a:lstStyle>
            <a:lvl1pPr marL="0" indent="0">
              <a:buNone/>
              <a:defRPr sz="1600" i="1">
                <a:solidFill>
                  <a:srgbClr val="5F574F"/>
                </a:solidFill>
              </a:defRPr>
            </a:lvl1pPr>
          </a:lstStyle>
          <a:p>
            <a:r>
              <a:rPr lang="en-US"/>
              <a:t>Click icon to add picture</a:t>
            </a:r>
            <a:endParaRPr lang="en-GB" dirty="0"/>
          </a:p>
        </p:txBody>
      </p:sp>
      <p:sp>
        <p:nvSpPr>
          <p:cNvPr id="10" name="Picture Placeholder 2"/>
          <p:cNvSpPr>
            <a:spLocks noGrp="1"/>
          </p:cNvSpPr>
          <p:nvPr>
            <p:ph type="pic" sz="quarter" idx="15"/>
          </p:nvPr>
        </p:nvSpPr>
        <p:spPr>
          <a:xfrm>
            <a:off x="3692527" y="4596713"/>
            <a:ext cx="8435800" cy="2193600"/>
          </a:xfrm>
          <a:prstGeom prst="rect">
            <a:avLst/>
          </a:prstGeom>
          <a:solidFill>
            <a:schemeClr val="tx1">
              <a:lumMod val="20000"/>
              <a:lumOff val="80000"/>
            </a:schemeClr>
          </a:solidFill>
        </p:spPr>
        <p:txBody>
          <a:bodyPr vert="horz"/>
          <a:lstStyle>
            <a:lvl1pPr marL="0" indent="0">
              <a:buNone/>
              <a:defRPr sz="1600" i="1">
                <a:solidFill>
                  <a:srgbClr val="5F574F"/>
                </a:solidFill>
              </a:defRPr>
            </a:lvl1pPr>
          </a:lstStyle>
          <a:p>
            <a:r>
              <a:rPr lang="en-US"/>
              <a:t>Click icon to add picture</a:t>
            </a:r>
            <a:endParaRPr lang="en-GB" dirty="0"/>
          </a:p>
        </p:txBody>
      </p:sp>
      <p:sp>
        <p:nvSpPr>
          <p:cNvPr id="8" name="Text Placeholder 11"/>
          <p:cNvSpPr>
            <a:spLocks noGrp="1"/>
          </p:cNvSpPr>
          <p:nvPr>
            <p:ph type="body" sz="quarter" idx="10"/>
          </p:nvPr>
        </p:nvSpPr>
        <p:spPr>
          <a:xfrm>
            <a:off x="334433" y="1494368"/>
            <a:ext cx="3073268" cy="5295005"/>
          </a:xfrm>
          <a:prstGeom prst="rect">
            <a:avLst/>
          </a:prstGeom>
        </p:spPr>
        <p:txBody>
          <a:bodyPr lIns="0">
            <a:normAutofit/>
          </a:bodyPr>
          <a:lstStyle>
            <a:lvl1pPr>
              <a:defRPr lang="en-US" sz="1467" dirty="0">
                <a:latin typeface="Calibri" panose="020F0502020204030204" pitchFamily="34" charset="0"/>
                <a:cs typeface="Calibri" panose="020F0502020204030204" pitchFamily="34" charset="0"/>
              </a:defRPr>
            </a:lvl1pPr>
            <a:lvl2pPr>
              <a:defRPr lang="en-US" sz="1400" dirty="0">
                <a:latin typeface="Calibri" panose="020F0502020204030204" pitchFamily="34" charset="0"/>
                <a:cs typeface="Calibri" panose="020F0502020204030204" pitchFamily="34" charset="0"/>
              </a:defRPr>
            </a:lvl2pPr>
            <a:lvl3pPr>
              <a:defRPr lang="en-US" sz="1333" dirty="0">
                <a:latin typeface="Calibri" panose="020F0502020204030204" pitchFamily="34" charset="0"/>
                <a:cs typeface="Calibri" panose="020F0502020204030204" pitchFamily="34" charset="0"/>
              </a:defRPr>
            </a:lvl3pPr>
            <a:lvl4pPr>
              <a:defRPr lang="en-US" sz="1200" dirty="0">
                <a:latin typeface="Calibri" panose="020F0502020204030204" pitchFamily="34" charset="0"/>
                <a:cs typeface="Calibri" panose="020F0502020204030204" pitchFamily="34" charset="0"/>
              </a:defRPr>
            </a:lvl4pPr>
            <a:lvl5pPr>
              <a:defRPr lang="en-GB" sz="1067" dirty="0">
                <a:latin typeface="Calibri" panose="020F0502020204030204" pitchFamily="34" charset="0"/>
                <a:cs typeface="Calibri" panose="020F0502020204030204" pitchFamily="34" charset="0"/>
              </a:defRPr>
            </a:lvl5pPr>
          </a:lstStyle>
          <a:p>
            <a:pPr marL="0" lvl="0" indent="0" defTabSz="122764">
              <a:buFontTx/>
              <a:buNone/>
            </a:pPr>
            <a:r>
              <a:rPr lang="en-US" dirty="0"/>
              <a:t>Click to edit Master text styles</a:t>
            </a:r>
          </a:p>
          <a:p>
            <a:pPr marL="237061" lvl="1" indent="0" defTabSz="0">
              <a:buFontTx/>
              <a:buNone/>
            </a:pPr>
            <a:r>
              <a:rPr lang="en-US" dirty="0"/>
              <a:t>Second level</a:t>
            </a:r>
          </a:p>
          <a:p>
            <a:pPr marL="596885" lvl="2" indent="0" defTabSz="0">
              <a:buFontTx/>
              <a:buNone/>
            </a:pPr>
            <a:r>
              <a:rPr lang="en-US" dirty="0"/>
              <a:t>Third level</a:t>
            </a:r>
          </a:p>
          <a:p>
            <a:pPr marL="958827" lvl="3" indent="0" defTabSz="0">
              <a:buFontTx/>
              <a:buNone/>
            </a:pPr>
            <a:r>
              <a:rPr lang="en-US" dirty="0"/>
              <a:t>Fourth level</a:t>
            </a:r>
          </a:p>
          <a:p>
            <a:pPr marL="1322884" lvl="4" indent="0" defTabSz="0">
              <a:buFontTx/>
              <a:buNone/>
            </a:pPr>
            <a:r>
              <a:rPr lang="en-US" dirty="0"/>
              <a:t>Fifth level</a:t>
            </a:r>
            <a:endParaRPr lang="en-GB" dirty="0"/>
          </a:p>
        </p:txBody>
      </p:sp>
      <p:sp>
        <p:nvSpPr>
          <p:cNvPr id="12" name="Title Placeholder 1"/>
          <p:cNvSpPr>
            <a:spLocks noGrp="1"/>
          </p:cNvSpPr>
          <p:nvPr>
            <p:ph type="title"/>
          </p:nvPr>
        </p:nvSpPr>
        <p:spPr>
          <a:xfrm>
            <a:off x="202234" y="276042"/>
            <a:ext cx="3205467" cy="858753"/>
          </a:xfrm>
          <a:prstGeom prst="rect">
            <a:avLst/>
          </a:prstGeom>
        </p:spPr>
        <p:txBody>
          <a:bodyPr vert="horz" lIns="91440" tIns="45720" rIns="91440" bIns="45720" rtlCol="0" anchor="t">
            <a:noAutofit/>
          </a:bodyPr>
          <a:lstStyle>
            <a:lvl1pPr algn="l">
              <a:lnSpc>
                <a:spcPct val="80000"/>
              </a:lnSpc>
              <a:defRPr lang="en-GB" sz="2133" b="1" kern="1200" dirty="0">
                <a:solidFill>
                  <a:srgbClr val="4A4A4A"/>
                </a:solidFill>
                <a:latin typeface="Proxima Nova Alt Th" panose="02000506030000020004" pitchFamily="50" charset="0"/>
                <a:ea typeface="+mj-ea"/>
                <a:cs typeface="+mj-cs"/>
              </a:defRPr>
            </a:lvl1pPr>
          </a:lstStyle>
          <a:p>
            <a:r>
              <a:rPr lang="en-US" dirty="0"/>
              <a:t>Click to edit Master title style</a:t>
            </a:r>
            <a:endParaRPr lang="en-GB" dirty="0"/>
          </a:p>
        </p:txBody>
      </p:sp>
      <p:sp>
        <p:nvSpPr>
          <p:cNvPr id="13" name="Text Placeholder 2">
            <a:extLst>
              <a:ext uri="{FF2B5EF4-FFF2-40B4-BE49-F238E27FC236}">
                <a16:creationId xmlns:a16="http://schemas.microsoft.com/office/drawing/2014/main" id="{6A904834-7CCB-4C78-A91C-8EE267DB2DAB}"/>
              </a:ext>
            </a:extLst>
          </p:cNvPr>
          <p:cNvSpPr>
            <a:spLocks noGrp="1"/>
          </p:cNvSpPr>
          <p:nvPr>
            <p:ph type="body" sz="quarter" idx="18" hasCustomPrompt="1"/>
          </p:nvPr>
        </p:nvSpPr>
        <p:spPr>
          <a:xfrm>
            <a:off x="32326" y="339134"/>
            <a:ext cx="180000" cy="180973"/>
          </a:xfrm>
          <a:prstGeom prst="ellipse">
            <a:avLst/>
          </a:prstGeom>
          <a:solidFill>
            <a:srgbClr val="4A4A4A"/>
          </a:solidFill>
          <a:ln>
            <a:noFill/>
          </a:ln>
        </p:spPr>
        <p:txBody>
          <a:bodyPr/>
          <a:lstStyle>
            <a:lvl1pPr marL="0" indent="0">
              <a:buNone/>
              <a:defRPr sz="133" baseline="0"/>
            </a:lvl1pPr>
          </a:lstStyle>
          <a:p>
            <a:pPr lvl="0"/>
            <a:r>
              <a:rPr lang="en-US" dirty="0"/>
              <a:t> </a:t>
            </a:r>
            <a:endParaRPr lang="en-GB" dirty="0"/>
          </a:p>
        </p:txBody>
      </p:sp>
    </p:spTree>
    <p:extLst>
      <p:ext uri="{BB962C8B-B14F-4D97-AF65-F5344CB8AC3E}">
        <p14:creationId xmlns:p14="http://schemas.microsoft.com/office/powerpoint/2010/main" val="10537231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4 Images">
    <p:spTree>
      <p:nvGrpSpPr>
        <p:cNvPr id="1" name=""/>
        <p:cNvGrpSpPr/>
        <p:nvPr/>
      </p:nvGrpSpPr>
      <p:grpSpPr>
        <a:xfrm>
          <a:off x="0" y="0"/>
          <a:ext cx="0" cy="0"/>
          <a:chOff x="0" y="0"/>
          <a:chExt cx="0" cy="0"/>
        </a:xfrm>
      </p:grpSpPr>
      <p:sp>
        <p:nvSpPr>
          <p:cNvPr id="10" name="Text Placeholder 2"/>
          <p:cNvSpPr>
            <a:spLocks noGrp="1"/>
          </p:cNvSpPr>
          <p:nvPr>
            <p:ph type="body" sz="quarter" idx="13"/>
          </p:nvPr>
        </p:nvSpPr>
        <p:spPr>
          <a:xfrm>
            <a:off x="179772" y="1521466"/>
            <a:ext cx="8944077" cy="946567"/>
          </a:xfrm>
          <a:prstGeom prst="rect">
            <a:avLst/>
          </a:prstGeom>
        </p:spPr>
        <p:txBody>
          <a:bodyPr lIns="0">
            <a:normAutofit/>
          </a:bodyPr>
          <a:lstStyle>
            <a:lvl1pPr>
              <a:defRPr lang="en-US" sz="1467" dirty="0">
                <a:latin typeface="Calibri" panose="020F0502020204030204" pitchFamily="34" charset="0"/>
                <a:cs typeface="Calibri" panose="020F0502020204030204" pitchFamily="34" charset="0"/>
              </a:defRPr>
            </a:lvl1pPr>
          </a:lstStyle>
          <a:p>
            <a:pPr marL="0" lvl="0" indent="0" defTabSz="122764">
              <a:buFontTx/>
              <a:buNone/>
            </a:pPr>
            <a:r>
              <a:rPr lang="en-US" dirty="0"/>
              <a:t>Click to edit Master text styles</a:t>
            </a:r>
          </a:p>
        </p:txBody>
      </p:sp>
      <p:sp>
        <p:nvSpPr>
          <p:cNvPr id="11" name="Picture Placeholder 2"/>
          <p:cNvSpPr>
            <a:spLocks noGrp="1"/>
          </p:cNvSpPr>
          <p:nvPr>
            <p:ph type="pic" sz="quarter" idx="14"/>
          </p:nvPr>
        </p:nvSpPr>
        <p:spPr>
          <a:xfrm>
            <a:off x="60112" y="2707219"/>
            <a:ext cx="2976000" cy="4076699"/>
          </a:xfrm>
          <a:prstGeom prst="rect">
            <a:avLst/>
          </a:prstGeom>
          <a:solidFill>
            <a:schemeClr val="tx1">
              <a:lumMod val="20000"/>
              <a:lumOff val="80000"/>
            </a:schemeClr>
          </a:solidFill>
        </p:spPr>
        <p:txBody>
          <a:bodyPr vert="horz"/>
          <a:lstStyle>
            <a:lvl1pPr marL="0" indent="0">
              <a:buNone/>
              <a:defRPr sz="1600" i="1">
                <a:solidFill>
                  <a:srgbClr val="5F574F"/>
                </a:solidFill>
              </a:defRPr>
            </a:lvl1pPr>
          </a:lstStyle>
          <a:p>
            <a:r>
              <a:rPr lang="en-US"/>
              <a:t>Click icon to add picture</a:t>
            </a:r>
            <a:endParaRPr lang="en-GB" dirty="0"/>
          </a:p>
        </p:txBody>
      </p:sp>
      <p:sp>
        <p:nvSpPr>
          <p:cNvPr id="9" name="Picture Placeholder 2"/>
          <p:cNvSpPr>
            <a:spLocks noGrp="1"/>
          </p:cNvSpPr>
          <p:nvPr>
            <p:ph type="pic" sz="quarter" idx="15"/>
          </p:nvPr>
        </p:nvSpPr>
        <p:spPr>
          <a:xfrm>
            <a:off x="3089204" y="2713568"/>
            <a:ext cx="2976000" cy="4076699"/>
          </a:xfrm>
          <a:prstGeom prst="rect">
            <a:avLst/>
          </a:prstGeom>
          <a:solidFill>
            <a:schemeClr val="tx1">
              <a:lumMod val="20000"/>
              <a:lumOff val="80000"/>
            </a:schemeClr>
          </a:solidFill>
        </p:spPr>
        <p:txBody>
          <a:bodyPr vert="horz"/>
          <a:lstStyle>
            <a:lvl1pPr marL="0" indent="0">
              <a:buNone/>
              <a:defRPr sz="1600" i="1">
                <a:solidFill>
                  <a:srgbClr val="5F574F"/>
                </a:solidFill>
              </a:defRPr>
            </a:lvl1pPr>
          </a:lstStyle>
          <a:p>
            <a:r>
              <a:rPr lang="en-US"/>
              <a:t>Click icon to add picture</a:t>
            </a:r>
            <a:endParaRPr lang="en-GB" dirty="0"/>
          </a:p>
        </p:txBody>
      </p:sp>
      <p:sp>
        <p:nvSpPr>
          <p:cNvPr id="14" name="Picture Placeholder 2"/>
          <p:cNvSpPr>
            <a:spLocks noGrp="1"/>
          </p:cNvSpPr>
          <p:nvPr>
            <p:ph type="pic" sz="quarter" idx="16"/>
          </p:nvPr>
        </p:nvSpPr>
        <p:spPr>
          <a:xfrm>
            <a:off x="9153736" y="2713568"/>
            <a:ext cx="2976000" cy="4076699"/>
          </a:xfrm>
          <a:prstGeom prst="rect">
            <a:avLst/>
          </a:prstGeom>
          <a:solidFill>
            <a:schemeClr val="tx1">
              <a:lumMod val="20000"/>
              <a:lumOff val="80000"/>
            </a:schemeClr>
          </a:solidFill>
        </p:spPr>
        <p:txBody>
          <a:bodyPr vert="horz"/>
          <a:lstStyle>
            <a:lvl1pPr marL="0" indent="0">
              <a:buNone/>
              <a:defRPr sz="1600" i="1">
                <a:solidFill>
                  <a:srgbClr val="5F574F"/>
                </a:solidFill>
              </a:defRPr>
            </a:lvl1pPr>
          </a:lstStyle>
          <a:p>
            <a:r>
              <a:rPr lang="en-US"/>
              <a:t>Click icon to add picture</a:t>
            </a:r>
            <a:endParaRPr lang="en-GB" dirty="0"/>
          </a:p>
        </p:txBody>
      </p:sp>
      <p:sp>
        <p:nvSpPr>
          <p:cNvPr id="16" name="Picture Placeholder 2"/>
          <p:cNvSpPr>
            <a:spLocks noGrp="1"/>
          </p:cNvSpPr>
          <p:nvPr>
            <p:ph type="pic" sz="quarter" idx="17"/>
          </p:nvPr>
        </p:nvSpPr>
        <p:spPr>
          <a:xfrm>
            <a:off x="6121471" y="2713568"/>
            <a:ext cx="2976000" cy="4076699"/>
          </a:xfrm>
          <a:prstGeom prst="rect">
            <a:avLst/>
          </a:prstGeom>
          <a:solidFill>
            <a:schemeClr val="tx1">
              <a:lumMod val="20000"/>
              <a:lumOff val="80000"/>
            </a:schemeClr>
          </a:solidFill>
        </p:spPr>
        <p:txBody>
          <a:bodyPr vert="horz"/>
          <a:lstStyle>
            <a:lvl1pPr marL="0" indent="0">
              <a:buNone/>
              <a:defRPr sz="1600" i="1">
                <a:solidFill>
                  <a:srgbClr val="5F574F"/>
                </a:solidFill>
              </a:defRPr>
            </a:lvl1pPr>
          </a:lstStyle>
          <a:p>
            <a:r>
              <a:rPr lang="en-US"/>
              <a:t>Click icon to add picture</a:t>
            </a:r>
            <a:endParaRPr lang="en-GB" dirty="0"/>
          </a:p>
        </p:txBody>
      </p:sp>
      <p:sp>
        <p:nvSpPr>
          <p:cNvPr id="19" name="Title Placeholder 1"/>
          <p:cNvSpPr>
            <a:spLocks noGrp="1"/>
          </p:cNvSpPr>
          <p:nvPr>
            <p:ph type="title"/>
          </p:nvPr>
        </p:nvSpPr>
        <p:spPr>
          <a:xfrm>
            <a:off x="202234" y="276042"/>
            <a:ext cx="3205467" cy="858753"/>
          </a:xfrm>
          <a:prstGeom prst="rect">
            <a:avLst/>
          </a:prstGeom>
        </p:spPr>
        <p:txBody>
          <a:bodyPr vert="horz" lIns="91440" tIns="45720" rIns="91440" bIns="45720" rtlCol="0" anchor="t">
            <a:noAutofit/>
          </a:bodyPr>
          <a:lstStyle>
            <a:lvl1pPr algn="l">
              <a:lnSpc>
                <a:spcPct val="80000"/>
              </a:lnSpc>
              <a:defRPr lang="en-GB" sz="2133" b="1" kern="1200" dirty="0">
                <a:solidFill>
                  <a:srgbClr val="4A4A4A"/>
                </a:solidFill>
                <a:latin typeface="Proxima Nova Alt Th" panose="02000506030000020004" pitchFamily="50" charset="0"/>
                <a:ea typeface="+mj-ea"/>
                <a:cs typeface="+mj-cs"/>
              </a:defRPr>
            </a:lvl1pPr>
          </a:lstStyle>
          <a:p>
            <a:r>
              <a:rPr lang="en-US" dirty="0"/>
              <a:t>Click to edit Master title style</a:t>
            </a:r>
            <a:endParaRPr lang="en-GB" dirty="0"/>
          </a:p>
        </p:txBody>
      </p:sp>
      <p:sp>
        <p:nvSpPr>
          <p:cNvPr id="15" name="Text Placeholder 2">
            <a:extLst>
              <a:ext uri="{FF2B5EF4-FFF2-40B4-BE49-F238E27FC236}">
                <a16:creationId xmlns:a16="http://schemas.microsoft.com/office/drawing/2014/main" id="{AC79C2B6-3D5B-48FD-BB51-579CCA456890}"/>
              </a:ext>
            </a:extLst>
          </p:cNvPr>
          <p:cNvSpPr>
            <a:spLocks noGrp="1"/>
          </p:cNvSpPr>
          <p:nvPr>
            <p:ph type="body" sz="quarter" idx="18" hasCustomPrompt="1"/>
          </p:nvPr>
        </p:nvSpPr>
        <p:spPr>
          <a:xfrm>
            <a:off x="32326" y="339134"/>
            <a:ext cx="180000" cy="180973"/>
          </a:xfrm>
          <a:prstGeom prst="ellipse">
            <a:avLst/>
          </a:prstGeom>
          <a:solidFill>
            <a:srgbClr val="4A4A4A"/>
          </a:solidFill>
          <a:ln>
            <a:noFill/>
          </a:ln>
        </p:spPr>
        <p:txBody>
          <a:bodyPr/>
          <a:lstStyle>
            <a:lvl1pPr marL="0" indent="0">
              <a:buNone/>
              <a:defRPr sz="133" baseline="0"/>
            </a:lvl1pPr>
          </a:lstStyle>
          <a:p>
            <a:pPr lvl="0"/>
            <a:r>
              <a:rPr lang="en-US" dirty="0"/>
              <a:t> </a:t>
            </a:r>
            <a:endParaRPr lang="en-GB" dirty="0"/>
          </a:p>
        </p:txBody>
      </p:sp>
    </p:spTree>
    <p:extLst>
      <p:ext uri="{BB962C8B-B14F-4D97-AF65-F5344CB8AC3E}">
        <p14:creationId xmlns:p14="http://schemas.microsoft.com/office/powerpoint/2010/main" val="1728498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 Point Process Alternating">
    <p:spTree>
      <p:nvGrpSpPr>
        <p:cNvPr id="1" name=""/>
        <p:cNvGrpSpPr/>
        <p:nvPr/>
      </p:nvGrpSpPr>
      <p:grpSpPr>
        <a:xfrm>
          <a:off x="0" y="0"/>
          <a:ext cx="0" cy="0"/>
          <a:chOff x="0" y="0"/>
          <a:chExt cx="0" cy="0"/>
        </a:xfrm>
      </p:grpSpPr>
      <p:sp>
        <p:nvSpPr>
          <p:cNvPr id="5" name="Text Placeholder 11"/>
          <p:cNvSpPr>
            <a:spLocks noGrp="1"/>
          </p:cNvSpPr>
          <p:nvPr>
            <p:ph type="body" sz="quarter" idx="10"/>
          </p:nvPr>
        </p:nvSpPr>
        <p:spPr>
          <a:xfrm>
            <a:off x="318711" y="3789991"/>
            <a:ext cx="2687835" cy="1682580"/>
          </a:xfrm>
          <a:prstGeom prst="rect">
            <a:avLst/>
          </a:prstGeom>
        </p:spPr>
        <p:txBody>
          <a:bodyPr lIns="0">
            <a:normAutofit/>
          </a:bodyPr>
          <a:lstStyle>
            <a:lvl1pPr>
              <a:defRPr lang="en-US" sz="1467" dirty="0">
                <a:latin typeface="Calibri" panose="020F0502020204030204" pitchFamily="34" charset="0"/>
                <a:cs typeface="Calibri" panose="020F0502020204030204" pitchFamily="34" charset="0"/>
              </a:defRPr>
            </a:lvl1pPr>
            <a:lvl2pPr>
              <a:defRPr lang="en-US" sz="1400" dirty="0">
                <a:latin typeface="Calibri" panose="020F0502020204030204" pitchFamily="34" charset="0"/>
                <a:cs typeface="Calibri" panose="020F0502020204030204" pitchFamily="34" charset="0"/>
              </a:defRPr>
            </a:lvl2pPr>
            <a:lvl3pPr>
              <a:defRPr lang="en-US" sz="1333" dirty="0">
                <a:latin typeface="Calibri" panose="020F0502020204030204" pitchFamily="34" charset="0"/>
                <a:cs typeface="Calibri" panose="020F0502020204030204" pitchFamily="34" charset="0"/>
              </a:defRPr>
            </a:lvl3pPr>
            <a:lvl4pPr>
              <a:defRPr lang="en-US" sz="1200" dirty="0">
                <a:latin typeface="Calibri" panose="020F0502020204030204" pitchFamily="34" charset="0"/>
                <a:cs typeface="Calibri" panose="020F0502020204030204" pitchFamily="34" charset="0"/>
              </a:defRPr>
            </a:lvl4pPr>
            <a:lvl5pPr>
              <a:defRPr lang="en-GB" sz="1067" dirty="0">
                <a:latin typeface="Calibri" panose="020F0502020204030204" pitchFamily="34" charset="0"/>
                <a:cs typeface="Calibri" panose="020F0502020204030204" pitchFamily="34" charset="0"/>
              </a:defRPr>
            </a:lvl5pPr>
          </a:lstStyle>
          <a:p>
            <a:pPr marL="0" lvl="0" indent="0" defTabSz="122764">
              <a:buFontTx/>
              <a:buNone/>
            </a:pPr>
            <a:r>
              <a:rPr lang="en-US" dirty="0"/>
              <a:t>Click to edit Master text styles</a:t>
            </a:r>
          </a:p>
          <a:p>
            <a:pPr marL="237061" lvl="1" indent="0" defTabSz="0">
              <a:buFontTx/>
              <a:buNone/>
            </a:pPr>
            <a:r>
              <a:rPr lang="en-US" dirty="0"/>
              <a:t>Second level</a:t>
            </a:r>
          </a:p>
          <a:p>
            <a:pPr marL="596885" lvl="2" indent="0" defTabSz="0">
              <a:buFontTx/>
              <a:buNone/>
            </a:pPr>
            <a:r>
              <a:rPr lang="en-US" dirty="0"/>
              <a:t>Third level</a:t>
            </a:r>
          </a:p>
          <a:p>
            <a:pPr marL="958827" lvl="3" indent="0" defTabSz="0">
              <a:buFontTx/>
              <a:buNone/>
            </a:pPr>
            <a:r>
              <a:rPr lang="en-US" dirty="0"/>
              <a:t>Fourth level</a:t>
            </a:r>
          </a:p>
          <a:p>
            <a:pPr marL="1322884" lvl="4" indent="0" defTabSz="0">
              <a:buFontTx/>
              <a:buNone/>
            </a:pPr>
            <a:r>
              <a:rPr lang="en-US" dirty="0"/>
              <a:t>Fifth level</a:t>
            </a:r>
            <a:endParaRPr lang="en-GB" dirty="0"/>
          </a:p>
        </p:txBody>
      </p:sp>
      <p:sp>
        <p:nvSpPr>
          <p:cNvPr id="6" name="Text Placeholder 11"/>
          <p:cNvSpPr>
            <a:spLocks noGrp="1"/>
          </p:cNvSpPr>
          <p:nvPr>
            <p:ph type="body" sz="quarter" idx="11"/>
          </p:nvPr>
        </p:nvSpPr>
        <p:spPr>
          <a:xfrm>
            <a:off x="3196972" y="4491031"/>
            <a:ext cx="2687835" cy="1682580"/>
          </a:xfrm>
          <a:prstGeom prst="rect">
            <a:avLst/>
          </a:prstGeom>
        </p:spPr>
        <p:txBody>
          <a:bodyPr lIns="0">
            <a:normAutofit/>
          </a:bodyPr>
          <a:lstStyle>
            <a:lvl1pPr>
              <a:defRPr lang="en-US" sz="1467" dirty="0">
                <a:latin typeface="Calibri" panose="020F0502020204030204" pitchFamily="34" charset="0"/>
                <a:cs typeface="Calibri" panose="020F0502020204030204" pitchFamily="34" charset="0"/>
              </a:defRPr>
            </a:lvl1pPr>
            <a:lvl2pPr>
              <a:defRPr lang="en-US" sz="1400" dirty="0">
                <a:latin typeface="Calibri" panose="020F0502020204030204" pitchFamily="34" charset="0"/>
                <a:cs typeface="Calibri" panose="020F0502020204030204" pitchFamily="34" charset="0"/>
              </a:defRPr>
            </a:lvl2pPr>
            <a:lvl3pPr>
              <a:defRPr lang="en-US" sz="1333" dirty="0">
                <a:latin typeface="Calibri" panose="020F0502020204030204" pitchFamily="34" charset="0"/>
                <a:cs typeface="Calibri" panose="020F0502020204030204" pitchFamily="34" charset="0"/>
              </a:defRPr>
            </a:lvl3pPr>
            <a:lvl4pPr>
              <a:defRPr lang="en-US" sz="1200" dirty="0">
                <a:latin typeface="Calibri" panose="020F0502020204030204" pitchFamily="34" charset="0"/>
                <a:cs typeface="Calibri" panose="020F0502020204030204" pitchFamily="34" charset="0"/>
              </a:defRPr>
            </a:lvl4pPr>
            <a:lvl5pPr>
              <a:defRPr lang="en-GB" sz="1067" dirty="0">
                <a:latin typeface="Calibri" panose="020F0502020204030204" pitchFamily="34" charset="0"/>
                <a:cs typeface="Calibri" panose="020F0502020204030204" pitchFamily="34" charset="0"/>
              </a:defRPr>
            </a:lvl5pPr>
          </a:lstStyle>
          <a:p>
            <a:pPr marL="0" lvl="0" indent="0" defTabSz="122764">
              <a:buFontTx/>
              <a:buNone/>
            </a:pPr>
            <a:r>
              <a:rPr lang="en-US" dirty="0"/>
              <a:t>Click to edit Master text styles</a:t>
            </a:r>
          </a:p>
          <a:p>
            <a:pPr marL="237061" lvl="1" indent="0" defTabSz="0">
              <a:buFontTx/>
              <a:buNone/>
            </a:pPr>
            <a:r>
              <a:rPr lang="en-US" dirty="0"/>
              <a:t>Second level</a:t>
            </a:r>
          </a:p>
          <a:p>
            <a:pPr marL="596885" lvl="2" indent="0" defTabSz="0">
              <a:buFontTx/>
              <a:buNone/>
            </a:pPr>
            <a:r>
              <a:rPr lang="en-US" dirty="0"/>
              <a:t>Third level</a:t>
            </a:r>
          </a:p>
          <a:p>
            <a:pPr marL="958827" lvl="3" indent="0" defTabSz="0">
              <a:buFontTx/>
              <a:buNone/>
            </a:pPr>
            <a:r>
              <a:rPr lang="en-US" dirty="0"/>
              <a:t>Fourth level</a:t>
            </a:r>
          </a:p>
          <a:p>
            <a:pPr marL="1322884" lvl="4" indent="0" defTabSz="0">
              <a:buFontTx/>
              <a:buNone/>
            </a:pPr>
            <a:r>
              <a:rPr lang="en-US" dirty="0"/>
              <a:t>Fifth level</a:t>
            </a:r>
            <a:endParaRPr lang="en-GB" dirty="0"/>
          </a:p>
        </p:txBody>
      </p:sp>
      <p:sp>
        <p:nvSpPr>
          <p:cNvPr id="10" name="Text Placeholder 11"/>
          <p:cNvSpPr>
            <a:spLocks noGrp="1"/>
          </p:cNvSpPr>
          <p:nvPr>
            <p:ph type="body" sz="quarter" idx="12"/>
          </p:nvPr>
        </p:nvSpPr>
        <p:spPr>
          <a:xfrm>
            <a:off x="6080279" y="3789342"/>
            <a:ext cx="2687835" cy="1678653"/>
          </a:xfrm>
          <a:prstGeom prst="rect">
            <a:avLst/>
          </a:prstGeom>
        </p:spPr>
        <p:txBody>
          <a:bodyPr lIns="0">
            <a:normAutofit/>
          </a:bodyPr>
          <a:lstStyle>
            <a:lvl1pPr>
              <a:defRPr lang="en-US" sz="1467" dirty="0">
                <a:latin typeface="Calibri" panose="020F0502020204030204" pitchFamily="34" charset="0"/>
                <a:cs typeface="Calibri" panose="020F0502020204030204" pitchFamily="34" charset="0"/>
              </a:defRPr>
            </a:lvl1pPr>
            <a:lvl2pPr>
              <a:defRPr lang="en-US" sz="1400" dirty="0">
                <a:latin typeface="Calibri" panose="020F0502020204030204" pitchFamily="34" charset="0"/>
                <a:cs typeface="Calibri" panose="020F0502020204030204" pitchFamily="34" charset="0"/>
              </a:defRPr>
            </a:lvl2pPr>
            <a:lvl3pPr>
              <a:defRPr lang="en-US" sz="1333" dirty="0">
                <a:latin typeface="Calibri" panose="020F0502020204030204" pitchFamily="34" charset="0"/>
                <a:cs typeface="Calibri" panose="020F0502020204030204" pitchFamily="34" charset="0"/>
              </a:defRPr>
            </a:lvl3pPr>
            <a:lvl4pPr>
              <a:defRPr lang="en-US" sz="1200" dirty="0">
                <a:latin typeface="Calibri" panose="020F0502020204030204" pitchFamily="34" charset="0"/>
                <a:cs typeface="Calibri" panose="020F0502020204030204" pitchFamily="34" charset="0"/>
              </a:defRPr>
            </a:lvl4pPr>
            <a:lvl5pPr>
              <a:defRPr lang="en-GB" sz="1067" dirty="0">
                <a:latin typeface="Calibri" panose="020F0502020204030204" pitchFamily="34" charset="0"/>
                <a:cs typeface="Calibri" panose="020F0502020204030204" pitchFamily="34" charset="0"/>
              </a:defRPr>
            </a:lvl5pPr>
          </a:lstStyle>
          <a:p>
            <a:pPr marL="0" lvl="0" indent="0" defTabSz="122764">
              <a:buFontTx/>
              <a:buNone/>
            </a:pPr>
            <a:r>
              <a:rPr lang="en-US" dirty="0"/>
              <a:t>Click to edit Master text styles</a:t>
            </a:r>
          </a:p>
          <a:p>
            <a:pPr marL="237061" lvl="1" indent="0" defTabSz="0">
              <a:buFontTx/>
              <a:buNone/>
            </a:pPr>
            <a:r>
              <a:rPr lang="en-US" dirty="0"/>
              <a:t>Second level</a:t>
            </a:r>
          </a:p>
          <a:p>
            <a:pPr marL="596885" lvl="2" indent="0" defTabSz="0">
              <a:buFontTx/>
              <a:buNone/>
            </a:pPr>
            <a:r>
              <a:rPr lang="en-US" dirty="0"/>
              <a:t>Third level</a:t>
            </a:r>
          </a:p>
          <a:p>
            <a:pPr marL="958827" lvl="3" indent="0" defTabSz="0">
              <a:buFontTx/>
              <a:buNone/>
            </a:pPr>
            <a:r>
              <a:rPr lang="en-US" dirty="0"/>
              <a:t>Fourth level</a:t>
            </a:r>
          </a:p>
          <a:p>
            <a:pPr marL="1322884" lvl="4" indent="0" defTabSz="0">
              <a:buFontTx/>
              <a:buNone/>
            </a:pPr>
            <a:r>
              <a:rPr lang="en-US" dirty="0"/>
              <a:t>Fifth level</a:t>
            </a:r>
            <a:endParaRPr lang="en-GB" dirty="0"/>
          </a:p>
        </p:txBody>
      </p:sp>
      <p:sp>
        <p:nvSpPr>
          <p:cNvPr id="11" name="Text Placeholder 11"/>
          <p:cNvSpPr>
            <a:spLocks noGrp="1"/>
          </p:cNvSpPr>
          <p:nvPr>
            <p:ph type="body" sz="quarter" idx="13"/>
          </p:nvPr>
        </p:nvSpPr>
        <p:spPr>
          <a:xfrm>
            <a:off x="8976784" y="4491031"/>
            <a:ext cx="2687835" cy="1682580"/>
          </a:xfrm>
          <a:prstGeom prst="rect">
            <a:avLst/>
          </a:prstGeom>
        </p:spPr>
        <p:txBody>
          <a:bodyPr lIns="0">
            <a:normAutofit/>
          </a:bodyPr>
          <a:lstStyle>
            <a:lvl1pPr>
              <a:defRPr lang="en-US" sz="1467" dirty="0">
                <a:latin typeface="Calibri" panose="020F0502020204030204" pitchFamily="34" charset="0"/>
                <a:cs typeface="Calibri" panose="020F0502020204030204" pitchFamily="34" charset="0"/>
              </a:defRPr>
            </a:lvl1pPr>
            <a:lvl2pPr>
              <a:defRPr lang="en-US" sz="1400" dirty="0">
                <a:latin typeface="Calibri" panose="020F0502020204030204" pitchFamily="34" charset="0"/>
                <a:cs typeface="Calibri" panose="020F0502020204030204" pitchFamily="34" charset="0"/>
              </a:defRPr>
            </a:lvl2pPr>
            <a:lvl3pPr>
              <a:defRPr lang="en-US" sz="1333" dirty="0">
                <a:latin typeface="Calibri" panose="020F0502020204030204" pitchFamily="34" charset="0"/>
                <a:cs typeface="Calibri" panose="020F0502020204030204" pitchFamily="34" charset="0"/>
              </a:defRPr>
            </a:lvl3pPr>
            <a:lvl4pPr>
              <a:defRPr lang="en-US" sz="1200" dirty="0">
                <a:latin typeface="Calibri" panose="020F0502020204030204" pitchFamily="34" charset="0"/>
                <a:cs typeface="Calibri" panose="020F0502020204030204" pitchFamily="34" charset="0"/>
              </a:defRPr>
            </a:lvl4pPr>
            <a:lvl5pPr>
              <a:defRPr lang="en-GB" sz="1067" dirty="0">
                <a:latin typeface="Calibri" panose="020F0502020204030204" pitchFamily="34" charset="0"/>
                <a:cs typeface="Calibri" panose="020F0502020204030204" pitchFamily="34" charset="0"/>
              </a:defRPr>
            </a:lvl5pPr>
          </a:lstStyle>
          <a:p>
            <a:pPr marL="0" lvl="0" indent="0" defTabSz="122764">
              <a:buFontTx/>
              <a:buNone/>
            </a:pPr>
            <a:r>
              <a:rPr lang="en-US" dirty="0"/>
              <a:t>Click to edit Master text styles</a:t>
            </a:r>
          </a:p>
          <a:p>
            <a:pPr marL="237061" lvl="1" indent="0" defTabSz="0">
              <a:buFontTx/>
              <a:buNone/>
            </a:pPr>
            <a:r>
              <a:rPr lang="en-US" dirty="0"/>
              <a:t>Second level</a:t>
            </a:r>
          </a:p>
          <a:p>
            <a:pPr marL="596885" lvl="2" indent="0" defTabSz="0">
              <a:buFontTx/>
              <a:buNone/>
            </a:pPr>
            <a:r>
              <a:rPr lang="en-US" dirty="0"/>
              <a:t>Third level</a:t>
            </a:r>
          </a:p>
          <a:p>
            <a:pPr marL="958827" lvl="3" indent="0" defTabSz="0">
              <a:buFontTx/>
              <a:buNone/>
            </a:pPr>
            <a:r>
              <a:rPr lang="en-US" dirty="0"/>
              <a:t>Fourth level</a:t>
            </a:r>
          </a:p>
          <a:p>
            <a:pPr marL="1322884" lvl="4" indent="0" defTabSz="0">
              <a:buFontTx/>
              <a:buNone/>
            </a:pPr>
            <a:r>
              <a:rPr lang="en-US" dirty="0"/>
              <a:t>Fifth level</a:t>
            </a:r>
            <a:endParaRPr lang="en-GB" dirty="0"/>
          </a:p>
        </p:txBody>
      </p:sp>
      <p:sp>
        <p:nvSpPr>
          <p:cNvPr id="2" name="Oval 1"/>
          <p:cNvSpPr/>
          <p:nvPr userDrawn="1"/>
        </p:nvSpPr>
        <p:spPr>
          <a:xfrm>
            <a:off x="670279" y="1311488"/>
            <a:ext cx="2016224" cy="20162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2" name="Oval 11"/>
          <p:cNvSpPr/>
          <p:nvPr userDrawn="1"/>
        </p:nvSpPr>
        <p:spPr>
          <a:xfrm>
            <a:off x="3551063" y="2164928"/>
            <a:ext cx="2016224" cy="20162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4" name="Oval 13"/>
          <p:cNvSpPr/>
          <p:nvPr userDrawn="1"/>
        </p:nvSpPr>
        <p:spPr>
          <a:xfrm>
            <a:off x="6431847" y="1311488"/>
            <a:ext cx="2016224" cy="201622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5" name="Oval 14"/>
          <p:cNvSpPr/>
          <p:nvPr userDrawn="1"/>
        </p:nvSpPr>
        <p:spPr>
          <a:xfrm>
            <a:off x="9348672" y="2164928"/>
            <a:ext cx="2016224" cy="20162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4" name="Text Placeholder 3"/>
          <p:cNvSpPr>
            <a:spLocks noGrp="1"/>
          </p:cNvSpPr>
          <p:nvPr>
            <p:ph type="body" sz="quarter" idx="14"/>
          </p:nvPr>
        </p:nvSpPr>
        <p:spPr>
          <a:xfrm>
            <a:off x="830666" y="1793815"/>
            <a:ext cx="1695449" cy="1047749"/>
          </a:xfrm>
          <a:prstGeom prst="rect">
            <a:avLst/>
          </a:prstGeom>
          <a:ln>
            <a:noFill/>
          </a:ln>
        </p:spPr>
        <p:txBody>
          <a:bodyPr anchor="ctr"/>
          <a:lstStyle>
            <a:lvl1pPr marL="0" indent="0" algn="ctr">
              <a:buNone/>
              <a:defRPr sz="1867" b="1">
                <a:solidFill>
                  <a:schemeClr val="bg1"/>
                </a:solidFill>
                <a:latin typeface="Proxima Nova Alt Th" panose="02000506030000020004" pitchFamily="50" charset="0"/>
              </a:defRPr>
            </a:lvl1pPr>
            <a:lvl2pPr marL="609585" indent="0">
              <a:buNone/>
              <a:defRPr sz="1600"/>
            </a:lvl2pPr>
            <a:lvl3pPr marL="1219170" indent="0">
              <a:buNone/>
              <a:defRPr sz="1467"/>
            </a:lvl3pPr>
            <a:lvl4pPr marL="1828754" indent="0">
              <a:buNone/>
              <a:defRPr sz="1400"/>
            </a:lvl4pPr>
            <a:lvl5pPr marL="2438339" indent="0">
              <a:buNone/>
              <a:defRPr sz="1400"/>
            </a:lvl5pPr>
          </a:lstStyle>
          <a:p>
            <a:pPr lvl="0"/>
            <a:r>
              <a:rPr lang="en-US" dirty="0"/>
              <a:t>Click to edit Master text styles</a:t>
            </a:r>
          </a:p>
        </p:txBody>
      </p:sp>
      <p:sp>
        <p:nvSpPr>
          <p:cNvPr id="24" name="Text Placeholder 3"/>
          <p:cNvSpPr>
            <a:spLocks noGrp="1"/>
          </p:cNvSpPr>
          <p:nvPr>
            <p:ph type="body" sz="quarter" idx="15"/>
          </p:nvPr>
        </p:nvSpPr>
        <p:spPr>
          <a:xfrm>
            <a:off x="3711450" y="2649166"/>
            <a:ext cx="1695449" cy="1047749"/>
          </a:xfrm>
          <a:prstGeom prst="rect">
            <a:avLst/>
          </a:prstGeom>
          <a:ln>
            <a:noFill/>
          </a:ln>
        </p:spPr>
        <p:txBody>
          <a:bodyPr anchor="ctr"/>
          <a:lstStyle>
            <a:lvl1pPr marL="0" indent="0" algn="ctr">
              <a:buNone/>
              <a:defRPr sz="1867" b="1">
                <a:solidFill>
                  <a:schemeClr val="bg1"/>
                </a:solidFill>
                <a:latin typeface="Proxima Nova Alt Th" panose="02000506030000020004" pitchFamily="50" charset="0"/>
              </a:defRPr>
            </a:lvl1pPr>
            <a:lvl2pPr marL="609585" indent="0">
              <a:buNone/>
              <a:defRPr sz="1600"/>
            </a:lvl2pPr>
            <a:lvl3pPr marL="1219170" indent="0">
              <a:buNone/>
              <a:defRPr sz="1467"/>
            </a:lvl3pPr>
            <a:lvl4pPr marL="1828754" indent="0">
              <a:buNone/>
              <a:defRPr sz="1400"/>
            </a:lvl4pPr>
            <a:lvl5pPr marL="2438339" indent="0">
              <a:buNone/>
              <a:defRPr sz="1400"/>
            </a:lvl5pPr>
          </a:lstStyle>
          <a:p>
            <a:pPr lvl="0"/>
            <a:r>
              <a:rPr lang="en-US" dirty="0"/>
              <a:t>Click to edit Master text styles</a:t>
            </a:r>
          </a:p>
        </p:txBody>
      </p:sp>
      <p:sp>
        <p:nvSpPr>
          <p:cNvPr id="25" name="Text Placeholder 3"/>
          <p:cNvSpPr>
            <a:spLocks noGrp="1"/>
          </p:cNvSpPr>
          <p:nvPr>
            <p:ph type="body" sz="quarter" idx="16"/>
          </p:nvPr>
        </p:nvSpPr>
        <p:spPr>
          <a:xfrm>
            <a:off x="6592234" y="1795726"/>
            <a:ext cx="1695449" cy="1047749"/>
          </a:xfrm>
          <a:prstGeom prst="rect">
            <a:avLst/>
          </a:prstGeom>
          <a:ln>
            <a:noFill/>
          </a:ln>
        </p:spPr>
        <p:txBody>
          <a:bodyPr anchor="ctr"/>
          <a:lstStyle>
            <a:lvl1pPr marL="0" indent="0" algn="ctr">
              <a:buNone/>
              <a:defRPr sz="1867" b="1">
                <a:solidFill>
                  <a:schemeClr val="bg1"/>
                </a:solidFill>
                <a:latin typeface="Proxima Nova Alt Th" panose="02000506030000020004" pitchFamily="50" charset="0"/>
              </a:defRPr>
            </a:lvl1pPr>
            <a:lvl2pPr marL="609585" indent="0">
              <a:buNone/>
              <a:defRPr sz="1600"/>
            </a:lvl2pPr>
            <a:lvl3pPr marL="1219170" indent="0">
              <a:buNone/>
              <a:defRPr sz="1467"/>
            </a:lvl3pPr>
            <a:lvl4pPr marL="1828754" indent="0">
              <a:buNone/>
              <a:defRPr sz="1400"/>
            </a:lvl4pPr>
            <a:lvl5pPr marL="2438339" indent="0">
              <a:buNone/>
              <a:defRPr sz="1400"/>
            </a:lvl5pPr>
          </a:lstStyle>
          <a:p>
            <a:pPr lvl="0"/>
            <a:r>
              <a:rPr lang="en-US" dirty="0"/>
              <a:t>Click to edit Master text styles</a:t>
            </a:r>
          </a:p>
        </p:txBody>
      </p:sp>
      <p:sp>
        <p:nvSpPr>
          <p:cNvPr id="26" name="Text Placeholder 3"/>
          <p:cNvSpPr>
            <a:spLocks noGrp="1"/>
          </p:cNvSpPr>
          <p:nvPr>
            <p:ph type="body" sz="quarter" idx="17"/>
          </p:nvPr>
        </p:nvSpPr>
        <p:spPr>
          <a:xfrm>
            <a:off x="9509060" y="2649166"/>
            <a:ext cx="1695449" cy="1047749"/>
          </a:xfrm>
          <a:prstGeom prst="rect">
            <a:avLst/>
          </a:prstGeom>
          <a:ln>
            <a:noFill/>
          </a:ln>
        </p:spPr>
        <p:txBody>
          <a:bodyPr anchor="ctr"/>
          <a:lstStyle>
            <a:lvl1pPr marL="0" indent="0" algn="ctr">
              <a:buNone/>
              <a:defRPr sz="1867" b="1">
                <a:solidFill>
                  <a:schemeClr val="bg1"/>
                </a:solidFill>
                <a:latin typeface="Proxima Nova Alt Th" panose="02000506030000020004" pitchFamily="50" charset="0"/>
              </a:defRPr>
            </a:lvl1pPr>
            <a:lvl2pPr marL="609585" indent="0">
              <a:buNone/>
              <a:defRPr sz="1600"/>
            </a:lvl2pPr>
            <a:lvl3pPr marL="1219170" indent="0">
              <a:buNone/>
              <a:defRPr sz="1467"/>
            </a:lvl3pPr>
            <a:lvl4pPr marL="1828754" indent="0">
              <a:buNone/>
              <a:defRPr sz="1400"/>
            </a:lvl4pPr>
            <a:lvl5pPr marL="2438339" indent="0">
              <a:buNone/>
              <a:defRPr sz="1400"/>
            </a:lvl5pPr>
          </a:lstStyle>
          <a:p>
            <a:pPr lvl="0"/>
            <a:r>
              <a:rPr lang="en-US" dirty="0"/>
              <a:t>Click to edit Master text styles</a:t>
            </a:r>
          </a:p>
        </p:txBody>
      </p:sp>
      <p:sp>
        <p:nvSpPr>
          <p:cNvPr id="17" name="Title Placeholder 1"/>
          <p:cNvSpPr>
            <a:spLocks noGrp="1"/>
          </p:cNvSpPr>
          <p:nvPr>
            <p:ph type="title"/>
          </p:nvPr>
        </p:nvSpPr>
        <p:spPr>
          <a:xfrm>
            <a:off x="202233" y="223336"/>
            <a:ext cx="3973952" cy="858753"/>
          </a:xfrm>
          <a:prstGeom prst="rect">
            <a:avLst/>
          </a:prstGeom>
        </p:spPr>
        <p:txBody>
          <a:bodyPr vert="horz" lIns="91440" tIns="45720" rIns="91440" bIns="45720" rtlCol="0" anchor="t">
            <a:normAutofit/>
          </a:bodyPr>
          <a:lstStyle>
            <a:lvl1pPr>
              <a:defRPr lang="en-US" sz="2133" b="1" kern="1200" dirty="0">
                <a:solidFill>
                  <a:srgbClr val="4A4A4A"/>
                </a:solidFill>
                <a:latin typeface="Proxima Nova Alt Th" panose="02000506030000020004" pitchFamily="50" charset="0"/>
                <a:ea typeface="+mj-ea"/>
                <a:cs typeface="+mj-cs"/>
              </a:defRPr>
            </a:lvl1pPr>
          </a:lstStyle>
          <a:p>
            <a:r>
              <a:rPr lang="en-US" dirty="0"/>
              <a:t>Click to edit Master title style</a:t>
            </a:r>
            <a:endParaRPr lang="en-GB" dirty="0"/>
          </a:p>
        </p:txBody>
      </p:sp>
      <p:sp>
        <p:nvSpPr>
          <p:cNvPr id="18" name="Text Placeholder 2">
            <a:extLst>
              <a:ext uri="{FF2B5EF4-FFF2-40B4-BE49-F238E27FC236}">
                <a16:creationId xmlns:a16="http://schemas.microsoft.com/office/drawing/2014/main" id="{AB02191D-67DF-4D67-A307-F38F20B762E5}"/>
              </a:ext>
            </a:extLst>
          </p:cNvPr>
          <p:cNvSpPr>
            <a:spLocks noGrp="1"/>
          </p:cNvSpPr>
          <p:nvPr>
            <p:ph type="body" sz="quarter" idx="18" hasCustomPrompt="1"/>
          </p:nvPr>
        </p:nvSpPr>
        <p:spPr>
          <a:xfrm>
            <a:off x="32326" y="339134"/>
            <a:ext cx="180000" cy="180973"/>
          </a:xfrm>
          <a:prstGeom prst="ellipse">
            <a:avLst/>
          </a:prstGeom>
          <a:solidFill>
            <a:srgbClr val="4A4A4A"/>
          </a:solidFill>
          <a:ln>
            <a:noFill/>
          </a:ln>
        </p:spPr>
        <p:txBody>
          <a:bodyPr/>
          <a:lstStyle>
            <a:lvl1pPr marL="0" indent="0">
              <a:buNone/>
              <a:defRPr sz="133" baseline="0"/>
            </a:lvl1pPr>
          </a:lstStyle>
          <a:p>
            <a:pPr lvl="0"/>
            <a:r>
              <a:rPr lang="en-US" dirty="0"/>
              <a:t> </a:t>
            </a:r>
            <a:endParaRPr lang="en-GB" dirty="0"/>
          </a:p>
        </p:txBody>
      </p:sp>
    </p:spTree>
    <p:extLst>
      <p:ext uri="{BB962C8B-B14F-4D97-AF65-F5344CB8AC3E}">
        <p14:creationId xmlns:p14="http://schemas.microsoft.com/office/powerpoint/2010/main" val="23601556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6 Images">
    <p:spTree>
      <p:nvGrpSpPr>
        <p:cNvPr id="1" name=""/>
        <p:cNvGrpSpPr/>
        <p:nvPr/>
      </p:nvGrpSpPr>
      <p:grpSpPr>
        <a:xfrm>
          <a:off x="0" y="0"/>
          <a:ext cx="0" cy="0"/>
          <a:chOff x="0" y="0"/>
          <a:chExt cx="0" cy="0"/>
        </a:xfrm>
      </p:grpSpPr>
      <p:sp>
        <p:nvSpPr>
          <p:cNvPr id="14" name="Picture Placeholder 2"/>
          <p:cNvSpPr>
            <a:spLocks noGrp="1"/>
          </p:cNvSpPr>
          <p:nvPr>
            <p:ph type="pic" sz="quarter" idx="16"/>
          </p:nvPr>
        </p:nvSpPr>
        <p:spPr>
          <a:xfrm>
            <a:off x="9352905" y="62212"/>
            <a:ext cx="2774400" cy="3336000"/>
          </a:xfrm>
          <a:prstGeom prst="rect">
            <a:avLst/>
          </a:prstGeom>
          <a:solidFill>
            <a:srgbClr val="E0DDDA"/>
          </a:solidFill>
        </p:spPr>
        <p:txBody>
          <a:bodyPr vert="horz"/>
          <a:lstStyle>
            <a:lvl1pPr marL="0" indent="0">
              <a:buNone/>
              <a:defRPr sz="1600" i="1">
                <a:solidFill>
                  <a:srgbClr val="5F574F"/>
                </a:solidFill>
              </a:defRPr>
            </a:lvl1pPr>
          </a:lstStyle>
          <a:p>
            <a:r>
              <a:rPr lang="en-US"/>
              <a:t>Click icon to add picture</a:t>
            </a:r>
            <a:endParaRPr lang="en-GB" dirty="0"/>
          </a:p>
        </p:txBody>
      </p:sp>
      <p:sp>
        <p:nvSpPr>
          <p:cNvPr id="16" name="Picture Placeholder 2"/>
          <p:cNvSpPr>
            <a:spLocks noGrp="1"/>
          </p:cNvSpPr>
          <p:nvPr>
            <p:ph type="pic" sz="quarter" idx="17"/>
          </p:nvPr>
        </p:nvSpPr>
        <p:spPr>
          <a:xfrm>
            <a:off x="9352905" y="3460463"/>
            <a:ext cx="2774400" cy="3316800"/>
          </a:xfrm>
          <a:prstGeom prst="rect">
            <a:avLst/>
          </a:prstGeom>
          <a:solidFill>
            <a:srgbClr val="E0DDDA"/>
          </a:solidFill>
        </p:spPr>
        <p:txBody>
          <a:bodyPr vert="horz"/>
          <a:lstStyle>
            <a:lvl1pPr marL="0" indent="0">
              <a:buNone/>
              <a:defRPr sz="1600" i="1">
                <a:solidFill>
                  <a:srgbClr val="5F574F"/>
                </a:solidFill>
              </a:defRPr>
            </a:lvl1pPr>
          </a:lstStyle>
          <a:p>
            <a:r>
              <a:rPr lang="en-US"/>
              <a:t>Click icon to add picture</a:t>
            </a:r>
            <a:endParaRPr lang="en-GB" dirty="0"/>
          </a:p>
        </p:txBody>
      </p:sp>
      <p:sp>
        <p:nvSpPr>
          <p:cNvPr id="10" name="Picture Placeholder 2"/>
          <p:cNvSpPr>
            <a:spLocks noGrp="1"/>
          </p:cNvSpPr>
          <p:nvPr>
            <p:ph type="pic" sz="quarter" idx="18"/>
          </p:nvPr>
        </p:nvSpPr>
        <p:spPr>
          <a:xfrm>
            <a:off x="6522361" y="68563"/>
            <a:ext cx="2774400" cy="3336000"/>
          </a:xfrm>
          <a:prstGeom prst="rect">
            <a:avLst/>
          </a:prstGeom>
          <a:solidFill>
            <a:srgbClr val="E0DDDA"/>
          </a:solidFill>
        </p:spPr>
        <p:txBody>
          <a:bodyPr vert="horz"/>
          <a:lstStyle>
            <a:lvl1pPr marL="0" indent="0">
              <a:buNone/>
              <a:defRPr sz="1600" i="1">
                <a:solidFill>
                  <a:srgbClr val="5F574F"/>
                </a:solidFill>
              </a:defRPr>
            </a:lvl1pPr>
          </a:lstStyle>
          <a:p>
            <a:r>
              <a:rPr lang="en-US"/>
              <a:t>Click icon to add picture</a:t>
            </a:r>
            <a:endParaRPr lang="en-GB" dirty="0"/>
          </a:p>
        </p:txBody>
      </p:sp>
      <p:sp>
        <p:nvSpPr>
          <p:cNvPr id="15" name="Picture Placeholder 2"/>
          <p:cNvSpPr>
            <a:spLocks noGrp="1"/>
          </p:cNvSpPr>
          <p:nvPr>
            <p:ph type="pic" sz="quarter" idx="19"/>
          </p:nvPr>
        </p:nvSpPr>
        <p:spPr>
          <a:xfrm>
            <a:off x="6523219" y="3460463"/>
            <a:ext cx="2772687" cy="3316800"/>
          </a:xfrm>
          <a:prstGeom prst="rect">
            <a:avLst/>
          </a:prstGeom>
          <a:solidFill>
            <a:srgbClr val="E0DDDA"/>
          </a:solidFill>
        </p:spPr>
        <p:txBody>
          <a:bodyPr vert="horz"/>
          <a:lstStyle>
            <a:lvl1pPr marL="0" indent="0">
              <a:buNone/>
              <a:defRPr sz="1600" i="1">
                <a:solidFill>
                  <a:srgbClr val="5F574F"/>
                </a:solidFill>
              </a:defRPr>
            </a:lvl1pPr>
          </a:lstStyle>
          <a:p>
            <a:r>
              <a:rPr lang="en-US"/>
              <a:t>Click icon to add picture</a:t>
            </a:r>
            <a:endParaRPr lang="en-GB" dirty="0"/>
          </a:p>
        </p:txBody>
      </p:sp>
      <p:sp>
        <p:nvSpPr>
          <p:cNvPr id="17" name="Picture Placeholder 2"/>
          <p:cNvSpPr>
            <a:spLocks noGrp="1"/>
          </p:cNvSpPr>
          <p:nvPr>
            <p:ph type="pic" sz="quarter" idx="20"/>
          </p:nvPr>
        </p:nvSpPr>
        <p:spPr>
          <a:xfrm>
            <a:off x="3691817" y="68563"/>
            <a:ext cx="2774400" cy="3336000"/>
          </a:xfrm>
          <a:prstGeom prst="rect">
            <a:avLst/>
          </a:prstGeom>
          <a:solidFill>
            <a:srgbClr val="E0DDDA"/>
          </a:solidFill>
        </p:spPr>
        <p:txBody>
          <a:bodyPr vert="horz"/>
          <a:lstStyle>
            <a:lvl1pPr marL="0" indent="0">
              <a:buNone/>
              <a:defRPr sz="1600" i="1">
                <a:solidFill>
                  <a:srgbClr val="5F574F"/>
                </a:solidFill>
              </a:defRPr>
            </a:lvl1pPr>
          </a:lstStyle>
          <a:p>
            <a:r>
              <a:rPr lang="en-US"/>
              <a:t>Click icon to add picture</a:t>
            </a:r>
            <a:endParaRPr lang="en-GB" dirty="0"/>
          </a:p>
        </p:txBody>
      </p:sp>
      <p:sp>
        <p:nvSpPr>
          <p:cNvPr id="18" name="Picture Placeholder 2"/>
          <p:cNvSpPr>
            <a:spLocks noGrp="1"/>
          </p:cNvSpPr>
          <p:nvPr>
            <p:ph type="pic" sz="quarter" idx="21"/>
          </p:nvPr>
        </p:nvSpPr>
        <p:spPr>
          <a:xfrm>
            <a:off x="3691817" y="3460463"/>
            <a:ext cx="2774400" cy="3316800"/>
          </a:xfrm>
          <a:prstGeom prst="rect">
            <a:avLst/>
          </a:prstGeom>
          <a:solidFill>
            <a:srgbClr val="E0DDDA"/>
          </a:solidFill>
        </p:spPr>
        <p:txBody>
          <a:bodyPr vert="horz"/>
          <a:lstStyle>
            <a:lvl1pPr marL="0" indent="0">
              <a:buNone/>
              <a:defRPr sz="1600" i="1">
                <a:solidFill>
                  <a:srgbClr val="5F574F"/>
                </a:solidFill>
              </a:defRPr>
            </a:lvl1pPr>
          </a:lstStyle>
          <a:p>
            <a:r>
              <a:rPr lang="en-US"/>
              <a:t>Click icon to add picture</a:t>
            </a:r>
            <a:endParaRPr lang="en-GB" dirty="0"/>
          </a:p>
        </p:txBody>
      </p:sp>
      <p:sp>
        <p:nvSpPr>
          <p:cNvPr id="19" name="Title Placeholder 1"/>
          <p:cNvSpPr>
            <a:spLocks noGrp="1"/>
          </p:cNvSpPr>
          <p:nvPr>
            <p:ph type="title"/>
          </p:nvPr>
        </p:nvSpPr>
        <p:spPr>
          <a:xfrm>
            <a:off x="202234" y="2193805"/>
            <a:ext cx="3205467" cy="858753"/>
          </a:xfrm>
          <a:prstGeom prst="rect">
            <a:avLst/>
          </a:prstGeom>
        </p:spPr>
        <p:txBody>
          <a:bodyPr vert="horz" lIns="91440" tIns="45720" rIns="91440" bIns="45720" rtlCol="0" anchor="t">
            <a:noAutofit/>
          </a:bodyPr>
          <a:lstStyle>
            <a:lvl1pPr algn="l">
              <a:lnSpc>
                <a:spcPct val="80000"/>
              </a:lnSpc>
              <a:defRPr lang="en-GB" sz="2133" b="1" kern="1200" dirty="0">
                <a:solidFill>
                  <a:srgbClr val="4A4A4A"/>
                </a:solidFill>
                <a:latin typeface="Proxima Nova Alt Th" panose="02000506030000020004" pitchFamily="50" charset="0"/>
                <a:ea typeface="+mj-ea"/>
                <a:cs typeface="+mj-cs"/>
              </a:defRPr>
            </a:lvl1pPr>
          </a:lstStyle>
          <a:p>
            <a:r>
              <a:rPr lang="en-US" dirty="0"/>
              <a:t>Click to edit Master title style</a:t>
            </a:r>
            <a:endParaRPr lang="en-GB" dirty="0"/>
          </a:p>
        </p:txBody>
      </p:sp>
      <p:sp>
        <p:nvSpPr>
          <p:cNvPr id="12" name="Text Placeholder 2">
            <a:extLst>
              <a:ext uri="{FF2B5EF4-FFF2-40B4-BE49-F238E27FC236}">
                <a16:creationId xmlns:a16="http://schemas.microsoft.com/office/drawing/2014/main" id="{DCF698D2-37C1-4F04-A6FA-68D61D7D1B9D}"/>
              </a:ext>
            </a:extLst>
          </p:cNvPr>
          <p:cNvSpPr>
            <a:spLocks noGrp="1"/>
          </p:cNvSpPr>
          <p:nvPr>
            <p:ph type="body" sz="quarter" idx="23" hasCustomPrompt="1"/>
          </p:nvPr>
        </p:nvSpPr>
        <p:spPr>
          <a:xfrm>
            <a:off x="32326" y="2265940"/>
            <a:ext cx="180000" cy="180973"/>
          </a:xfrm>
          <a:prstGeom prst="ellipse">
            <a:avLst/>
          </a:prstGeom>
          <a:solidFill>
            <a:srgbClr val="4A4A4A"/>
          </a:solidFill>
          <a:ln>
            <a:noFill/>
          </a:ln>
        </p:spPr>
        <p:txBody>
          <a:bodyPr/>
          <a:lstStyle>
            <a:lvl1pPr marL="0" indent="0">
              <a:buNone/>
              <a:defRPr sz="133" baseline="0"/>
            </a:lvl1pPr>
          </a:lstStyle>
          <a:p>
            <a:pPr lvl="0"/>
            <a:r>
              <a:rPr lang="en-US" dirty="0"/>
              <a:t> </a:t>
            </a:r>
            <a:endParaRPr lang="en-GB" dirty="0"/>
          </a:p>
        </p:txBody>
      </p:sp>
    </p:spTree>
    <p:extLst>
      <p:ext uri="{BB962C8B-B14F-4D97-AF65-F5344CB8AC3E}">
        <p14:creationId xmlns:p14="http://schemas.microsoft.com/office/powerpoint/2010/main" val="14601832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9 Images">
    <p:spTree>
      <p:nvGrpSpPr>
        <p:cNvPr id="1" name=""/>
        <p:cNvGrpSpPr/>
        <p:nvPr/>
      </p:nvGrpSpPr>
      <p:grpSpPr>
        <a:xfrm>
          <a:off x="0" y="0"/>
          <a:ext cx="0" cy="0"/>
          <a:chOff x="0" y="0"/>
          <a:chExt cx="0" cy="0"/>
        </a:xfrm>
      </p:grpSpPr>
      <p:sp>
        <p:nvSpPr>
          <p:cNvPr id="18" name="Picture Placeholder 2"/>
          <p:cNvSpPr>
            <a:spLocks noGrp="1"/>
          </p:cNvSpPr>
          <p:nvPr>
            <p:ph type="pic" sz="quarter" idx="29"/>
          </p:nvPr>
        </p:nvSpPr>
        <p:spPr>
          <a:xfrm>
            <a:off x="3692380" y="71967"/>
            <a:ext cx="2774400" cy="2193600"/>
          </a:xfrm>
          <a:prstGeom prst="rect">
            <a:avLst/>
          </a:prstGeom>
          <a:solidFill>
            <a:schemeClr val="tx1">
              <a:lumMod val="20000"/>
              <a:lumOff val="80000"/>
            </a:schemeClr>
          </a:solidFill>
        </p:spPr>
        <p:txBody>
          <a:bodyPr/>
          <a:lstStyle>
            <a:lvl1pPr marL="0" indent="0">
              <a:buNone/>
              <a:defRPr sz="800"/>
            </a:lvl1pPr>
          </a:lstStyle>
          <a:p>
            <a:r>
              <a:rPr lang="en-US"/>
              <a:t>Click icon to add picture</a:t>
            </a:r>
            <a:endParaRPr lang="en-GB" dirty="0"/>
          </a:p>
        </p:txBody>
      </p:sp>
      <p:sp>
        <p:nvSpPr>
          <p:cNvPr id="24" name="Picture Placeholder 2"/>
          <p:cNvSpPr>
            <a:spLocks noGrp="1"/>
          </p:cNvSpPr>
          <p:nvPr>
            <p:ph type="pic" sz="quarter" idx="32"/>
          </p:nvPr>
        </p:nvSpPr>
        <p:spPr>
          <a:xfrm>
            <a:off x="6523997" y="71967"/>
            <a:ext cx="2774400" cy="2193600"/>
          </a:xfrm>
          <a:prstGeom prst="rect">
            <a:avLst/>
          </a:prstGeom>
          <a:solidFill>
            <a:schemeClr val="tx1">
              <a:lumMod val="20000"/>
              <a:lumOff val="80000"/>
            </a:schemeClr>
          </a:solidFill>
        </p:spPr>
        <p:txBody>
          <a:bodyPr/>
          <a:lstStyle>
            <a:lvl1pPr marL="0" indent="0">
              <a:buNone/>
              <a:defRPr sz="800"/>
            </a:lvl1pPr>
          </a:lstStyle>
          <a:p>
            <a:r>
              <a:rPr lang="en-US"/>
              <a:t>Click icon to add picture</a:t>
            </a:r>
            <a:endParaRPr lang="en-GB" dirty="0"/>
          </a:p>
        </p:txBody>
      </p:sp>
      <p:sp>
        <p:nvSpPr>
          <p:cNvPr id="27" name="Picture Placeholder 2"/>
          <p:cNvSpPr>
            <a:spLocks noGrp="1"/>
          </p:cNvSpPr>
          <p:nvPr>
            <p:ph type="pic" sz="quarter" idx="35"/>
          </p:nvPr>
        </p:nvSpPr>
        <p:spPr>
          <a:xfrm>
            <a:off x="9355615" y="71967"/>
            <a:ext cx="2774400" cy="2193600"/>
          </a:xfrm>
          <a:prstGeom prst="rect">
            <a:avLst/>
          </a:prstGeom>
          <a:solidFill>
            <a:schemeClr val="tx1">
              <a:lumMod val="20000"/>
              <a:lumOff val="80000"/>
            </a:schemeClr>
          </a:solidFill>
        </p:spPr>
        <p:txBody>
          <a:bodyPr/>
          <a:lstStyle>
            <a:lvl1pPr marL="0" indent="0">
              <a:buNone/>
              <a:defRPr sz="800"/>
            </a:lvl1pPr>
          </a:lstStyle>
          <a:p>
            <a:r>
              <a:rPr lang="en-US"/>
              <a:t>Click icon to add picture</a:t>
            </a:r>
            <a:endParaRPr lang="en-GB" dirty="0"/>
          </a:p>
        </p:txBody>
      </p:sp>
      <p:sp>
        <p:nvSpPr>
          <p:cNvPr id="14" name="Picture Placeholder 2"/>
          <p:cNvSpPr>
            <a:spLocks noGrp="1"/>
          </p:cNvSpPr>
          <p:nvPr>
            <p:ph type="pic" sz="quarter" idx="36"/>
          </p:nvPr>
        </p:nvSpPr>
        <p:spPr>
          <a:xfrm>
            <a:off x="3692380" y="2329632"/>
            <a:ext cx="2774400" cy="2193600"/>
          </a:xfrm>
          <a:prstGeom prst="rect">
            <a:avLst/>
          </a:prstGeom>
          <a:solidFill>
            <a:schemeClr val="tx1">
              <a:lumMod val="20000"/>
              <a:lumOff val="80000"/>
            </a:schemeClr>
          </a:solidFill>
        </p:spPr>
        <p:txBody>
          <a:bodyPr/>
          <a:lstStyle>
            <a:lvl1pPr marL="0" indent="0">
              <a:buNone/>
              <a:defRPr sz="800"/>
            </a:lvl1pPr>
          </a:lstStyle>
          <a:p>
            <a:r>
              <a:rPr lang="en-US"/>
              <a:t>Click icon to add picture</a:t>
            </a:r>
            <a:endParaRPr lang="en-GB" dirty="0"/>
          </a:p>
        </p:txBody>
      </p:sp>
      <p:sp>
        <p:nvSpPr>
          <p:cNvPr id="16" name="Picture Placeholder 2"/>
          <p:cNvSpPr>
            <a:spLocks noGrp="1"/>
          </p:cNvSpPr>
          <p:nvPr>
            <p:ph type="pic" sz="quarter" idx="37"/>
          </p:nvPr>
        </p:nvSpPr>
        <p:spPr>
          <a:xfrm>
            <a:off x="6523997" y="2329632"/>
            <a:ext cx="2774400" cy="2193600"/>
          </a:xfrm>
          <a:prstGeom prst="rect">
            <a:avLst/>
          </a:prstGeom>
          <a:solidFill>
            <a:schemeClr val="tx1">
              <a:lumMod val="20000"/>
              <a:lumOff val="80000"/>
            </a:schemeClr>
          </a:solidFill>
        </p:spPr>
        <p:txBody>
          <a:bodyPr/>
          <a:lstStyle>
            <a:lvl1pPr marL="0" indent="0">
              <a:buNone/>
              <a:defRPr sz="800"/>
            </a:lvl1pPr>
          </a:lstStyle>
          <a:p>
            <a:r>
              <a:rPr lang="en-US"/>
              <a:t>Click icon to add picture</a:t>
            </a:r>
            <a:endParaRPr lang="en-GB" dirty="0"/>
          </a:p>
        </p:txBody>
      </p:sp>
      <p:sp>
        <p:nvSpPr>
          <p:cNvPr id="17" name="Picture Placeholder 2"/>
          <p:cNvSpPr>
            <a:spLocks noGrp="1"/>
          </p:cNvSpPr>
          <p:nvPr>
            <p:ph type="pic" sz="quarter" idx="38"/>
          </p:nvPr>
        </p:nvSpPr>
        <p:spPr>
          <a:xfrm>
            <a:off x="9355615" y="2329632"/>
            <a:ext cx="2774400" cy="2193600"/>
          </a:xfrm>
          <a:prstGeom prst="rect">
            <a:avLst/>
          </a:prstGeom>
          <a:solidFill>
            <a:schemeClr val="tx1">
              <a:lumMod val="20000"/>
              <a:lumOff val="80000"/>
            </a:schemeClr>
          </a:solidFill>
        </p:spPr>
        <p:txBody>
          <a:bodyPr/>
          <a:lstStyle>
            <a:lvl1pPr marL="0" indent="0">
              <a:buNone/>
              <a:defRPr sz="800"/>
            </a:lvl1pPr>
          </a:lstStyle>
          <a:p>
            <a:r>
              <a:rPr lang="en-US"/>
              <a:t>Click icon to add picture</a:t>
            </a:r>
            <a:endParaRPr lang="en-GB" dirty="0"/>
          </a:p>
        </p:txBody>
      </p:sp>
      <p:sp>
        <p:nvSpPr>
          <p:cNvPr id="20" name="Picture Placeholder 2"/>
          <p:cNvSpPr>
            <a:spLocks noGrp="1"/>
          </p:cNvSpPr>
          <p:nvPr>
            <p:ph type="pic" sz="quarter" idx="39"/>
          </p:nvPr>
        </p:nvSpPr>
        <p:spPr>
          <a:xfrm>
            <a:off x="3692380" y="4587297"/>
            <a:ext cx="2774400" cy="2193600"/>
          </a:xfrm>
          <a:prstGeom prst="rect">
            <a:avLst/>
          </a:prstGeom>
          <a:solidFill>
            <a:schemeClr val="tx1">
              <a:lumMod val="20000"/>
              <a:lumOff val="80000"/>
            </a:schemeClr>
          </a:solidFill>
        </p:spPr>
        <p:txBody>
          <a:bodyPr/>
          <a:lstStyle>
            <a:lvl1pPr marL="0" indent="0">
              <a:buNone/>
              <a:defRPr sz="800"/>
            </a:lvl1pPr>
          </a:lstStyle>
          <a:p>
            <a:r>
              <a:rPr lang="en-US"/>
              <a:t>Click icon to add picture</a:t>
            </a:r>
            <a:endParaRPr lang="en-GB" dirty="0"/>
          </a:p>
        </p:txBody>
      </p:sp>
      <p:sp>
        <p:nvSpPr>
          <p:cNvPr id="21" name="Picture Placeholder 2"/>
          <p:cNvSpPr>
            <a:spLocks noGrp="1"/>
          </p:cNvSpPr>
          <p:nvPr>
            <p:ph type="pic" sz="quarter" idx="40"/>
          </p:nvPr>
        </p:nvSpPr>
        <p:spPr>
          <a:xfrm>
            <a:off x="6523997" y="4587297"/>
            <a:ext cx="2774400" cy="2193600"/>
          </a:xfrm>
          <a:prstGeom prst="rect">
            <a:avLst/>
          </a:prstGeom>
          <a:solidFill>
            <a:schemeClr val="tx1">
              <a:lumMod val="20000"/>
              <a:lumOff val="80000"/>
            </a:schemeClr>
          </a:solidFill>
        </p:spPr>
        <p:txBody>
          <a:bodyPr/>
          <a:lstStyle>
            <a:lvl1pPr marL="0" indent="0">
              <a:buNone/>
              <a:defRPr sz="800"/>
            </a:lvl1pPr>
          </a:lstStyle>
          <a:p>
            <a:r>
              <a:rPr lang="en-US"/>
              <a:t>Click icon to add picture</a:t>
            </a:r>
            <a:endParaRPr lang="en-GB" dirty="0"/>
          </a:p>
        </p:txBody>
      </p:sp>
      <p:sp>
        <p:nvSpPr>
          <p:cNvPr id="22" name="Picture Placeholder 2"/>
          <p:cNvSpPr>
            <a:spLocks noGrp="1"/>
          </p:cNvSpPr>
          <p:nvPr>
            <p:ph type="pic" sz="quarter" idx="41"/>
          </p:nvPr>
        </p:nvSpPr>
        <p:spPr>
          <a:xfrm>
            <a:off x="9355615" y="4587297"/>
            <a:ext cx="2774400" cy="2193600"/>
          </a:xfrm>
          <a:prstGeom prst="rect">
            <a:avLst/>
          </a:prstGeom>
          <a:solidFill>
            <a:schemeClr val="tx1">
              <a:lumMod val="20000"/>
              <a:lumOff val="80000"/>
            </a:schemeClr>
          </a:solidFill>
        </p:spPr>
        <p:txBody>
          <a:bodyPr/>
          <a:lstStyle>
            <a:lvl1pPr marL="0" indent="0">
              <a:buNone/>
              <a:defRPr sz="800"/>
            </a:lvl1pPr>
          </a:lstStyle>
          <a:p>
            <a:r>
              <a:rPr lang="en-US"/>
              <a:t>Click icon to add picture</a:t>
            </a:r>
            <a:endParaRPr lang="en-GB" dirty="0"/>
          </a:p>
        </p:txBody>
      </p:sp>
      <p:sp>
        <p:nvSpPr>
          <p:cNvPr id="23" name="Title Placeholder 1"/>
          <p:cNvSpPr>
            <a:spLocks noGrp="1"/>
          </p:cNvSpPr>
          <p:nvPr>
            <p:ph type="title"/>
          </p:nvPr>
        </p:nvSpPr>
        <p:spPr>
          <a:xfrm>
            <a:off x="202234" y="2193805"/>
            <a:ext cx="3205467" cy="858753"/>
          </a:xfrm>
          <a:prstGeom prst="rect">
            <a:avLst/>
          </a:prstGeom>
        </p:spPr>
        <p:txBody>
          <a:bodyPr vert="horz" lIns="91440" tIns="45720" rIns="91440" bIns="45720" rtlCol="0" anchor="t">
            <a:noAutofit/>
          </a:bodyPr>
          <a:lstStyle>
            <a:lvl1pPr algn="l">
              <a:lnSpc>
                <a:spcPct val="80000"/>
              </a:lnSpc>
              <a:defRPr lang="en-GB" sz="2133" b="1" kern="1200" dirty="0">
                <a:solidFill>
                  <a:srgbClr val="4A4A4A"/>
                </a:solidFill>
                <a:latin typeface="Proxima Nova Alt Th" panose="02000506030000020004" pitchFamily="50" charset="0"/>
                <a:ea typeface="+mj-ea"/>
                <a:cs typeface="+mj-cs"/>
              </a:defRPr>
            </a:lvl1pPr>
          </a:lstStyle>
          <a:p>
            <a:r>
              <a:rPr lang="en-US" dirty="0"/>
              <a:t>Click to edit Master title style</a:t>
            </a:r>
            <a:endParaRPr lang="en-GB" dirty="0"/>
          </a:p>
        </p:txBody>
      </p:sp>
      <p:sp>
        <p:nvSpPr>
          <p:cNvPr id="13" name="Text Placeholder 2">
            <a:extLst>
              <a:ext uri="{FF2B5EF4-FFF2-40B4-BE49-F238E27FC236}">
                <a16:creationId xmlns:a16="http://schemas.microsoft.com/office/drawing/2014/main" id="{24DE88F6-285A-414C-9A74-6B15EA59CE82}"/>
              </a:ext>
            </a:extLst>
          </p:cNvPr>
          <p:cNvSpPr>
            <a:spLocks noGrp="1"/>
          </p:cNvSpPr>
          <p:nvPr>
            <p:ph type="body" sz="quarter" idx="23" hasCustomPrompt="1"/>
          </p:nvPr>
        </p:nvSpPr>
        <p:spPr>
          <a:xfrm>
            <a:off x="32326" y="2265940"/>
            <a:ext cx="180000" cy="180973"/>
          </a:xfrm>
          <a:prstGeom prst="ellipse">
            <a:avLst/>
          </a:prstGeom>
          <a:solidFill>
            <a:srgbClr val="4A4A4A"/>
          </a:solidFill>
          <a:ln>
            <a:noFill/>
          </a:ln>
        </p:spPr>
        <p:txBody>
          <a:bodyPr/>
          <a:lstStyle>
            <a:lvl1pPr marL="0" indent="0">
              <a:buNone/>
              <a:defRPr sz="133" baseline="0"/>
            </a:lvl1pPr>
          </a:lstStyle>
          <a:p>
            <a:pPr lvl="0"/>
            <a:r>
              <a:rPr lang="en-US" dirty="0"/>
              <a:t> </a:t>
            </a:r>
            <a:endParaRPr lang="en-GB" dirty="0"/>
          </a:p>
        </p:txBody>
      </p:sp>
    </p:spTree>
    <p:extLst>
      <p:ext uri="{BB962C8B-B14F-4D97-AF65-F5344CB8AC3E}">
        <p14:creationId xmlns:p14="http://schemas.microsoft.com/office/powerpoint/2010/main" val="32859569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mparisons: Text Below">
    <p:spTree>
      <p:nvGrpSpPr>
        <p:cNvPr id="1" name=""/>
        <p:cNvGrpSpPr/>
        <p:nvPr/>
      </p:nvGrpSpPr>
      <p:grpSpPr>
        <a:xfrm>
          <a:off x="0" y="0"/>
          <a:ext cx="0" cy="0"/>
          <a:chOff x="0" y="0"/>
          <a:chExt cx="0" cy="0"/>
        </a:xfrm>
      </p:grpSpPr>
      <p:sp>
        <p:nvSpPr>
          <p:cNvPr id="32" name="Text Placeholder 11"/>
          <p:cNvSpPr>
            <a:spLocks noGrp="1"/>
          </p:cNvSpPr>
          <p:nvPr>
            <p:ph type="body" sz="quarter" idx="49"/>
          </p:nvPr>
        </p:nvSpPr>
        <p:spPr>
          <a:xfrm>
            <a:off x="334431" y="3909484"/>
            <a:ext cx="5724623" cy="2400301"/>
          </a:xfrm>
          <a:prstGeom prst="rect">
            <a:avLst/>
          </a:prstGeom>
        </p:spPr>
        <p:txBody>
          <a:bodyPr lIns="0">
            <a:normAutofit/>
          </a:bodyPr>
          <a:lstStyle>
            <a:lvl1pPr>
              <a:defRPr lang="en-US" sz="1467">
                <a:latin typeface="Calibri" panose="020F0502020204030204" pitchFamily="34" charset="0"/>
                <a:cs typeface="Calibri" panose="020F0502020204030204" pitchFamily="34" charset="0"/>
              </a:defRPr>
            </a:lvl1pPr>
            <a:lvl2pPr>
              <a:defRPr lang="en-US" sz="1400">
                <a:latin typeface="Calibri" panose="020F0502020204030204" pitchFamily="34" charset="0"/>
                <a:cs typeface="Calibri" panose="020F0502020204030204" pitchFamily="34" charset="0"/>
              </a:defRPr>
            </a:lvl2pPr>
            <a:lvl3pPr>
              <a:defRPr lang="en-US" sz="1333">
                <a:latin typeface="Calibri" panose="020F0502020204030204" pitchFamily="34" charset="0"/>
                <a:cs typeface="Calibri" panose="020F0502020204030204" pitchFamily="34" charset="0"/>
              </a:defRPr>
            </a:lvl3pPr>
            <a:lvl4pPr>
              <a:defRPr lang="en-US" sz="1200">
                <a:latin typeface="Calibri" panose="020F0502020204030204" pitchFamily="34" charset="0"/>
                <a:cs typeface="Calibri" panose="020F0502020204030204" pitchFamily="34" charset="0"/>
              </a:defRPr>
            </a:lvl4pPr>
            <a:lvl5pPr>
              <a:defRPr lang="en-GB" sz="1067" dirty="0">
                <a:latin typeface="Calibri" panose="020F0502020204030204" pitchFamily="34" charset="0"/>
                <a:cs typeface="Calibri" panose="020F0502020204030204" pitchFamily="34" charset="0"/>
              </a:defRPr>
            </a:lvl5pPr>
          </a:lstStyle>
          <a:p>
            <a:pPr marL="0" lvl="0" indent="0" defTabSz="122764">
              <a:buFontTx/>
              <a:buNone/>
            </a:pPr>
            <a:r>
              <a:rPr lang="en-US" dirty="0"/>
              <a:t>Click to edit Master text styles</a:t>
            </a:r>
          </a:p>
          <a:p>
            <a:pPr marL="237061" lvl="1" indent="0" defTabSz="0">
              <a:buFontTx/>
              <a:buNone/>
            </a:pPr>
            <a:r>
              <a:rPr lang="en-US" dirty="0"/>
              <a:t>Second level</a:t>
            </a:r>
          </a:p>
          <a:p>
            <a:pPr marL="596885" lvl="2" indent="0" defTabSz="0">
              <a:buFontTx/>
              <a:buNone/>
            </a:pPr>
            <a:r>
              <a:rPr lang="en-US" dirty="0"/>
              <a:t>Third level</a:t>
            </a:r>
          </a:p>
          <a:p>
            <a:pPr marL="958827" lvl="3" indent="0" defTabSz="0">
              <a:buFontTx/>
              <a:buNone/>
            </a:pPr>
            <a:r>
              <a:rPr lang="en-US" dirty="0"/>
              <a:t>Fourth level</a:t>
            </a:r>
          </a:p>
          <a:p>
            <a:pPr marL="1322884" lvl="4" indent="0" defTabSz="0">
              <a:buFontTx/>
              <a:buNone/>
            </a:pPr>
            <a:r>
              <a:rPr lang="en-US" dirty="0"/>
              <a:t>Fifth level</a:t>
            </a:r>
            <a:endParaRPr lang="en-GB" dirty="0"/>
          </a:p>
        </p:txBody>
      </p:sp>
      <p:sp>
        <p:nvSpPr>
          <p:cNvPr id="33" name="Text Placeholder 11"/>
          <p:cNvSpPr>
            <a:spLocks noGrp="1"/>
          </p:cNvSpPr>
          <p:nvPr>
            <p:ph type="body" sz="quarter" idx="50"/>
          </p:nvPr>
        </p:nvSpPr>
        <p:spPr>
          <a:xfrm>
            <a:off x="6125314" y="3909484"/>
            <a:ext cx="5726255" cy="2400301"/>
          </a:xfrm>
          <a:prstGeom prst="rect">
            <a:avLst/>
          </a:prstGeom>
        </p:spPr>
        <p:txBody>
          <a:bodyPr lIns="0">
            <a:normAutofit/>
          </a:bodyPr>
          <a:lstStyle>
            <a:lvl1pPr>
              <a:defRPr lang="en-US" sz="1467">
                <a:latin typeface="Calibri" panose="020F0502020204030204" pitchFamily="34" charset="0"/>
                <a:cs typeface="Calibri" panose="020F0502020204030204" pitchFamily="34" charset="0"/>
              </a:defRPr>
            </a:lvl1pPr>
            <a:lvl2pPr>
              <a:defRPr lang="en-US" sz="1400">
                <a:latin typeface="Calibri" panose="020F0502020204030204" pitchFamily="34" charset="0"/>
                <a:cs typeface="Calibri" panose="020F0502020204030204" pitchFamily="34" charset="0"/>
              </a:defRPr>
            </a:lvl2pPr>
            <a:lvl3pPr>
              <a:defRPr lang="en-US" sz="1333">
                <a:latin typeface="Calibri" panose="020F0502020204030204" pitchFamily="34" charset="0"/>
                <a:cs typeface="Calibri" panose="020F0502020204030204" pitchFamily="34" charset="0"/>
              </a:defRPr>
            </a:lvl3pPr>
            <a:lvl4pPr>
              <a:defRPr lang="en-US" sz="1200">
                <a:latin typeface="Calibri" panose="020F0502020204030204" pitchFamily="34" charset="0"/>
                <a:cs typeface="Calibri" panose="020F0502020204030204" pitchFamily="34" charset="0"/>
              </a:defRPr>
            </a:lvl4pPr>
            <a:lvl5pPr>
              <a:defRPr lang="en-GB" sz="1067" dirty="0">
                <a:latin typeface="Calibri" panose="020F0502020204030204" pitchFamily="34" charset="0"/>
                <a:cs typeface="Calibri" panose="020F0502020204030204" pitchFamily="34" charset="0"/>
              </a:defRPr>
            </a:lvl5pPr>
          </a:lstStyle>
          <a:p>
            <a:pPr marL="0" lvl="0" indent="0" defTabSz="122764">
              <a:buFontTx/>
              <a:buNone/>
            </a:pPr>
            <a:r>
              <a:rPr lang="en-US" dirty="0"/>
              <a:t>Click to edit Master text styles</a:t>
            </a:r>
          </a:p>
          <a:p>
            <a:pPr marL="237061" lvl="1" indent="0" defTabSz="0">
              <a:buFontTx/>
              <a:buNone/>
            </a:pPr>
            <a:r>
              <a:rPr lang="en-US" dirty="0"/>
              <a:t>Second level</a:t>
            </a:r>
          </a:p>
          <a:p>
            <a:pPr marL="596885" lvl="2" indent="0" defTabSz="0">
              <a:buFontTx/>
              <a:buNone/>
            </a:pPr>
            <a:r>
              <a:rPr lang="en-US" dirty="0"/>
              <a:t>Third level</a:t>
            </a:r>
          </a:p>
          <a:p>
            <a:pPr marL="958827" lvl="3" indent="0" defTabSz="0">
              <a:buFontTx/>
              <a:buNone/>
            </a:pPr>
            <a:r>
              <a:rPr lang="en-US" dirty="0"/>
              <a:t>Fourth level</a:t>
            </a:r>
          </a:p>
          <a:p>
            <a:pPr marL="1322884" lvl="4" indent="0" defTabSz="0">
              <a:buFontTx/>
              <a:buNone/>
            </a:pPr>
            <a:r>
              <a:rPr lang="en-US" dirty="0"/>
              <a:t>Fifth level</a:t>
            </a:r>
            <a:endParaRPr lang="en-GB" dirty="0"/>
          </a:p>
        </p:txBody>
      </p:sp>
      <p:sp>
        <p:nvSpPr>
          <p:cNvPr id="20" name="Picture Placeholder 2"/>
          <p:cNvSpPr>
            <a:spLocks noGrp="1"/>
          </p:cNvSpPr>
          <p:nvPr>
            <p:ph type="pic" sz="quarter" idx="10"/>
          </p:nvPr>
        </p:nvSpPr>
        <p:spPr>
          <a:xfrm>
            <a:off x="334431" y="1497637"/>
            <a:ext cx="5724623" cy="2280000"/>
          </a:xfrm>
          <a:prstGeom prst="rect">
            <a:avLst/>
          </a:prstGeom>
          <a:solidFill>
            <a:schemeClr val="tx1">
              <a:lumMod val="20000"/>
              <a:lumOff val="80000"/>
            </a:schemeClr>
          </a:solidFill>
        </p:spPr>
        <p:txBody>
          <a:bodyPr/>
          <a:lstStyle>
            <a:lvl1pPr marL="0" indent="0">
              <a:buNone/>
              <a:defRPr sz="1400"/>
            </a:lvl1pPr>
          </a:lstStyle>
          <a:p>
            <a:r>
              <a:rPr lang="en-US"/>
              <a:t>Click icon to add picture</a:t>
            </a:r>
            <a:endParaRPr lang="en-GB"/>
          </a:p>
        </p:txBody>
      </p:sp>
      <p:sp>
        <p:nvSpPr>
          <p:cNvPr id="42" name="Picture Placeholder 2"/>
          <p:cNvSpPr>
            <a:spLocks noGrp="1"/>
          </p:cNvSpPr>
          <p:nvPr>
            <p:ph type="pic" sz="quarter" idx="46"/>
          </p:nvPr>
        </p:nvSpPr>
        <p:spPr>
          <a:xfrm>
            <a:off x="6125168" y="1497637"/>
            <a:ext cx="5726400" cy="2280000"/>
          </a:xfrm>
          <a:prstGeom prst="rect">
            <a:avLst/>
          </a:prstGeom>
          <a:solidFill>
            <a:schemeClr val="tx1">
              <a:lumMod val="20000"/>
              <a:lumOff val="80000"/>
            </a:schemeClr>
          </a:solidFill>
        </p:spPr>
        <p:txBody>
          <a:bodyPr/>
          <a:lstStyle>
            <a:lvl1pPr marL="0" indent="0">
              <a:buNone/>
              <a:defRPr sz="1400"/>
            </a:lvl1pPr>
          </a:lstStyle>
          <a:p>
            <a:r>
              <a:rPr lang="en-US"/>
              <a:t>Click icon to add picture</a:t>
            </a:r>
            <a:endParaRPr lang="en-GB" dirty="0"/>
          </a:p>
        </p:txBody>
      </p:sp>
      <p:sp>
        <p:nvSpPr>
          <p:cNvPr id="11" name="Title Placeholder 1"/>
          <p:cNvSpPr>
            <a:spLocks noGrp="1"/>
          </p:cNvSpPr>
          <p:nvPr>
            <p:ph type="title"/>
          </p:nvPr>
        </p:nvSpPr>
        <p:spPr>
          <a:xfrm>
            <a:off x="202235" y="276042"/>
            <a:ext cx="4165573" cy="858753"/>
          </a:xfrm>
          <a:prstGeom prst="rect">
            <a:avLst/>
          </a:prstGeom>
        </p:spPr>
        <p:txBody>
          <a:bodyPr vert="horz" lIns="91440" tIns="45720" rIns="91440" bIns="45720" rtlCol="0" anchor="t">
            <a:noAutofit/>
          </a:bodyPr>
          <a:lstStyle>
            <a:lvl1pPr algn="l">
              <a:lnSpc>
                <a:spcPct val="80000"/>
              </a:lnSpc>
              <a:defRPr lang="en-US" sz="2133" b="1" kern="1200" dirty="0">
                <a:solidFill>
                  <a:srgbClr val="4A4A4A"/>
                </a:solidFill>
                <a:latin typeface="Proxima Nova Alt Th" panose="02000506030000020004" pitchFamily="50" charset="0"/>
                <a:ea typeface="+mj-ea"/>
                <a:cs typeface="+mj-cs"/>
              </a:defRPr>
            </a:lvl1pPr>
          </a:lstStyle>
          <a:p>
            <a:r>
              <a:rPr lang="en-US" dirty="0"/>
              <a:t>Click to edit Master title style</a:t>
            </a:r>
            <a:endParaRPr lang="en-GB" dirty="0"/>
          </a:p>
        </p:txBody>
      </p:sp>
      <p:sp>
        <p:nvSpPr>
          <p:cNvPr id="10" name="Text Placeholder 2">
            <a:extLst>
              <a:ext uri="{FF2B5EF4-FFF2-40B4-BE49-F238E27FC236}">
                <a16:creationId xmlns:a16="http://schemas.microsoft.com/office/drawing/2014/main" id="{0E3609BC-789A-40B0-8257-DA7E14075B62}"/>
              </a:ext>
            </a:extLst>
          </p:cNvPr>
          <p:cNvSpPr>
            <a:spLocks noGrp="1"/>
          </p:cNvSpPr>
          <p:nvPr>
            <p:ph type="body" sz="quarter" idx="18" hasCustomPrompt="1"/>
          </p:nvPr>
        </p:nvSpPr>
        <p:spPr>
          <a:xfrm>
            <a:off x="32326" y="339134"/>
            <a:ext cx="180000" cy="180973"/>
          </a:xfrm>
          <a:prstGeom prst="ellipse">
            <a:avLst/>
          </a:prstGeom>
          <a:solidFill>
            <a:srgbClr val="4A4A4A"/>
          </a:solidFill>
          <a:ln>
            <a:noFill/>
          </a:ln>
        </p:spPr>
        <p:txBody>
          <a:bodyPr/>
          <a:lstStyle>
            <a:lvl1pPr marL="0" indent="0">
              <a:buNone/>
              <a:defRPr sz="133" baseline="0"/>
            </a:lvl1pPr>
          </a:lstStyle>
          <a:p>
            <a:pPr lvl="0"/>
            <a:r>
              <a:rPr lang="en-US" dirty="0"/>
              <a:t> </a:t>
            </a:r>
            <a:endParaRPr lang="en-GB" dirty="0"/>
          </a:p>
        </p:txBody>
      </p:sp>
    </p:spTree>
    <p:extLst>
      <p:ext uri="{BB962C8B-B14F-4D97-AF65-F5344CB8AC3E}">
        <p14:creationId xmlns:p14="http://schemas.microsoft.com/office/powerpoint/2010/main" val="3388353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mparisons: Text Above">
    <p:spTree>
      <p:nvGrpSpPr>
        <p:cNvPr id="1" name=""/>
        <p:cNvGrpSpPr/>
        <p:nvPr/>
      </p:nvGrpSpPr>
      <p:grpSpPr>
        <a:xfrm>
          <a:off x="0" y="0"/>
          <a:ext cx="0" cy="0"/>
          <a:chOff x="0" y="0"/>
          <a:chExt cx="0" cy="0"/>
        </a:xfrm>
      </p:grpSpPr>
      <p:sp>
        <p:nvSpPr>
          <p:cNvPr id="9" name="Picture Placeholder 2"/>
          <p:cNvSpPr>
            <a:spLocks noGrp="1"/>
          </p:cNvSpPr>
          <p:nvPr>
            <p:ph type="pic" sz="quarter" idx="51"/>
          </p:nvPr>
        </p:nvSpPr>
        <p:spPr>
          <a:xfrm>
            <a:off x="334431" y="4006821"/>
            <a:ext cx="5724623" cy="2280000"/>
          </a:xfrm>
          <a:prstGeom prst="rect">
            <a:avLst/>
          </a:prstGeom>
          <a:solidFill>
            <a:schemeClr val="tx1">
              <a:lumMod val="20000"/>
              <a:lumOff val="80000"/>
            </a:schemeClr>
          </a:solidFill>
        </p:spPr>
        <p:txBody>
          <a:bodyPr/>
          <a:lstStyle>
            <a:lvl1pPr marL="0" indent="0">
              <a:buNone/>
              <a:defRPr sz="1400"/>
            </a:lvl1pPr>
          </a:lstStyle>
          <a:p>
            <a:r>
              <a:rPr lang="en-US"/>
              <a:t>Click icon to add picture</a:t>
            </a:r>
            <a:endParaRPr lang="en-GB"/>
          </a:p>
        </p:txBody>
      </p:sp>
      <p:sp>
        <p:nvSpPr>
          <p:cNvPr id="11" name="Picture Placeholder 2"/>
          <p:cNvSpPr>
            <a:spLocks noGrp="1"/>
          </p:cNvSpPr>
          <p:nvPr>
            <p:ph type="pic" sz="quarter" idx="52"/>
          </p:nvPr>
        </p:nvSpPr>
        <p:spPr>
          <a:xfrm>
            <a:off x="6125168" y="4006821"/>
            <a:ext cx="5726400" cy="2280000"/>
          </a:xfrm>
          <a:prstGeom prst="rect">
            <a:avLst/>
          </a:prstGeom>
          <a:solidFill>
            <a:schemeClr val="tx1">
              <a:lumMod val="20000"/>
              <a:lumOff val="80000"/>
            </a:schemeClr>
          </a:solidFill>
        </p:spPr>
        <p:txBody>
          <a:bodyPr/>
          <a:lstStyle>
            <a:lvl1pPr marL="0" indent="0">
              <a:buNone/>
              <a:defRPr sz="1400"/>
            </a:lvl1pPr>
          </a:lstStyle>
          <a:p>
            <a:r>
              <a:rPr lang="en-US"/>
              <a:t>Click icon to add picture</a:t>
            </a:r>
            <a:endParaRPr lang="en-GB" dirty="0"/>
          </a:p>
        </p:txBody>
      </p:sp>
      <p:sp>
        <p:nvSpPr>
          <p:cNvPr id="12" name="Text Placeholder 11"/>
          <p:cNvSpPr>
            <a:spLocks noGrp="1"/>
          </p:cNvSpPr>
          <p:nvPr>
            <p:ph type="body" sz="quarter" idx="49"/>
          </p:nvPr>
        </p:nvSpPr>
        <p:spPr>
          <a:xfrm>
            <a:off x="334431" y="1508787"/>
            <a:ext cx="5724623" cy="2400301"/>
          </a:xfrm>
          <a:prstGeom prst="rect">
            <a:avLst/>
          </a:prstGeom>
        </p:spPr>
        <p:txBody>
          <a:bodyPr lIns="0">
            <a:normAutofit/>
          </a:bodyPr>
          <a:lstStyle>
            <a:lvl1pPr>
              <a:defRPr lang="en-US" sz="1467">
                <a:latin typeface="Calibri" panose="020F0502020204030204" pitchFamily="34" charset="0"/>
                <a:cs typeface="Calibri" panose="020F0502020204030204" pitchFamily="34" charset="0"/>
              </a:defRPr>
            </a:lvl1pPr>
            <a:lvl2pPr>
              <a:defRPr lang="en-US" sz="1400">
                <a:latin typeface="Calibri" panose="020F0502020204030204" pitchFamily="34" charset="0"/>
                <a:cs typeface="Calibri" panose="020F0502020204030204" pitchFamily="34" charset="0"/>
              </a:defRPr>
            </a:lvl2pPr>
            <a:lvl3pPr>
              <a:defRPr lang="en-US" sz="1333">
                <a:latin typeface="Calibri" panose="020F0502020204030204" pitchFamily="34" charset="0"/>
                <a:cs typeface="Calibri" panose="020F0502020204030204" pitchFamily="34" charset="0"/>
              </a:defRPr>
            </a:lvl3pPr>
            <a:lvl4pPr>
              <a:defRPr lang="en-US" sz="1200">
                <a:latin typeface="Calibri" panose="020F0502020204030204" pitchFamily="34" charset="0"/>
                <a:cs typeface="Calibri" panose="020F0502020204030204" pitchFamily="34" charset="0"/>
              </a:defRPr>
            </a:lvl4pPr>
            <a:lvl5pPr>
              <a:defRPr lang="en-GB" sz="1067" dirty="0">
                <a:latin typeface="Calibri" panose="020F0502020204030204" pitchFamily="34" charset="0"/>
                <a:cs typeface="Calibri" panose="020F0502020204030204" pitchFamily="34" charset="0"/>
              </a:defRPr>
            </a:lvl5pPr>
          </a:lstStyle>
          <a:p>
            <a:pPr marL="0" lvl="0" indent="0" defTabSz="122764">
              <a:buFontTx/>
              <a:buNone/>
            </a:pPr>
            <a:r>
              <a:rPr lang="en-US" dirty="0"/>
              <a:t>Click to edit Master text styles</a:t>
            </a:r>
          </a:p>
          <a:p>
            <a:pPr marL="237061" lvl="1" indent="0" defTabSz="0">
              <a:buFontTx/>
              <a:buNone/>
            </a:pPr>
            <a:r>
              <a:rPr lang="en-US" dirty="0"/>
              <a:t>Second level</a:t>
            </a:r>
          </a:p>
          <a:p>
            <a:pPr marL="596885" lvl="2" indent="0" defTabSz="0">
              <a:buFontTx/>
              <a:buNone/>
            </a:pPr>
            <a:r>
              <a:rPr lang="en-US" dirty="0"/>
              <a:t>Third level</a:t>
            </a:r>
          </a:p>
          <a:p>
            <a:pPr marL="958827" lvl="3" indent="0" defTabSz="0">
              <a:buFontTx/>
              <a:buNone/>
            </a:pPr>
            <a:r>
              <a:rPr lang="en-US" dirty="0"/>
              <a:t>Fourth level</a:t>
            </a:r>
          </a:p>
          <a:p>
            <a:pPr marL="1322884" lvl="4" indent="0" defTabSz="0">
              <a:buFontTx/>
              <a:buNone/>
            </a:pPr>
            <a:r>
              <a:rPr lang="en-US" dirty="0"/>
              <a:t>Fifth level</a:t>
            </a:r>
            <a:endParaRPr lang="en-GB" dirty="0"/>
          </a:p>
        </p:txBody>
      </p:sp>
      <p:sp>
        <p:nvSpPr>
          <p:cNvPr id="13" name="Text Placeholder 11"/>
          <p:cNvSpPr>
            <a:spLocks noGrp="1"/>
          </p:cNvSpPr>
          <p:nvPr>
            <p:ph type="body" sz="quarter" idx="50"/>
          </p:nvPr>
        </p:nvSpPr>
        <p:spPr>
          <a:xfrm>
            <a:off x="6125314" y="1508787"/>
            <a:ext cx="5726255" cy="2400301"/>
          </a:xfrm>
          <a:prstGeom prst="rect">
            <a:avLst/>
          </a:prstGeom>
        </p:spPr>
        <p:txBody>
          <a:bodyPr lIns="0">
            <a:normAutofit/>
          </a:bodyPr>
          <a:lstStyle>
            <a:lvl1pPr>
              <a:defRPr lang="en-US" sz="1467">
                <a:latin typeface="Calibri" panose="020F0502020204030204" pitchFamily="34" charset="0"/>
                <a:cs typeface="Calibri" panose="020F0502020204030204" pitchFamily="34" charset="0"/>
              </a:defRPr>
            </a:lvl1pPr>
            <a:lvl2pPr>
              <a:defRPr lang="en-US" sz="1400">
                <a:latin typeface="Calibri" panose="020F0502020204030204" pitchFamily="34" charset="0"/>
                <a:cs typeface="Calibri" panose="020F0502020204030204" pitchFamily="34" charset="0"/>
              </a:defRPr>
            </a:lvl2pPr>
            <a:lvl3pPr>
              <a:defRPr lang="en-US" sz="1333">
                <a:latin typeface="Calibri" panose="020F0502020204030204" pitchFamily="34" charset="0"/>
                <a:cs typeface="Calibri" panose="020F0502020204030204" pitchFamily="34" charset="0"/>
              </a:defRPr>
            </a:lvl3pPr>
            <a:lvl4pPr>
              <a:defRPr lang="en-US" sz="1200">
                <a:latin typeface="Calibri" panose="020F0502020204030204" pitchFamily="34" charset="0"/>
                <a:cs typeface="Calibri" panose="020F0502020204030204" pitchFamily="34" charset="0"/>
              </a:defRPr>
            </a:lvl4pPr>
            <a:lvl5pPr>
              <a:defRPr lang="en-GB" sz="1067" dirty="0">
                <a:latin typeface="Calibri" panose="020F0502020204030204" pitchFamily="34" charset="0"/>
                <a:cs typeface="Calibri" panose="020F0502020204030204" pitchFamily="34" charset="0"/>
              </a:defRPr>
            </a:lvl5pPr>
          </a:lstStyle>
          <a:p>
            <a:pPr marL="0" lvl="0" indent="0" defTabSz="122764">
              <a:buFontTx/>
              <a:buNone/>
            </a:pPr>
            <a:r>
              <a:rPr lang="en-US" dirty="0"/>
              <a:t>Click to edit Master text styles</a:t>
            </a:r>
          </a:p>
          <a:p>
            <a:pPr marL="237061" lvl="1" indent="0" defTabSz="0">
              <a:buFontTx/>
              <a:buNone/>
            </a:pPr>
            <a:r>
              <a:rPr lang="en-US" dirty="0"/>
              <a:t>Second level</a:t>
            </a:r>
          </a:p>
          <a:p>
            <a:pPr marL="596885" lvl="2" indent="0" defTabSz="0">
              <a:buFontTx/>
              <a:buNone/>
            </a:pPr>
            <a:r>
              <a:rPr lang="en-US" dirty="0"/>
              <a:t>Third level</a:t>
            </a:r>
          </a:p>
          <a:p>
            <a:pPr marL="958827" lvl="3" indent="0" defTabSz="0">
              <a:buFontTx/>
              <a:buNone/>
            </a:pPr>
            <a:r>
              <a:rPr lang="en-US" dirty="0"/>
              <a:t>Fourth level</a:t>
            </a:r>
          </a:p>
          <a:p>
            <a:pPr marL="1322884" lvl="4" indent="0" defTabSz="0">
              <a:buFontTx/>
              <a:buNone/>
            </a:pPr>
            <a:r>
              <a:rPr lang="en-US" dirty="0"/>
              <a:t>Fifth level</a:t>
            </a:r>
            <a:endParaRPr lang="en-GB" dirty="0"/>
          </a:p>
        </p:txBody>
      </p:sp>
      <p:sp>
        <p:nvSpPr>
          <p:cNvPr id="14" name="Title Placeholder 1"/>
          <p:cNvSpPr>
            <a:spLocks noGrp="1"/>
          </p:cNvSpPr>
          <p:nvPr>
            <p:ph type="title"/>
          </p:nvPr>
        </p:nvSpPr>
        <p:spPr>
          <a:xfrm>
            <a:off x="202235" y="276042"/>
            <a:ext cx="4069563" cy="858753"/>
          </a:xfrm>
          <a:prstGeom prst="rect">
            <a:avLst/>
          </a:prstGeom>
        </p:spPr>
        <p:txBody>
          <a:bodyPr vert="horz" lIns="91440" tIns="45720" rIns="91440" bIns="45720" rtlCol="0" anchor="t">
            <a:noAutofit/>
          </a:bodyPr>
          <a:lstStyle>
            <a:lvl1pPr algn="l">
              <a:lnSpc>
                <a:spcPct val="80000"/>
              </a:lnSpc>
              <a:defRPr lang="en-US" sz="2133" b="1" kern="1200" dirty="0">
                <a:solidFill>
                  <a:srgbClr val="4A4A4A"/>
                </a:solidFill>
                <a:latin typeface="Proxima Nova Alt Th" panose="02000506030000020004" pitchFamily="50" charset="0"/>
                <a:ea typeface="+mj-ea"/>
                <a:cs typeface="+mj-cs"/>
              </a:defRPr>
            </a:lvl1pPr>
          </a:lstStyle>
          <a:p>
            <a:r>
              <a:rPr lang="en-US" dirty="0"/>
              <a:t>Click to edit Master title style</a:t>
            </a:r>
            <a:endParaRPr lang="en-GB" dirty="0"/>
          </a:p>
        </p:txBody>
      </p:sp>
      <p:sp>
        <p:nvSpPr>
          <p:cNvPr id="15" name="Text Placeholder 2">
            <a:extLst>
              <a:ext uri="{FF2B5EF4-FFF2-40B4-BE49-F238E27FC236}">
                <a16:creationId xmlns:a16="http://schemas.microsoft.com/office/drawing/2014/main" id="{44769D66-EA3B-48A7-ABFF-85408D41C20D}"/>
              </a:ext>
            </a:extLst>
          </p:cNvPr>
          <p:cNvSpPr>
            <a:spLocks noGrp="1"/>
          </p:cNvSpPr>
          <p:nvPr>
            <p:ph type="body" sz="quarter" idx="18" hasCustomPrompt="1"/>
          </p:nvPr>
        </p:nvSpPr>
        <p:spPr>
          <a:xfrm>
            <a:off x="32326" y="339134"/>
            <a:ext cx="180000" cy="180973"/>
          </a:xfrm>
          <a:prstGeom prst="ellipse">
            <a:avLst/>
          </a:prstGeom>
          <a:solidFill>
            <a:srgbClr val="4A4A4A"/>
          </a:solidFill>
          <a:ln>
            <a:noFill/>
          </a:ln>
        </p:spPr>
        <p:txBody>
          <a:bodyPr/>
          <a:lstStyle>
            <a:lvl1pPr marL="0" indent="0">
              <a:buNone/>
              <a:defRPr sz="133" baseline="0"/>
            </a:lvl1pPr>
          </a:lstStyle>
          <a:p>
            <a:pPr lvl="0"/>
            <a:r>
              <a:rPr lang="en-US" dirty="0"/>
              <a:t> </a:t>
            </a:r>
            <a:endParaRPr lang="en-GB" dirty="0"/>
          </a:p>
        </p:txBody>
      </p:sp>
    </p:spTree>
    <p:extLst>
      <p:ext uri="{BB962C8B-B14F-4D97-AF65-F5344CB8AC3E}">
        <p14:creationId xmlns:p14="http://schemas.microsoft.com/office/powerpoint/2010/main" val="7891816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Comparisons: Text Below">
    <p:spTree>
      <p:nvGrpSpPr>
        <p:cNvPr id="1" name=""/>
        <p:cNvGrpSpPr/>
        <p:nvPr/>
      </p:nvGrpSpPr>
      <p:grpSpPr>
        <a:xfrm>
          <a:off x="0" y="0"/>
          <a:ext cx="0" cy="0"/>
          <a:chOff x="0" y="0"/>
          <a:chExt cx="0" cy="0"/>
        </a:xfrm>
      </p:grpSpPr>
      <p:sp>
        <p:nvSpPr>
          <p:cNvPr id="20" name="Picture Placeholder 2"/>
          <p:cNvSpPr>
            <a:spLocks noGrp="1"/>
          </p:cNvSpPr>
          <p:nvPr>
            <p:ph type="pic" sz="quarter" idx="10"/>
          </p:nvPr>
        </p:nvSpPr>
        <p:spPr>
          <a:xfrm>
            <a:off x="334433" y="1497637"/>
            <a:ext cx="3792000" cy="2280000"/>
          </a:xfrm>
          <a:prstGeom prst="rect">
            <a:avLst/>
          </a:prstGeom>
          <a:solidFill>
            <a:schemeClr val="tx1">
              <a:lumMod val="20000"/>
              <a:lumOff val="80000"/>
            </a:schemeClr>
          </a:solidFill>
        </p:spPr>
        <p:txBody>
          <a:bodyPr/>
          <a:lstStyle>
            <a:lvl1pPr marL="0" indent="0">
              <a:buNone/>
              <a:defRPr sz="1400"/>
            </a:lvl1pPr>
          </a:lstStyle>
          <a:p>
            <a:r>
              <a:rPr lang="en-US"/>
              <a:t>Click icon to add picture</a:t>
            </a:r>
            <a:endParaRPr lang="en-GB"/>
          </a:p>
        </p:txBody>
      </p:sp>
      <p:sp>
        <p:nvSpPr>
          <p:cNvPr id="27" name="Picture Placeholder 2"/>
          <p:cNvSpPr>
            <a:spLocks noGrp="1"/>
          </p:cNvSpPr>
          <p:nvPr>
            <p:ph type="pic" sz="quarter" idx="45"/>
          </p:nvPr>
        </p:nvSpPr>
        <p:spPr>
          <a:xfrm>
            <a:off x="8061997" y="1497637"/>
            <a:ext cx="3792000" cy="2280000"/>
          </a:xfrm>
          <a:prstGeom prst="rect">
            <a:avLst/>
          </a:prstGeom>
          <a:solidFill>
            <a:schemeClr val="tx1">
              <a:lumMod val="20000"/>
              <a:lumOff val="80000"/>
            </a:schemeClr>
          </a:solidFill>
        </p:spPr>
        <p:txBody>
          <a:bodyPr/>
          <a:lstStyle>
            <a:lvl1pPr marL="0" indent="0">
              <a:buNone/>
              <a:defRPr sz="1400"/>
            </a:lvl1pPr>
          </a:lstStyle>
          <a:p>
            <a:r>
              <a:rPr lang="en-US"/>
              <a:t>Click icon to add picture</a:t>
            </a:r>
            <a:endParaRPr lang="en-GB" dirty="0"/>
          </a:p>
        </p:txBody>
      </p:sp>
      <p:sp>
        <p:nvSpPr>
          <p:cNvPr id="42" name="Picture Placeholder 2"/>
          <p:cNvSpPr>
            <a:spLocks noGrp="1"/>
          </p:cNvSpPr>
          <p:nvPr>
            <p:ph type="pic" sz="quarter" idx="46"/>
          </p:nvPr>
        </p:nvSpPr>
        <p:spPr>
          <a:xfrm>
            <a:off x="4198216" y="1497637"/>
            <a:ext cx="3792000" cy="2280000"/>
          </a:xfrm>
          <a:prstGeom prst="rect">
            <a:avLst/>
          </a:prstGeom>
          <a:solidFill>
            <a:schemeClr val="tx1">
              <a:lumMod val="20000"/>
              <a:lumOff val="80000"/>
            </a:schemeClr>
          </a:solidFill>
        </p:spPr>
        <p:txBody>
          <a:bodyPr/>
          <a:lstStyle>
            <a:lvl1pPr marL="0" indent="0">
              <a:buNone/>
              <a:defRPr sz="1400"/>
            </a:lvl1pPr>
          </a:lstStyle>
          <a:p>
            <a:r>
              <a:rPr lang="en-US"/>
              <a:t>Click icon to add picture</a:t>
            </a:r>
            <a:endParaRPr lang="en-GB" dirty="0"/>
          </a:p>
        </p:txBody>
      </p:sp>
      <p:sp>
        <p:nvSpPr>
          <p:cNvPr id="24" name="Text Placeholder 11"/>
          <p:cNvSpPr>
            <a:spLocks noGrp="1"/>
          </p:cNvSpPr>
          <p:nvPr>
            <p:ph type="body" sz="quarter" idx="47"/>
          </p:nvPr>
        </p:nvSpPr>
        <p:spPr>
          <a:xfrm>
            <a:off x="334433" y="3909483"/>
            <a:ext cx="3792000" cy="2400300"/>
          </a:xfrm>
          <a:prstGeom prst="rect">
            <a:avLst/>
          </a:prstGeom>
        </p:spPr>
        <p:txBody>
          <a:bodyPr lIns="0">
            <a:normAutofit/>
          </a:bodyPr>
          <a:lstStyle>
            <a:lvl1pPr>
              <a:defRPr lang="en-US" sz="1467">
                <a:latin typeface="Calibri" panose="020F0502020204030204" pitchFamily="34" charset="0"/>
                <a:cs typeface="Calibri" panose="020F0502020204030204" pitchFamily="34" charset="0"/>
              </a:defRPr>
            </a:lvl1pPr>
            <a:lvl2pPr>
              <a:defRPr lang="en-US" sz="1400">
                <a:latin typeface="Calibri" panose="020F0502020204030204" pitchFamily="34" charset="0"/>
                <a:cs typeface="Calibri" panose="020F0502020204030204" pitchFamily="34" charset="0"/>
              </a:defRPr>
            </a:lvl2pPr>
            <a:lvl3pPr>
              <a:defRPr lang="en-US" sz="1333">
                <a:latin typeface="Calibri" panose="020F0502020204030204" pitchFamily="34" charset="0"/>
                <a:cs typeface="Calibri" panose="020F0502020204030204" pitchFamily="34" charset="0"/>
              </a:defRPr>
            </a:lvl3pPr>
            <a:lvl4pPr>
              <a:defRPr lang="en-US" sz="1200">
                <a:latin typeface="Calibri" panose="020F0502020204030204" pitchFamily="34" charset="0"/>
                <a:cs typeface="Calibri" panose="020F0502020204030204" pitchFamily="34" charset="0"/>
              </a:defRPr>
            </a:lvl4pPr>
            <a:lvl5pPr>
              <a:defRPr lang="en-GB" sz="1067" dirty="0">
                <a:latin typeface="Calibri" panose="020F0502020204030204" pitchFamily="34" charset="0"/>
                <a:cs typeface="Calibri" panose="020F0502020204030204" pitchFamily="34" charset="0"/>
              </a:defRPr>
            </a:lvl5pPr>
          </a:lstStyle>
          <a:p>
            <a:pPr marL="0" lvl="0" indent="0" defTabSz="122764">
              <a:buFontTx/>
              <a:buNone/>
            </a:pPr>
            <a:r>
              <a:rPr lang="en-US" dirty="0"/>
              <a:t>Click to edit Master text styles</a:t>
            </a:r>
          </a:p>
          <a:p>
            <a:pPr marL="237061" lvl="1" indent="0" defTabSz="0">
              <a:buFontTx/>
              <a:buNone/>
            </a:pPr>
            <a:r>
              <a:rPr lang="en-US" dirty="0"/>
              <a:t>Second level</a:t>
            </a:r>
          </a:p>
          <a:p>
            <a:pPr marL="596885" lvl="2" indent="0" defTabSz="0">
              <a:buFontTx/>
              <a:buNone/>
            </a:pPr>
            <a:r>
              <a:rPr lang="en-US" dirty="0"/>
              <a:t>Third level</a:t>
            </a:r>
          </a:p>
          <a:p>
            <a:pPr marL="958827" lvl="3" indent="0" defTabSz="0">
              <a:buFontTx/>
              <a:buNone/>
            </a:pPr>
            <a:r>
              <a:rPr lang="en-US" dirty="0"/>
              <a:t>Fourth level</a:t>
            </a:r>
          </a:p>
          <a:p>
            <a:pPr marL="1322884" lvl="4" indent="0" defTabSz="0">
              <a:buFontTx/>
              <a:buNone/>
            </a:pPr>
            <a:r>
              <a:rPr lang="en-US" dirty="0"/>
              <a:t>Fifth level</a:t>
            </a:r>
            <a:endParaRPr lang="en-GB" dirty="0"/>
          </a:p>
        </p:txBody>
      </p:sp>
      <p:sp>
        <p:nvSpPr>
          <p:cNvPr id="25" name="Text Placeholder 11"/>
          <p:cNvSpPr>
            <a:spLocks noGrp="1"/>
          </p:cNvSpPr>
          <p:nvPr>
            <p:ph type="body" sz="quarter" idx="11"/>
          </p:nvPr>
        </p:nvSpPr>
        <p:spPr>
          <a:xfrm>
            <a:off x="4198216" y="3909483"/>
            <a:ext cx="3792000" cy="2400300"/>
          </a:xfrm>
          <a:prstGeom prst="rect">
            <a:avLst/>
          </a:prstGeom>
        </p:spPr>
        <p:txBody>
          <a:bodyPr lIns="0">
            <a:normAutofit/>
          </a:bodyPr>
          <a:lstStyle>
            <a:lvl1pPr>
              <a:defRPr lang="en-US" sz="1467">
                <a:latin typeface="Calibri" panose="020F0502020204030204" pitchFamily="34" charset="0"/>
                <a:cs typeface="Calibri" panose="020F0502020204030204" pitchFamily="34" charset="0"/>
              </a:defRPr>
            </a:lvl1pPr>
            <a:lvl2pPr>
              <a:defRPr lang="en-US" sz="1400">
                <a:latin typeface="Calibri" panose="020F0502020204030204" pitchFamily="34" charset="0"/>
                <a:cs typeface="Calibri" panose="020F0502020204030204" pitchFamily="34" charset="0"/>
              </a:defRPr>
            </a:lvl2pPr>
            <a:lvl3pPr>
              <a:defRPr lang="en-US" sz="1333">
                <a:latin typeface="Calibri" panose="020F0502020204030204" pitchFamily="34" charset="0"/>
                <a:cs typeface="Calibri" panose="020F0502020204030204" pitchFamily="34" charset="0"/>
              </a:defRPr>
            </a:lvl3pPr>
            <a:lvl4pPr>
              <a:defRPr lang="en-US" sz="1200">
                <a:latin typeface="Calibri" panose="020F0502020204030204" pitchFamily="34" charset="0"/>
                <a:cs typeface="Calibri" panose="020F0502020204030204" pitchFamily="34" charset="0"/>
              </a:defRPr>
            </a:lvl4pPr>
            <a:lvl5pPr>
              <a:defRPr lang="en-GB" sz="1067" dirty="0">
                <a:latin typeface="Calibri" panose="020F0502020204030204" pitchFamily="34" charset="0"/>
                <a:cs typeface="Calibri" panose="020F0502020204030204" pitchFamily="34" charset="0"/>
              </a:defRPr>
            </a:lvl5pPr>
          </a:lstStyle>
          <a:p>
            <a:pPr marL="0" lvl="0" indent="0" defTabSz="122764">
              <a:buFontTx/>
              <a:buNone/>
            </a:pPr>
            <a:r>
              <a:rPr lang="en-US"/>
              <a:t>Click to edit Master text styles</a:t>
            </a:r>
          </a:p>
          <a:p>
            <a:pPr marL="237061" lvl="1" indent="0" defTabSz="0">
              <a:buFontTx/>
              <a:buNone/>
            </a:pPr>
            <a:r>
              <a:rPr lang="en-US"/>
              <a:t>Second level</a:t>
            </a:r>
          </a:p>
          <a:p>
            <a:pPr marL="596885" lvl="2" indent="0" defTabSz="0">
              <a:buFontTx/>
              <a:buNone/>
            </a:pPr>
            <a:r>
              <a:rPr lang="en-US"/>
              <a:t>Third level</a:t>
            </a:r>
          </a:p>
          <a:p>
            <a:pPr marL="958827" lvl="3" indent="0" defTabSz="0">
              <a:buFontTx/>
              <a:buNone/>
            </a:pPr>
            <a:r>
              <a:rPr lang="en-US"/>
              <a:t>Fourth level</a:t>
            </a:r>
          </a:p>
          <a:p>
            <a:pPr marL="1322884" lvl="4" indent="0" defTabSz="0">
              <a:buFontTx/>
              <a:buNone/>
            </a:pPr>
            <a:r>
              <a:rPr lang="en-US"/>
              <a:t>Fifth level</a:t>
            </a:r>
            <a:endParaRPr lang="en-GB" dirty="0"/>
          </a:p>
        </p:txBody>
      </p:sp>
      <p:sp>
        <p:nvSpPr>
          <p:cNvPr id="26" name="Text Placeholder 11"/>
          <p:cNvSpPr>
            <a:spLocks noGrp="1"/>
          </p:cNvSpPr>
          <p:nvPr>
            <p:ph type="body" sz="quarter" idx="48"/>
          </p:nvPr>
        </p:nvSpPr>
        <p:spPr>
          <a:xfrm>
            <a:off x="8061997" y="3909483"/>
            <a:ext cx="3792000" cy="2400300"/>
          </a:xfrm>
          <a:prstGeom prst="rect">
            <a:avLst/>
          </a:prstGeom>
        </p:spPr>
        <p:txBody>
          <a:bodyPr lIns="0">
            <a:normAutofit/>
          </a:bodyPr>
          <a:lstStyle>
            <a:lvl1pPr>
              <a:defRPr lang="en-US" sz="1467">
                <a:latin typeface="Calibri" panose="020F0502020204030204" pitchFamily="34" charset="0"/>
                <a:cs typeface="Calibri" panose="020F0502020204030204" pitchFamily="34" charset="0"/>
              </a:defRPr>
            </a:lvl1pPr>
            <a:lvl2pPr>
              <a:defRPr lang="en-US" sz="1400">
                <a:latin typeface="Calibri" panose="020F0502020204030204" pitchFamily="34" charset="0"/>
                <a:cs typeface="Calibri" panose="020F0502020204030204" pitchFamily="34" charset="0"/>
              </a:defRPr>
            </a:lvl2pPr>
            <a:lvl3pPr>
              <a:defRPr lang="en-US" sz="1333">
                <a:latin typeface="Calibri" panose="020F0502020204030204" pitchFamily="34" charset="0"/>
                <a:cs typeface="Calibri" panose="020F0502020204030204" pitchFamily="34" charset="0"/>
              </a:defRPr>
            </a:lvl3pPr>
            <a:lvl4pPr>
              <a:defRPr lang="en-US" sz="1200">
                <a:latin typeface="Calibri" panose="020F0502020204030204" pitchFamily="34" charset="0"/>
                <a:cs typeface="Calibri" panose="020F0502020204030204" pitchFamily="34" charset="0"/>
              </a:defRPr>
            </a:lvl4pPr>
            <a:lvl5pPr>
              <a:defRPr lang="en-GB" sz="1067" dirty="0">
                <a:latin typeface="Calibri" panose="020F0502020204030204" pitchFamily="34" charset="0"/>
                <a:cs typeface="Calibri" panose="020F0502020204030204" pitchFamily="34" charset="0"/>
              </a:defRPr>
            </a:lvl5pPr>
          </a:lstStyle>
          <a:p>
            <a:pPr marL="0" lvl="0" indent="0" defTabSz="122764">
              <a:buFontTx/>
              <a:buNone/>
            </a:pPr>
            <a:r>
              <a:rPr lang="en-US" dirty="0"/>
              <a:t>Click to edit Master text styles</a:t>
            </a:r>
          </a:p>
          <a:p>
            <a:pPr marL="237061" lvl="1" indent="0" defTabSz="0">
              <a:buFontTx/>
              <a:buNone/>
            </a:pPr>
            <a:r>
              <a:rPr lang="en-US" dirty="0"/>
              <a:t>Second level</a:t>
            </a:r>
          </a:p>
          <a:p>
            <a:pPr marL="596885" lvl="2" indent="0" defTabSz="0">
              <a:buFontTx/>
              <a:buNone/>
            </a:pPr>
            <a:r>
              <a:rPr lang="en-US" dirty="0"/>
              <a:t>Third level</a:t>
            </a:r>
          </a:p>
          <a:p>
            <a:pPr marL="958827" lvl="3" indent="0" defTabSz="0">
              <a:buFontTx/>
              <a:buNone/>
            </a:pPr>
            <a:r>
              <a:rPr lang="en-US" dirty="0"/>
              <a:t>Fourth level</a:t>
            </a:r>
          </a:p>
          <a:p>
            <a:pPr marL="1322884" lvl="4" indent="0" defTabSz="0">
              <a:buFontTx/>
              <a:buNone/>
            </a:pPr>
            <a:r>
              <a:rPr lang="en-US" dirty="0"/>
              <a:t>Fifth level</a:t>
            </a:r>
            <a:endParaRPr lang="en-GB" dirty="0"/>
          </a:p>
        </p:txBody>
      </p:sp>
      <p:sp>
        <p:nvSpPr>
          <p:cNvPr id="13" name="Title Placeholder 1"/>
          <p:cNvSpPr>
            <a:spLocks noGrp="1"/>
          </p:cNvSpPr>
          <p:nvPr>
            <p:ph type="title"/>
          </p:nvPr>
        </p:nvSpPr>
        <p:spPr>
          <a:xfrm>
            <a:off x="202235" y="276042"/>
            <a:ext cx="4069563" cy="858753"/>
          </a:xfrm>
          <a:prstGeom prst="rect">
            <a:avLst/>
          </a:prstGeom>
        </p:spPr>
        <p:txBody>
          <a:bodyPr vert="horz" lIns="91440" tIns="45720" rIns="91440" bIns="45720" rtlCol="0" anchor="t">
            <a:noAutofit/>
          </a:bodyPr>
          <a:lstStyle>
            <a:lvl1pPr algn="l">
              <a:lnSpc>
                <a:spcPct val="80000"/>
              </a:lnSpc>
              <a:defRPr lang="en-US" sz="2133" b="1" kern="1200" dirty="0">
                <a:solidFill>
                  <a:srgbClr val="4A4A4A"/>
                </a:solidFill>
                <a:latin typeface="Proxima Nova Alt Th" panose="02000506030000020004" pitchFamily="50" charset="0"/>
                <a:ea typeface="+mj-ea"/>
                <a:cs typeface="+mj-cs"/>
              </a:defRPr>
            </a:lvl1pPr>
          </a:lstStyle>
          <a:p>
            <a:r>
              <a:rPr lang="en-US" dirty="0"/>
              <a:t>Click to edit Master title style</a:t>
            </a:r>
            <a:endParaRPr lang="en-GB" dirty="0"/>
          </a:p>
        </p:txBody>
      </p:sp>
      <p:sp>
        <p:nvSpPr>
          <p:cNvPr id="12" name="Text Placeholder 2">
            <a:extLst>
              <a:ext uri="{FF2B5EF4-FFF2-40B4-BE49-F238E27FC236}">
                <a16:creationId xmlns:a16="http://schemas.microsoft.com/office/drawing/2014/main" id="{E6DB5434-46BC-4337-B064-3401760E0AF5}"/>
              </a:ext>
            </a:extLst>
          </p:cNvPr>
          <p:cNvSpPr>
            <a:spLocks noGrp="1"/>
          </p:cNvSpPr>
          <p:nvPr>
            <p:ph type="body" sz="quarter" idx="18" hasCustomPrompt="1"/>
          </p:nvPr>
        </p:nvSpPr>
        <p:spPr>
          <a:xfrm>
            <a:off x="32326" y="339134"/>
            <a:ext cx="180000" cy="180973"/>
          </a:xfrm>
          <a:prstGeom prst="ellipse">
            <a:avLst/>
          </a:prstGeom>
          <a:solidFill>
            <a:srgbClr val="4A4A4A"/>
          </a:solidFill>
          <a:ln>
            <a:noFill/>
          </a:ln>
        </p:spPr>
        <p:txBody>
          <a:bodyPr/>
          <a:lstStyle>
            <a:lvl1pPr marL="0" indent="0">
              <a:buNone/>
              <a:defRPr sz="133" baseline="0"/>
            </a:lvl1pPr>
          </a:lstStyle>
          <a:p>
            <a:pPr lvl="0"/>
            <a:r>
              <a:rPr lang="en-US" dirty="0"/>
              <a:t> </a:t>
            </a:r>
            <a:endParaRPr lang="en-GB" dirty="0"/>
          </a:p>
        </p:txBody>
      </p:sp>
    </p:spTree>
    <p:extLst>
      <p:ext uri="{BB962C8B-B14F-4D97-AF65-F5344CB8AC3E}">
        <p14:creationId xmlns:p14="http://schemas.microsoft.com/office/powerpoint/2010/main" val="2888543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Comparisons: Text Above">
    <p:spTree>
      <p:nvGrpSpPr>
        <p:cNvPr id="1" name=""/>
        <p:cNvGrpSpPr/>
        <p:nvPr/>
      </p:nvGrpSpPr>
      <p:grpSpPr>
        <a:xfrm>
          <a:off x="0" y="0"/>
          <a:ext cx="0" cy="0"/>
          <a:chOff x="0" y="0"/>
          <a:chExt cx="0" cy="0"/>
        </a:xfrm>
      </p:grpSpPr>
      <p:sp>
        <p:nvSpPr>
          <p:cNvPr id="10" name="Picture Placeholder 2"/>
          <p:cNvSpPr>
            <a:spLocks noGrp="1"/>
          </p:cNvSpPr>
          <p:nvPr>
            <p:ph type="pic" sz="quarter" idx="10"/>
          </p:nvPr>
        </p:nvSpPr>
        <p:spPr>
          <a:xfrm>
            <a:off x="334433" y="4020084"/>
            <a:ext cx="3792000" cy="2280000"/>
          </a:xfrm>
          <a:prstGeom prst="rect">
            <a:avLst/>
          </a:prstGeom>
          <a:solidFill>
            <a:schemeClr val="tx1">
              <a:lumMod val="20000"/>
              <a:lumOff val="80000"/>
            </a:schemeClr>
          </a:solidFill>
        </p:spPr>
        <p:txBody>
          <a:bodyPr/>
          <a:lstStyle>
            <a:lvl1pPr marL="0" indent="0">
              <a:buNone/>
              <a:defRPr sz="1400"/>
            </a:lvl1pPr>
          </a:lstStyle>
          <a:p>
            <a:r>
              <a:rPr lang="en-US"/>
              <a:t>Click icon to add picture</a:t>
            </a:r>
            <a:endParaRPr lang="en-GB"/>
          </a:p>
        </p:txBody>
      </p:sp>
      <p:sp>
        <p:nvSpPr>
          <p:cNvPr id="12" name="Picture Placeholder 2"/>
          <p:cNvSpPr>
            <a:spLocks noGrp="1"/>
          </p:cNvSpPr>
          <p:nvPr>
            <p:ph type="pic" sz="quarter" idx="45"/>
          </p:nvPr>
        </p:nvSpPr>
        <p:spPr>
          <a:xfrm>
            <a:off x="8052761" y="4020084"/>
            <a:ext cx="3792000" cy="2280000"/>
          </a:xfrm>
          <a:prstGeom prst="rect">
            <a:avLst/>
          </a:prstGeom>
          <a:solidFill>
            <a:schemeClr val="tx1">
              <a:lumMod val="20000"/>
              <a:lumOff val="80000"/>
            </a:schemeClr>
          </a:solidFill>
        </p:spPr>
        <p:txBody>
          <a:bodyPr/>
          <a:lstStyle>
            <a:lvl1pPr marL="0" indent="0">
              <a:buNone/>
              <a:defRPr sz="1400"/>
            </a:lvl1pPr>
          </a:lstStyle>
          <a:p>
            <a:r>
              <a:rPr lang="en-US"/>
              <a:t>Click icon to add picture</a:t>
            </a:r>
            <a:endParaRPr lang="en-GB" dirty="0"/>
          </a:p>
        </p:txBody>
      </p:sp>
      <p:sp>
        <p:nvSpPr>
          <p:cNvPr id="14" name="Picture Placeholder 2"/>
          <p:cNvSpPr>
            <a:spLocks noGrp="1"/>
          </p:cNvSpPr>
          <p:nvPr>
            <p:ph type="pic" sz="quarter" idx="46"/>
          </p:nvPr>
        </p:nvSpPr>
        <p:spPr>
          <a:xfrm>
            <a:off x="4193597" y="4020084"/>
            <a:ext cx="3792000" cy="2280000"/>
          </a:xfrm>
          <a:prstGeom prst="rect">
            <a:avLst/>
          </a:prstGeom>
          <a:solidFill>
            <a:schemeClr val="tx1">
              <a:lumMod val="20000"/>
              <a:lumOff val="80000"/>
            </a:schemeClr>
          </a:solidFill>
        </p:spPr>
        <p:txBody>
          <a:bodyPr/>
          <a:lstStyle>
            <a:lvl1pPr marL="0" indent="0">
              <a:buNone/>
              <a:defRPr sz="1400"/>
            </a:lvl1pPr>
          </a:lstStyle>
          <a:p>
            <a:r>
              <a:rPr lang="en-US"/>
              <a:t>Click icon to add picture</a:t>
            </a:r>
            <a:endParaRPr lang="en-GB" dirty="0"/>
          </a:p>
        </p:txBody>
      </p:sp>
      <p:sp>
        <p:nvSpPr>
          <p:cNvPr id="15" name="Text Placeholder 11"/>
          <p:cNvSpPr>
            <a:spLocks noGrp="1"/>
          </p:cNvSpPr>
          <p:nvPr>
            <p:ph type="body" sz="quarter" idx="47"/>
          </p:nvPr>
        </p:nvSpPr>
        <p:spPr>
          <a:xfrm>
            <a:off x="334433" y="1508787"/>
            <a:ext cx="3792000" cy="2400300"/>
          </a:xfrm>
          <a:prstGeom prst="rect">
            <a:avLst/>
          </a:prstGeom>
        </p:spPr>
        <p:txBody>
          <a:bodyPr lIns="0">
            <a:normAutofit/>
          </a:bodyPr>
          <a:lstStyle>
            <a:lvl1pPr>
              <a:defRPr lang="en-US" sz="1467">
                <a:latin typeface="Calibri" panose="020F0502020204030204" pitchFamily="34" charset="0"/>
                <a:cs typeface="Calibri" panose="020F0502020204030204" pitchFamily="34" charset="0"/>
              </a:defRPr>
            </a:lvl1pPr>
            <a:lvl2pPr>
              <a:defRPr lang="en-US" sz="1400">
                <a:latin typeface="Calibri" panose="020F0502020204030204" pitchFamily="34" charset="0"/>
                <a:cs typeface="Calibri" panose="020F0502020204030204" pitchFamily="34" charset="0"/>
              </a:defRPr>
            </a:lvl2pPr>
            <a:lvl3pPr>
              <a:defRPr lang="en-US" sz="1333">
                <a:latin typeface="Calibri" panose="020F0502020204030204" pitchFamily="34" charset="0"/>
                <a:cs typeface="Calibri" panose="020F0502020204030204" pitchFamily="34" charset="0"/>
              </a:defRPr>
            </a:lvl3pPr>
            <a:lvl4pPr>
              <a:defRPr lang="en-US" sz="1200">
                <a:latin typeface="Calibri" panose="020F0502020204030204" pitchFamily="34" charset="0"/>
                <a:cs typeface="Calibri" panose="020F0502020204030204" pitchFamily="34" charset="0"/>
              </a:defRPr>
            </a:lvl4pPr>
            <a:lvl5pPr>
              <a:defRPr lang="en-GB" sz="1067" dirty="0">
                <a:latin typeface="Calibri" panose="020F0502020204030204" pitchFamily="34" charset="0"/>
                <a:cs typeface="Calibri" panose="020F0502020204030204" pitchFamily="34" charset="0"/>
              </a:defRPr>
            </a:lvl5pPr>
          </a:lstStyle>
          <a:p>
            <a:pPr marL="0" lvl="0" indent="0" defTabSz="122764">
              <a:buFontTx/>
              <a:buNone/>
            </a:pPr>
            <a:r>
              <a:rPr lang="en-US"/>
              <a:t>Click to edit Master text styles</a:t>
            </a:r>
          </a:p>
          <a:p>
            <a:pPr marL="237061" lvl="1" indent="0" defTabSz="0">
              <a:buFontTx/>
              <a:buNone/>
            </a:pPr>
            <a:r>
              <a:rPr lang="en-US"/>
              <a:t>Second level</a:t>
            </a:r>
          </a:p>
          <a:p>
            <a:pPr marL="596885" lvl="2" indent="0" defTabSz="0">
              <a:buFontTx/>
              <a:buNone/>
            </a:pPr>
            <a:r>
              <a:rPr lang="en-US"/>
              <a:t>Third level</a:t>
            </a:r>
          </a:p>
          <a:p>
            <a:pPr marL="958827" lvl="3" indent="0" defTabSz="0">
              <a:buFontTx/>
              <a:buNone/>
            </a:pPr>
            <a:r>
              <a:rPr lang="en-US"/>
              <a:t>Fourth level</a:t>
            </a:r>
          </a:p>
          <a:p>
            <a:pPr marL="1322884" lvl="4" indent="0" defTabSz="0">
              <a:buFontTx/>
              <a:buNone/>
            </a:pPr>
            <a:r>
              <a:rPr lang="en-US"/>
              <a:t>Fifth level</a:t>
            </a:r>
            <a:endParaRPr lang="en-GB" dirty="0"/>
          </a:p>
        </p:txBody>
      </p:sp>
      <p:sp>
        <p:nvSpPr>
          <p:cNvPr id="16" name="Text Placeholder 11"/>
          <p:cNvSpPr>
            <a:spLocks noGrp="1"/>
          </p:cNvSpPr>
          <p:nvPr>
            <p:ph type="body" sz="quarter" idx="11"/>
          </p:nvPr>
        </p:nvSpPr>
        <p:spPr>
          <a:xfrm>
            <a:off x="4198216" y="1508787"/>
            <a:ext cx="3792000" cy="2400300"/>
          </a:xfrm>
          <a:prstGeom prst="rect">
            <a:avLst/>
          </a:prstGeom>
        </p:spPr>
        <p:txBody>
          <a:bodyPr lIns="0">
            <a:normAutofit/>
          </a:bodyPr>
          <a:lstStyle>
            <a:lvl1pPr>
              <a:defRPr lang="en-US" sz="1467">
                <a:latin typeface="Calibri" panose="020F0502020204030204" pitchFamily="34" charset="0"/>
                <a:cs typeface="Calibri" panose="020F0502020204030204" pitchFamily="34" charset="0"/>
              </a:defRPr>
            </a:lvl1pPr>
            <a:lvl2pPr>
              <a:defRPr lang="en-US" sz="1400">
                <a:latin typeface="Calibri" panose="020F0502020204030204" pitchFamily="34" charset="0"/>
                <a:cs typeface="Calibri" panose="020F0502020204030204" pitchFamily="34" charset="0"/>
              </a:defRPr>
            </a:lvl2pPr>
            <a:lvl3pPr>
              <a:defRPr lang="en-US" sz="1333">
                <a:latin typeface="Calibri" panose="020F0502020204030204" pitchFamily="34" charset="0"/>
                <a:cs typeface="Calibri" panose="020F0502020204030204" pitchFamily="34" charset="0"/>
              </a:defRPr>
            </a:lvl3pPr>
            <a:lvl4pPr>
              <a:defRPr lang="en-US" sz="1200">
                <a:latin typeface="Calibri" panose="020F0502020204030204" pitchFamily="34" charset="0"/>
                <a:cs typeface="Calibri" panose="020F0502020204030204" pitchFamily="34" charset="0"/>
              </a:defRPr>
            </a:lvl4pPr>
            <a:lvl5pPr>
              <a:defRPr lang="en-GB" sz="1067" dirty="0">
                <a:latin typeface="Calibri" panose="020F0502020204030204" pitchFamily="34" charset="0"/>
                <a:cs typeface="Calibri" panose="020F0502020204030204" pitchFamily="34" charset="0"/>
              </a:defRPr>
            </a:lvl5pPr>
          </a:lstStyle>
          <a:p>
            <a:pPr marL="0" lvl="0" indent="0" defTabSz="122764">
              <a:buFontTx/>
              <a:buNone/>
            </a:pPr>
            <a:r>
              <a:rPr lang="en-US"/>
              <a:t>Click to edit Master text styles</a:t>
            </a:r>
          </a:p>
          <a:p>
            <a:pPr marL="237061" lvl="1" indent="0" defTabSz="0">
              <a:buFontTx/>
              <a:buNone/>
            </a:pPr>
            <a:r>
              <a:rPr lang="en-US"/>
              <a:t>Second level</a:t>
            </a:r>
          </a:p>
          <a:p>
            <a:pPr marL="596885" lvl="2" indent="0" defTabSz="0">
              <a:buFontTx/>
              <a:buNone/>
            </a:pPr>
            <a:r>
              <a:rPr lang="en-US"/>
              <a:t>Third level</a:t>
            </a:r>
          </a:p>
          <a:p>
            <a:pPr marL="958827" lvl="3" indent="0" defTabSz="0">
              <a:buFontTx/>
              <a:buNone/>
            </a:pPr>
            <a:r>
              <a:rPr lang="en-US"/>
              <a:t>Fourth level</a:t>
            </a:r>
          </a:p>
          <a:p>
            <a:pPr marL="1322884" lvl="4" indent="0" defTabSz="0">
              <a:buFontTx/>
              <a:buNone/>
            </a:pPr>
            <a:r>
              <a:rPr lang="en-US"/>
              <a:t>Fifth level</a:t>
            </a:r>
            <a:endParaRPr lang="en-GB" dirty="0"/>
          </a:p>
        </p:txBody>
      </p:sp>
      <p:sp>
        <p:nvSpPr>
          <p:cNvPr id="17" name="Text Placeholder 11"/>
          <p:cNvSpPr>
            <a:spLocks noGrp="1"/>
          </p:cNvSpPr>
          <p:nvPr>
            <p:ph type="body" sz="quarter" idx="48"/>
          </p:nvPr>
        </p:nvSpPr>
        <p:spPr>
          <a:xfrm>
            <a:off x="8061997" y="1508787"/>
            <a:ext cx="3792000" cy="2400300"/>
          </a:xfrm>
          <a:prstGeom prst="rect">
            <a:avLst/>
          </a:prstGeom>
        </p:spPr>
        <p:txBody>
          <a:bodyPr lIns="0">
            <a:normAutofit/>
          </a:bodyPr>
          <a:lstStyle>
            <a:lvl1pPr>
              <a:defRPr lang="en-US" sz="1467">
                <a:latin typeface="Calibri" panose="020F0502020204030204" pitchFamily="34" charset="0"/>
                <a:cs typeface="Calibri" panose="020F0502020204030204" pitchFamily="34" charset="0"/>
              </a:defRPr>
            </a:lvl1pPr>
            <a:lvl2pPr>
              <a:defRPr lang="en-US" sz="1400">
                <a:latin typeface="Calibri" panose="020F0502020204030204" pitchFamily="34" charset="0"/>
                <a:cs typeface="Calibri" panose="020F0502020204030204" pitchFamily="34" charset="0"/>
              </a:defRPr>
            </a:lvl2pPr>
            <a:lvl3pPr>
              <a:defRPr lang="en-US" sz="1333">
                <a:latin typeface="Calibri" panose="020F0502020204030204" pitchFamily="34" charset="0"/>
                <a:cs typeface="Calibri" panose="020F0502020204030204" pitchFamily="34" charset="0"/>
              </a:defRPr>
            </a:lvl3pPr>
            <a:lvl4pPr>
              <a:defRPr lang="en-US" sz="1200">
                <a:latin typeface="Calibri" panose="020F0502020204030204" pitchFamily="34" charset="0"/>
                <a:cs typeface="Calibri" panose="020F0502020204030204" pitchFamily="34" charset="0"/>
              </a:defRPr>
            </a:lvl4pPr>
            <a:lvl5pPr>
              <a:defRPr lang="en-GB" sz="1067" dirty="0">
                <a:latin typeface="Calibri" panose="020F0502020204030204" pitchFamily="34" charset="0"/>
                <a:cs typeface="Calibri" panose="020F0502020204030204" pitchFamily="34" charset="0"/>
              </a:defRPr>
            </a:lvl5pPr>
          </a:lstStyle>
          <a:p>
            <a:pPr marL="0" lvl="0" indent="0" defTabSz="122764">
              <a:buFontTx/>
              <a:buNone/>
            </a:pPr>
            <a:r>
              <a:rPr lang="en-US"/>
              <a:t>Click to edit Master text styles</a:t>
            </a:r>
          </a:p>
          <a:p>
            <a:pPr marL="237061" lvl="1" indent="0" defTabSz="0">
              <a:buFontTx/>
              <a:buNone/>
            </a:pPr>
            <a:r>
              <a:rPr lang="en-US"/>
              <a:t>Second level</a:t>
            </a:r>
          </a:p>
          <a:p>
            <a:pPr marL="596885" lvl="2" indent="0" defTabSz="0">
              <a:buFontTx/>
              <a:buNone/>
            </a:pPr>
            <a:r>
              <a:rPr lang="en-US"/>
              <a:t>Third level</a:t>
            </a:r>
          </a:p>
          <a:p>
            <a:pPr marL="958827" lvl="3" indent="0" defTabSz="0">
              <a:buFontTx/>
              <a:buNone/>
            </a:pPr>
            <a:r>
              <a:rPr lang="en-US"/>
              <a:t>Fourth level</a:t>
            </a:r>
          </a:p>
          <a:p>
            <a:pPr marL="1322884" lvl="4" indent="0" defTabSz="0">
              <a:buFontTx/>
              <a:buNone/>
            </a:pPr>
            <a:r>
              <a:rPr lang="en-US"/>
              <a:t>Fifth level</a:t>
            </a:r>
            <a:endParaRPr lang="en-GB" dirty="0"/>
          </a:p>
        </p:txBody>
      </p:sp>
      <p:sp>
        <p:nvSpPr>
          <p:cNvPr id="19" name="Title Placeholder 1"/>
          <p:cNvSpPr>
            <a:spLocks noGrp="1"/>
          </p:cNvSpPr>
          <p:nvPr>
            <p:ph type="title"/>
          </p:nvPr>
        </p:nvSpPr>
        <p:spPr>
          <a:xfrm>
            <a:off x="202235" y="276042"/>
            <a:ext cx="4069563" cy="858753"/>
          </a:xfrm>
          <a:prstGeom prst="rect">
            <a:avLst/>
          </a:prstGeom>
        </p:spPr>
        <p:txBody>
          <a:bodyPr vert="horz" lIns="91440" tIns="45720" rIns="91440" bIns="45720" rtlCol="0" anchor="t">
            <a:noAutofit/>
          </a:bodyPr>
          <a:lstStyle>
            <a:lvl1pPr algn="l">
              <a:lnSpc>
                <a:spcPct val="80000"/>
              </a:lnSpc>
              <a:defRPr lang="en-US" sz="2133" b="1" kern="1200" dirty="0">
                <a:solidFill>
                  <a:srgbClr val="4A4A4A"/>
                </a:solidFill>
                <a:latin typeface="Proxima Nova Alt Th" panose="02000506030000020004" pitchFamily="50" charset="0"/>
                <a:ea typeface="+mj-ea"/>
                <a:cs typeface="+mj-cs"/>
              </a:defRPr>
            </a:lvl1pPr>
          </a:lstStyle>
          <a:p>
            <a:r>
              <a:rPr lang="en-US" dirty="0"/>
              <a:t>Click to edit Master title style</a:t>
            </a:r>
            <a:endParaRPr lang="en-GB" dirty="0"/>
          </a:p>
        </p:txBody>
      </p:sp>
      <p:sp>
        <p:nvSpPr>
          <p:cNvPr id="18" name="Text Placeholder 2">
            <a:extLst>
              <a:ext uri="{FF2B5EF4-FFF2-40B4-BE49-F238E27FC236}">
                <a16:creationId xmlns:a16="http://schemas.microsoft.com/office/drawing/2014/main" id="{457DA284-0958-47AC-8966-9F61B2F0E950}"/>
              </a:ext>
            </a:extLst>
          </p:cNvPr>
          <p:cNvSpPr>
            <a:spLocks noGrp="1"/>
          </p:cNvSpPr>
          <p:nvPr>
            <p:ph type="body" sz="quarter" idx="18" hasCustomPrompt="1"/>
          </p:nvPr>
        </p:nvSpPr>
        <p:spPr>
          <a:xfrm>
            <a:off x="32326" y="339134"/>
            <a:ext cx="180000" cy="180973"/>
          </a:xfrm>
          <a:prstGeom prst="ellipse">
            <a:avLst/>
          </a:prstGeom>
          <a:solidFill>
            <a:srgbClr val="4A4A4A"/>
          </a:solidFill>
          <a:ln>
            <a:noFill/>
          </a:ln>
        </p:spPr>
        <p:txBody>
          <a:bodyPr/>
          <a:lstStyle>
            <a:lvl1pPr marL="0" indent="0">
              <a:buNone/>
              <a:defRPr sz="133" baseline="0"/>
            </a:lvl1pPr>
          </a:lstStyle>
          <a:p>
            <a:pPr lvl="0"/>
            <a:r>
              <a:rPr lang="en-US" dirty="0"/>
              <a:t> </a:t>
            </a:r>
            <a:endParaRPr lang="en-GB" dirty="0"/>
          </a:p>
        </p:txBody>
      </p:sp>
    </p:spTree>
    <p:extLst>
      <p:ext uri="{BB962C8B-B14F-4D97-AF65-F5344CB8AC3E}">
        <p14:creationId xmlns:p14="http://schemas.microsoft.com/office/powerpoint/2010/main" val="1032064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 Comparisons: Text Below">
    <p:spTree>
      <p:nvGrpSpPr>
        <p:cNvPr id="1" name=""/>
        <p:cNvGrpSpPr/>
        <p:nvPr/>
      </p:nvGrpSpPr>
      <p:grpSpPr>
        <a:xfrm>
          <a:off x="0" y="0"/>
          <a:ext cx="0" cy="0"/>
          <a:chOff x="0" y="0"/>
          <a:chExt cx="0" cy="0"/>
        </a:xfrm>
      </p:grpSpPr>
      <p:sp>
        <p:nvSpPr>
          <p:cNvPr id="22" name="Text Placeholder 11"/>
          <p:cNvSpPr>
            <a:spLocks noGrp="1"/>
          </p:cNvSpPr>
          <p:nvPr>
            <p:ph type="body" sz="quarter" idx="10"/>
          </p:nvPr>
        </p:nvSpPr>
        <p:spPr>
          <a:xfrm>
            <a:off x="334433" y="3909485"/>
            <a:ext cx="2832000" cy="2385483"/>
          </a:xfrm>
          <a:prstGeom prst="rect">
            <a:avLst/>
          </a:prstGeom>
        </p:spPr>
        <p:txBody>
          <a:bodyPr lIns="0">
            <a:normAutofit/>
          </a:bodyPr>
          <a:lstStyle>
            <a:lvl1pPr>
              <a:defRPr lang="en-US" sz="1467">
                <a:latin typeface="Calibri" panose="020F0502020204030204" pitchFamily="34" charset="0"/>
                <a:cs typeface="Calibri" panose="020F0502020204030204" pitchFamily="34" charset="0"/>
              </a:defRPr>
            </a:lvl1pPr>
            <a:lvl2pPr>
              <a:defRPr lang="en-US" sz="1400">
                <a:latin typeface="Calibri" panose="020F0502020204030204" pitchFamily="34" charset="0"/>
                <a:cs typeface="Calibri" panose="020F0502020204030204" pitchFamily="34" charset="0"/>
              </a:defRPr>
            </a:lvl2pPr>
            <a:lvl3pPr>
              <a:defRPr lang="en-US" sz="1333">
                <a:latin typeface="Calibri" panose="020F0502020204030204" pitchFamily="34" charset="0"/>
                <a:cs typeface="Calibri" panose="020F0502020204030204" pitchFamily="34" charset="0"/>
              </a:defRPr>
            </a:lvl3pPr>
            <a:lvl4pPr>
              <a:defRPr lang="en-US" sz="1200">
                <a:latin typeface="Calibri" panose="020F0502020204030204" pitchFamily="34" charset="0"/>
                <a:cs typeface="Calibri" panose="020F0502020204030204" pitchFamily="34" charset="0"/>
              </a:defRPr>
            </a:lvl4pPr>
            <a:lvl5pPr>
              <a:defRPr lang="en-GB" sz="1067" dirty="0">
                <a:latin typeface="Calibri" panose="020F0502020204030204" pitchFamily="34" charset="0"/>
                <a:cs typeface="Calibri" panose="020F0502020204030204" pitchFamily="34" charset="0"/>
              </a:defRPr>
            </a:lvl5pPr>
          </a:lstStyle>
          <a:p>
            <a:pPr marL="0" lvl="0" indent="0" defTabSz="122764">
              <a:buFontTx/>
              <a:buNone/>
            </a:pPr>
            <a:r>
              <a:rPr lang="en-US"/>
              <a:t>Click to edit Master text styles</a:t>
            </a:r>
          </a:p>
          <a:p>
            <a:pPr marL="237061" lvl="1" indent="0" defTabSz="0">
              <a:buFontTx/>
              <a:buNone/>
            </a:pPr>
            <a:r>
              <a:rPr lang="en-US"/>
              <a:t>Second level</a:t>
            </a:r>
          </a:p>
          <a:p>
            <a:pPr marL="596885" lvl="2" indent="0" defTabSz="0">
              <a:buFontTx/>
              <a:buNone/>
            </a:pPr>
            <a:r>
              <a:rPr lang="en-US"/>
              <a:t>Third level</a:t>
            </a:r>
          </a:p>
          <a:p>
            <a:pPr marL="958827" lvl="3" indent="0" defTabSz="0">
              <a:buFontTx/>
              <a:buNone/>
            </a:pPr>
            <a:r>
              <a:rPr lang="en-US"/>
              <a:t>Fourth level</a:t>
            </a:r>
          </a:p>
          <a:p>
            <a:pPr marL="1322884" lvl="4" indent="0" defTabSz="0">
              <a:buFontTx/>
              <a:buNone/>
            </a:pPr>
            <a:r>
              <a:rPr lang="en-US"/>
              <a:t>Fifth level</a:t>
            </a:r>
            <a:endParaRPr lang="en-GB" dirty="0"/>
          </a:p>
        </p:txBody>
      </p:sp>
      <p:sp>
        <p:nvSpPr>
          <p:cNvPr id="24" name="Text Placeholder 11"/>
          <p:cNvSpPr>
            <a:spLocks noGrp="1"/>
          </p:cNvSpPr>
          <p:nvPr>
            <p:ph type="body" sz="quarter" idx="11"/>
          </p:nvPr>
        </p:nvSpPr>
        <p:spPr>
          <a:xfrm>
            <a:off x="3227532" y="3909485"/>
            <a:ext cx="2832000" cy="2385483"/>
          </a:xfrm>
          <a:prstGeom prst="rect">
            <a:avLst/>
          </a:prstGeom>
        </p:spPr>
        <p:txBody>
          <a:bodyPr lIns="0">
            <a:normAutofit/>
          </a:bodyPr>
          <a:lstStyle>
            <a:lvl1pPr>
              <a:defRPr lang="en-US" sz="1467">
                <a:latin typeface="Calibri" panose="020F0502020204030204" pitchFamily="34" charset="0"/>
                <a:cs typeface="Calibri" panose="020F0502020204030204" pitchFamily="34" charset="0"/>
              </a:defRPr>
            </a:lvl1pPr>
            <a:lvl2pPr>
              <a:defRPr lang="en-US" sz="1400">
                <a:latin typeface="Calibri" panose="020F0502020204030204" pitchFamily="34" charset="0"/>
                <a:cs typeface="Calibri" panose="020F0502020204030204" pitchFamily="34" charset="0"/>
              </a:defRPr>
            </a:lvl2pPr>
            <a:lvl3pPr>
              <a:defRPr lang="en-US" sz="1333">
                <a:latin typeface="Calibri" panose="020F0502020204030204" pitchFamily="34" charset="0"/>
                <a:cs typeface="Calibri" panose="020F0502020204030204" pitchFamily="34" charset="0"/>
              </a:defRPr>
            </a:lvl3pPr>
            <a:lvl4pPr>
              <a:defRPr lang="en-US" sz="1200">
                <a:latin typeface="Calibri" panose="020F0502020204030204" pitchFamily="34" charset="0"/>
                <a:cs typeface="Calibri" panose="020F0502020204030204" pitchFamily="34" charset="0"/>
              </a:defRPr>
            </a:lvl4pPr>
            <a:lvl5pPr>
              <a:defRPr lang="en-GB" sz="1067" dirty="0">
                <a:latin typeface="Calibri" panose="020F0502020204030204" pitchFamily="34" charset="0"/>
                <a:cs typeface="Calibri" panose="020F0502020204030204" pitchFamily="34" charset="0"/>
              </a:defRPr>
            </a:lvl5pPr>
          </a:lstStyle>
          <a:p>
            <a:pPr marL="0" lvl="0" indent="0" defTabSz="122764">
              <a:buFontTx/>
              <a:buNone/>
            </a:pPr>
            <a:r>
              <a:rPr lang="en-US"/>
              <a:t>Click to edit Master text styles</a:t>
            </a:r>
          </a:p>
          <a:p>
            <a:pPr marL="237061" lvl="1" indent="0" defTabSz="0">
              <a:buFontTx/>
              <a:buNone/>
            </a:pPr>
            <a:r>
              <a:rPr lang="en-US"/>
              <a:t>Second level</a:t>
            </a:r>
          </a:p>
          <a:p>
            <a:pPr marL="596885" lvl="2" indent="0" defTabSz="0">
              <a:buFontTx/>
              <a:buNone/>
            </a:pPr>
            <a:r>
              <a:rPr lang="en-US"/>
              <a:t>Third level</a:t>
            </a:r>
          </a:p>
          <a:p>
            <a:pPr marL="958827" lvl="3" indent="0" defTabSz="0">
              <a:buFontTx/>
              <a:buNone/>
            </a:pPr>
            <a:r>
              <a:rPr lang="en-US"/>
              <a:t>Fourth level</a:t>
            </a:r>
          </a:p>
          <a:p>
            <a:pPr marL="1322884" lvl="4" indent="0" defTabSz="0">
              <a:buFontTx/>
              <a:buNone/>
            </a:pPr>
            <a:r>
              <a:rPr lang="en-US"/>
              <a:t>Fifth level</a:t>
            </a:r>
            <a:endParaRPr lang="en-GB" dirty="0"/>
          </a:p>
        </p:txBody>
      </p:sp>
      <p:sp>
        <p:nvSpPr>
          <p:cNvPr id="25" name="Text Placeholder 11"/>
          <p:cNvSpPr>
            <a:spLocks noGrp="1"/>
          </p:cNvSpPr>
          <p:nvPr>
            <p:ph type="body" sz="quarter" idx="12"/>
          </p:nvPr>
        </p:nvSpPr>
        <p:spPr>
          <a:xfrm>
            <a:off x="6120631" y="3909485"/>
            <a:ext cx="2832000" cy="2385483"/>
          </a:xfrm>
          <a:prstGeom prst="rect">
            <a:avLst/>
          </a:prstGeom>
        </p:spPr>
        <p:txBody>
          <a:bodyPr lIns="0">
            <a:normAutofit/>
          </a:bodyPr>
          <a:lstStyle>
            <a:lvl1pPr>
              <a:defRPr lang="en-US" sz="1467">
                <a:latin typeface="Calibri" panose="020F0502020204030204" pitchFamily="34" charset="0"/>
                <a:cs typeface="Calibri" panose="020F0502020204030204" pitchFamily="34" charset="0"/>
              </a:defRPr>
            </a:lvl1pPr>
            <a:lvl2pPr>
              <a:defRPr lang="en-US" sz="1400">
                <a:latin typeface="Calibri" panose="020F0502020204030204" pitchFamily="34" charset="0"/>
                <a:cs typeface="Calibri" panose="020F0502020204030204" pitchFamily="34" charset="0"/>
              </a:defRPr>
            </a:lvl2pPr>
            <a:lvl3pPr>
              <a:defRPr lang="en-US" sz="1333">
                <a:latin typeface="Calibri" panose="020F0502020204030204" pitchFamily="34" charset="0"/>
                <a:cs typeface="Calibri" panose="020F0502020204030204" pitchFamily="34" charset="0"/>
              </a:defRPr>
            </a:lvl3pPr>
            <a:lvl4pPr>
              <a:defRPr lang="en-US" sz="1200">
                <a:latin typeface="Calibri" panose="020F0502020204030204" pitchFamily="34" charset="0"/>
                <a:cs typeface="Calibri" panose="020F0502020204030204" pitchFamily="34" charset="0"/>
              </a:defRPr>
            </a:lvl4pPr>
            <a:lvl5pPr>
              <a:defRPr lang="en-GB" sz="1067" dirty="0">
                <a:latin typeface="Calibri" panose="020F0502020204030204" pitchFamily="34" charset="0"/>
                <a:cs typeface="Calibri" panose="020F0502020204030204" pitchFamily="34" charset="0"/>
              </a:defRPr>
            </a:lvl5pPr>
          </a:lstStyle>
          <a:p>
            <a:pPr marL="0" lvl="0" indent="0" defTabSz="122764">
              <a:buFontTx/>
              <a:buNone/>
            </a:pPr>
            <a:r>
              <a:rPr lang="en-US"/>
              <a:t>Click to edit Master text styles</a:t>
            </a:r>
          </a:p>
          <a:p>
            <a:pPr marL="237061" lvl="1" indent="0" defTabSz="0">
              <a:buFontTx/>
              <a:buNone/>
            </a:pPr>
            <a:r>
              <a:rPr lang="en-US"/>
              <a:t>Second level</a:t>
            </a:r>
          </a:p>
          <a:p>
            <a:pPr marL="596885" lvl="2" indent="0" defTabSz="0">
              <a:buFontTx/>
              <a:buNone/>
            </a:pPr>
            <a:r>
              <a:rPr lang="en-US"/>
              <a:t>Third level</a:t>
            </a:r>
          </a:p>
          <a:p>
            <a:pPr marL="958827" lvl="3" indent="0" defTabSz="0">
              <a:buFontTx/>
              <a:buNone/>
            </a:pPr>
            <a:r>
              <a:rPr lang="en-US"/>
              <a:t>Fourth level</a:t>
            </a:r>
          </a:p>
          <a:p>
            <a:pPr marL="1322884" lvl="4" indent="0" defTabSz="0">
              <a:buFontTx/>
              <a:buNone/>
            </a:pPr>
            <a:r>
              <a:rPr lang="en-US"/>
              <a:t>Fifth level</a:t>
            </a:r>
            <a:endParaRPr lang="en-GB" dirty="0"/>
          </a:p>
        </p:txBody>
      </p:sp>
      <p:sp>
        <p:nvSpPr>
          <p:cNvPr id="26" name="Text Placeholder 11"/>
          <p:cNvSpPr>
            <a:spLocks noGrp="1"/>
          </p:cNvSpPr>
          <p:nvPr>
            <p:ph type="body" sz="quarter" idx="13"/>
          </p:nvPr>
        </p:nvSpPr>
        <p:spPr>
          <a:xfrm>
            <a:off x="9013728" y="3909485"/>
            <a:ext cx="2832000" cy="2385483"/>
          </a:xfrm>
          <a:prstGeom prst="rect">
            <a:avLst/>
          </a:prstGeom>
        </p:spPr>
        <p:txBody>
          <a:bodyPr lIns="0">
            <a:normAutofit/>
          </a:bodyPr>
          <a:lstStyle>
            <a:lvl1pPr>
              <a:defRPr lang="en-US" sz="1467">
                <a:latin typeface="Calibri" panose="020F0502020204030204" pitchFamily="34" charset="0"/>
                <a:cs typeface="Calibri" panose="020F0502020204030204" pitchFamily="34" charset="0"/>
              </a:defRPr>
            </a:lvl1pPr>
            <a:lvl2pPr>
              <a:defRPr lang="en-US" sz="1400">
                <a:latin typeface="Calibri" panose="020F0502020204030204" pitchFamily="34" charset="0"/>
                <a:cs typeface="Calibri" panose="020F0502020204030204" pitchFamily="34" charset="0"/>
              </a:defRPr>
            </a:lvl2pPr>
            <a:lvl3pPr>
              <a:defRPr lang="en-US" sz="1333">
                <a:latin typeface="Calibri" panose="020F0502020204030204" pitchFamily="34" charset="0"/>
                <a:cs typeface="Calibri" panose="020F0502020204030204" pitchFamily="34" charset="0"/>
              </a:defRPr>
            </a:lvl3pPr>
            <a:lvl4pPr>
              <a:defRPr lang="en-US" sz="1200">
                <a:latin typeface="Calibri" panose="020F0502020204030204" pitchFamily="34" charset="0"/>
                <a:cs typeface="Calibri" panose="020F0502020204030204" pitchFamily="34" charset="0"/>
              </a:defRPr>
            </a:lvl4pPr>
            <a:lvl5pPr>
              <a:defRPr lang="en-GB" sz="1067" dirty="0">
                <a:latin typeface="Calibri" panose="020F0502020204030204" pitchFamily="34" charset="0"/>
                <a:cs typeface="Calibri" panose="020F0502020204030204" pitchFamily="34" charset="0"/>
              </a:defRPr>
            </a:lvl5pPr>
          </a:lstStyle>
          <a:p>
            <a:pPr marL="0" lvl="0" indent="0" defTabSz="122764">
              <a:buFontTx/>
              <a:buNone/>
            </a:pPr>
            <a:r>
              <a:rPr lang="en-US"/>
              <a:t>Click to edit Master text styles</a:t>
            </a:r>
          </a:p>
          <a:p>
            <a:pPr marL="237061" lvl="1" indent="0" defTabSz="0">
              <a:buFontTx/>
              <a:buNone/>
            </a:pPr>
            <a:r>
              <a:rPr lang="en-US"/>
              <a:t>Second level</a:t>
            </a:r>
          </a:p>
          <a:p>
            <a:pPr marL="596885" lvl="2" indent="0" defTabSz="0">
              <a:buFontTx/>
              <a:buNone/>
            </a:pPr>
            <a:r>
              <a:rPr lang="en-US"/>
              <a:t>Third level</a:t>
            </a:r>
          </a:p>
          <a:p>
            <a:pPr marL="958827" lvl="3" indent="0" defTabSz="0">
              <a:buFontTx/>
              <a:buNone/>
            </a:pPr>
            <a:r>
              <a:rPr lang="en-US"/>
              <a:t>Fourth level</a:t>
            </a:r>
          </a:p>
          <a:p>
            <a:pPr marL="1322884" lvl="4" indent="0" defTabSz="0">
              <a:buFontTx/>
              <a:buNone/>
            </a:pPr>
            <a:r>
              <a:rPr lang="en-US"/>
              <a:t>Fifth level</a:t>
            </a:r>
            <a:endParaRPr lang="en-GB" dirty="0"/>
          </a:p>
        </p:txBody>
      </p:sp>
      <p:sp>
        <p:nvSpPr>
          <p:cNvPr id="27" name="Picture Placeholder 2"/>
          <p:cNvSpPr>
            <a:spLocks noGrp="1"/>
          </p:cNvSpPr>
          <p:nvPr>
            <p:ph type="pic" sz="quarter" idx="14"/>
          </p:nvPr>
        </p:nvSpPr>
        <p:spPr>
          <a:xfrm>
            <a:off x="334433" y="1509184"/>
            <a:ext cx="2832000" cy="2280000"/>
          </a:xfrm>
          <a:prstGeom prst="rect">
            <a:avLst/>
          </a:prstGeom>
          <a:solidFill>
            <a:schemeClr val="tx1">
              <a:lumMod val="20000"/>
              <a:lumOff val="80000"/>
            </a:schemeClr>
          </a:solidFill>
        </p:spPr>
        <p:txBody>
          <a:bodyPr/>
          <a:lstStyle>
            <a:lvl1pPr marL="0" indent="0">
              <a:buNone/>
              <a:defRPr sz="1400"/>
            </a:lvl1pPr>
          </a:lstStyle>
          <a:p>
            <a:r>
              <a:rPr lang="en-US"/>
              <a:t>Click icon to add picture</a:t>
            </a:r>
            <a:endParaRPr lang="en-GB"/>
          </a:p>
        </p:txBody>
      </p:sp>
      <p:sp>
        <p:nvSpPr>
          <p:cNvPr id="41" name="Picture Placeholder 2"/>
          <p:cNvSpPr>
            <a:spLocks noGrp="1"/>
          </p:cNvSpPr>
          <p:nvPr>
            <p:ph type="pic" sz="quarter" idx="15"/>
          </p:nvPr>
        </p:nvSpPr>
        <p:spPr>
          <a:xfrm>
            <a:off x="3227532" y="1509184"/>
            <a:ext cx="2832000" cy="2280000"/>
          </a:xfrm>
          <a:prstGeom prst="rect">
            <a:avLst/>
          </a:prstGeom>
          <a:solidFill>
            <a:schemeClr val="tx1">
              <a:lumMod val="20000"/>
              <a:lumOff val="80000"/>
            </a:schemeClr>
          </a:solidFill>
        </p:spPr>
        <p:txBody>
          <a:bodyPr/>
          <a:lstStyle>
            <a:lvl1pPr marL="0" indent="0">
              <a:buNone/>
              <a:defRPr sz="1400"/>
            </a:lvl1pPr>
          </a:lstStyle>
          <a:p>
            <a:r>
              <a:rPr lang="en-US"/>
              <a:t>Click icon to add picture</a:t>
            </a:r>
            <a:endParaRPr lang="en-GB" dirty="0"/>
          </a:p>
        </p:txBody>
      </p:sp>
      <p:sp>
        <p:nvSpPr>
          <p:cNvPr id="42" name="Picture Placeholder 2"/>
          <p:cNvSpPr>
            <a:spLocks noGrp="1"/>
          </p:cNvSpPr>
          <p:nvPr>
            <p:ph type="pic" sz="quarter" idx="16"/>
          </p:nvPr>
        </p:nvSpPr>
        <p:spPr>
          <a:xfrm>
            <a:off x="6120631" y="1509184"/>
            <a:ext cx="2832000" cy="2280000"/>
          </a:xfrm>
          <a:prstGeom prst="rect">
            <a:avLst/>
          </a:prstGeom>
          <a:solidFill>
            <a:schemeClr val="tx1">
              <a:lumMod val="20000"/>
              <a:lumOff val="80000"/>
            </a:schemeClr>
          </a:solidFill>
        </p:spPr>
        <p:txBody>
          <a:bodyPr/>
          <a:lstStyle>
            <a:lvl1pPr marL="0" indent="0">
              <a:buNone/>
              <a:defRPr sz="1400"/>
            </a:lvl1pPr>
          </a:lstStyle>
          <a:p>
            <a:r>
              <a:rPr lang="en-US"/>
              <a:t>Click icon to add picture</a:t>
            </a:r>
            <a:endParaRPr lang="en-GB"/>
          </a:p>
        </p:txBody>
      </p:sp>
      <p:sp>
        <p:nvSpPr>
          <p:cNvPr id="43" name="Picture Placeholder 2"/>
          <p:cNvSpPr>
            <a:spLocks noGrp="1"/>
          </p:cNvSpPr>
          <p:nvPr>
            <p:ph type="pic" sz="quarter" idx="17"/>
          </p:nvPr>
        </p:nvSpPr>
        <p:spPr>
          <a:xfrm>
            <a:off x="9013728" y="1509184"/>
            <a:ext cx="2832000" cy="2280000"/>
          </a:xfrm>
          <a:prstGeom prst="rect">
            <a:avLst/>
          </a:prstGeom>
          <a:solidFill>
            <a:schemeClr val="tx1">
              <a:lumMod val="20000"/>
              <a:lumOff val="80000"/>
            </a:schemeClr>
          </a:solidFill>
        </p:spPr>
        <p:txBody>
          <a:bodyPr/>
          <a:lstStyle>
            <a:lvl1pPr marL="0" indent="0">
              <a:buNone/>
              <a:defRPr sz="1400"/>
            </a:lvl1pPr>
          </a:lstStyle>
          <a:p>
            <a:r>
              <a:rPr lang="en-US"/>
              <a:t>Click icon to add picture</a:t>
            </a:r>
            <a:endParaRPr lang="en-GB"/>
          </a:p>
        </p:txBody>
      </p:sp>
      <p:sp>
        <p:nvSpPr>
          <p:cNvPr id="15" name="Title Placeholder 1"/>
          <p:cNvSpPr>
            <a:spLocks noGrp="1"/>
          </p:cNvSpPr>
          <p:nvPr>
            <p:ph type="title"/>
          </p:nvPr>
        </p:nvSpPr>
        <p:spPr>
          <a:xfrm>
            <a:off x="202235" y="276042"/>
            <a:ext cx="4069563" cy="858753"/>
          </a:xfrm>
          <a:prstGeom prst="rect">
            <a:avLst/>
          </a:prstGeom>
        </p:spPr>
        <p:txBody>
          <a:bodyPr vert="horz" lIns="91440" tIns="45720" rIns="91440" bIns="45720" rtlCol="0" anchor="t">
            <a:noAutofit/>
          </a:bodyPr>
          <a:lstStyle>
            <a:lvl1pPr algn="l">
              <a:lnSpc>
                <a:spcPct val="80000"/>
              </a:lnSpc>
              <a:defRPr lang="en-US" sz="2133" b="1" kern="1200" dirty="0">
                <a:solidFill>
                  <a:srgbClr val="4A4A4A"/>
                </a:solidFill>
                <a:latin typeface="Proxima Nova Alt Th" panose="02000506030000020004" pitchFamily="50" charset="0"/>
                <a:ea typeface="+mj-ea"/>
                <a:cs typeface="+mj-cs"/>
              </a:defRPr>
            </a:lvl1pPr>
          </a:lstStyle>
          <a:p>
            <a:r>
              <a:rPr lang="en-US" dirty="0"/>
              <a:t>Click to edit Master title style</a:t>
            </a:r>
            <a:endParaRPr lang="en-GB" dirty="0"/>
          </a:p>
        </p:txBody>
      </p:sp>
      <p:sp>
        <p:nvSpPr>
          <p:cNvPr id="14" name="Text Placeholder 2">
            <a:extLst>
              <a:ext uri="{FF2B5EF4-FFF2-40B4-BE49-F238E27FC236}">
                <a16:creationId xmlns:a16="http://schemas.microsoft.com/office/drawing/2014/main" id="{B602B63A-B44A-430E-A167-49D11A967BAE}"/>
              </a:ext>
            </a:extLst>
          </p:cNvPr>
          <p:cNvSpPr>
            <a:spLocks noGrp="1"/>
          </p:cNvSpPr>
          <p:nvPr>
            <p:ph type="body" sz="quarter" idx="18" hasCustomPrompt="1"/>
          </p:nvPr>
        </p:nvSpPr>
        <p:spPr>
          <a:xfrm>
            <a:off x="32326" y="339134"/>
            <a:ext cx="180000" cy="180973"/>
          </a:xfrm>
          <a:prstGeom prst="ellipse">
            <a:avLst/>
          </a:prstGeom>
          <a:solidFill>
            <a:srgbClr val="4A4A4A"/>
          </a:solidFill>
          <a:ln>
            <a:noFill/>
          </a:ln>
        </p:spPr>
        <p:txBody>
          <a:bodyPr/>
          <a:lstStyle>
            <a:lvl1pPr marL="0" indent="0">
              <a:buNone/>
              <a:defRPr sz="133" baseline="0"/>
            </a:lvl1pPr>
          </a:lstStyle>
          <a:p>
            <a:pPr lvl="0"/>
            <a:r>
              <a:rPr lang="en-US" dirty="0"/>
              <a:t> </a:t>
            </a:r>
            <a:endParaRPr lang="en-GB" dirty="0"/>
          </a:p>
        </p:txBody>
      </p:sp>
    </p:spTree>
    <p:extLst>
      <p:ext uri="{BB962C8B-B14F-4D97-AF65-F5344CB8AC3E}">
        <p14:creationId xmlns:p14="http://schemas.microsoft.com/office/powerpoint/2010/main" val="29577772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Comparisons: Text Above">
    <p:spTree>
      <p:nvGrpSpPr>
        <p:cNvPr id="1" name=""/>
        <p:cNvGrpSpPr/>
        <p:nvPr/>
      </p:nvGrpSpPr>
      <p:grpSpPr>
        <a:xfrm>
          <a:off x="0" y="0"/>
          <a:ext cx="0" cy="0"/>
          <a:chOff x="0" y="0"/>
          <a:chExt cx="0" cy="0"/>
        </a:xfrm>
      </p:grpSpPr>
      <p:sp>
        <p:nvSpPr>
          <p:cNvPr id="12" name="Picture Placeholder 2"/>
          <p:cNvSpPr>
            <a:spLocks noGrp="1"/>
          </p:cNvSpPr>
          <p:nvPr>
            <p:ph type="pic" sz="quarter" idx="14"/>
          </p:nvPr>
        </p:nvSpPr>
        <p:spPr>
          <a:xfrm>
            <a:off x="334433" y="4015224"/>
            <a:ext cx="2832000" cy="2280000"/>
          </a:xfrm>
          <a:prstGeom prst="rect">
            <a:avLst/>
          </a:prstGeom>
          <a:solidFill>
            <a:schemeClr val="tx1">
              <a:lumMod val="20000"/>
              <a:lumOff val="80000"/>
            </a:schemeClr>
          </a:solidFill>
        </p:spPr>
        <p:txBody>
          <a:bodyPr/>
          <a:lstStyle>
            <a:lvl1pPr marL="0" indent="0">
              <a:buNone/>
              <a:defRPr sz="1400"/>
            </a:lvl1pPr>
          </a:lstStyle>
          <a:p>
            <a:r>
              <a:rPr lang="en-US"/>
              <a:t>Click icon to add picture</a:t>
            </a:r>
            <a:endParaRPr lang="en-GB"/>
          </a:p>
        </p:txBody>
      </p:sp>
      <p:sp>
        <p:nvSpPr>
          <p:cNvPr id="13" name="Picture Placeholder 2"/>
          <p:cNvSpPr>
            <a:spLocks noGrp="1"/>
          </p:cNvSpPr>
          <p:nvPr>
            <p:ph type="pic" sz="quarter" idx="15"/>
          </p:nvPr>
        </p:nvSpPr>
        <p:spPr>
          <a:xfrm>
            <a:off x="3227532" y="4015224"/>
            <a:ext cx="2832000" cy="2280000"/>
          </a:xfrm>
          <a:prstGeom prst="rect">
            <a:avLst/>
          </a:prstGeom>
          <a:solidFill>
            <a:schemeClr val="tx1">
              <a:lumMod val="20000"/>
              <a:lumOff val="80000"/>
            </a:schemeClr>
          </a:solidFill>
        </p:spPr>
        <p:txBody>
          <a:bodyPr/>
          <a:lstStyle>
            <a:lvl1pPr marL="0" indent="0">
              <a:buNone/>
              <a:defRPr sz="1400"/>
            </a:lvl1pPr>
          </a:lstStyle>
          <a:p>
            <a:r>
              <a:rPr lang="en-US"/>
              <a:t>Click icon to add picture</a:t>
            </a:r>
            <a:endParaRPr lang="en-GB" dirty="0"/>
          </a:p>
        </p:txBody>
      </p:sp>
      <p:sp>
        <p:nvSpPr>
          <p:cNvPr id="14" name="Picture Placeholder 2"/>
          <p:cNvSpPr>
            <a:spLocks noGrp="1"/>
          </p:cNvSpPr>
          <p:nvPr>
            <p:ph type="pic" sz="quarter" idx="16"/>
          </p:nvPr>
        </p:nvSpPr>
        <p:spPr>
          <a:xfrm>
            <a:off x="6120631" y="4015224"/>
            <a:ext cx="2832000" cy="2280000"/>
          </a:xfrm>
          <a:prstGeom prst="rect">
            <a:avLst/>
          </a:prstGeom>
          <a:solidFill>
            <a:schemeClr val="tx1">
              <a:lumMod val="20000"/>
              <a:lumOff val="80000"/>
            </a:schemeClr>
          </a:solidFill>
        </p:spPr>
        <p:txBody>
          <a:bodyPr/>
          <a:lstStyle>
            <a:lvl1pPr marL="0" indent="0">
              <a:buNone/>
              <a:defRPr sz="1400"/>
            </a:lvl1pPr>
          </a:lstStyle>
          <a:p>
            <a:r>
              <a:rPr lang="en-US"/>
              <a:t>Click icon to add picture</a:t>
            </a:r>
            <a:endParaRPr lang="en-GB"/>
          </a:p>
        </p:txBody>
      </p:sp>
      <p:sp>
        <p:nvSpPr>
          <p:cNvPr id="17" name="Picture Placeholder 2"/>
          <p:cNvSpPr>
            <a:spLocks noGrp="1"/>
          </p:cNvSpPr>
          <p:nvPr>
            <p:ph type="pic" sz="quarter" idx="17"/>
          </p:nvPr>
        </p:nvSpPr>
        <p:spPr>
          <a:xfrm>
            <a:off x="9013728" y="4015224"/>
            <a:ext cx="2832000" cy="2280000"/>
          </a:xfrm>
          <a:prstGeom prst="rect">
            <a:avLst/>
          </a:prstGeom>
          <a:solidFill>
            <a:schemeClr val="tx1">
              <a:lumMod val="20000"/>
              <a:lumOff val="80000"/>
            </a:schemeClr>
          </a:solidFill>
        </p:spPr>
        <p:txBody>
          <a:bodyPr/>
          <a:lstStyle>
            <a:lvl1pPr marL="0" indent="0">
              <a:buNone/>
              <a:defRPr sz="1400"/>
            </a:lvl1pPr>
          </a:lstStyle>
          <a:p>
            <a:r>
              <a:rPr lang="en-US"/>
              <a:t>Click icon to add picture</a:t>
            </a:r>
            <a:endParaRPr lang="en-GB"/>
          </a:p>
        </p:txBody>
      </p:sp>
      <p:sp>
        <p:nvSpPr>
          <p:cNvPr id="18" name="Text Placeholder 11"/>
          <p:cNvSpPr>
            <a:spLocks noGrp="1"/>
          </p:cNvSpPr>
          <p:nvPr>
            <p:ph type="body" sz="quarter" idx="10"/>
          </p:nvPr>
        </p:nvSpPr>
        <p:spPr>
          <a:xfrm>
            <a:off x="334433" y="1508787"/>
            <a:ext cx="2832000" cy="2385483"/>
          </a:xfrm>
          <a:prstGeom prst="rect">
            <a:avLst/>
          </a:prstGeom>
        </p:spPr>
        <p:txBody>
          <a:bodyPr lIns="0">
            <a:normAutofit/>
          </a:bodyPr>
          <a:lstStyle>
            <a:lvl1pPr>
              <a:defRPr lang="en-US" sz="1467">
                <a:latin typeface="Calibri" panose="020F0502020204030204" pitchFamily="34" charset="0"/>
                <a:cs typeface="Calibri" panose="020F0502020204030204" pitchFamily="34" charset="0"/>
              </a:defRPr>
            </a:lvl1pPr>
            <a:lvl2pPr>
              <a:defRPr lang="en-US" sz="1400">
                <a:latin typeface="Calibri" panose="020F0502020204030204" pitchFamily="34" charset="0"/>
                <a:cs typeface="Calibri" panose="020F0502020204030204" pitchFamily="34" charset="0"/>
              </a:defRPr>
            </a:lvl2pPr>
            <a:lvl3pPr>
              <a:defRPr lang="en-US" sz="1333">
                <a:latin typeface="Calibri" panose="020F0502020204030204" pitchFamily="34" charset="0"/>
                <a:cs typeface="Calibri" panose="020F0502020204030204" pitchFamily="34" charset="0"/>
              </a:defRPr>
            </a:lvl3pPr>
            <a:lvl4pPr>
              <a:defRPr lang="en-US" sz="1200">
                <a:latin typeface="Calibri" panose="020F0502020204030204" pitchFamily="34" charset="0"/>
                <a:cs typeface="Calibri" panose="020F0502020204030204" pitchFamily="34" charset="0"/>
              </a:defRPr>
            </a:lvl4pPr>
            <a:lvl5pPr>
              <a:defRPr lang="en-GB" sz="1067" dirty="0">
                <a:latin typeface="Calibri" panose="020F0502020204030204" pitchFamily="34" charset="0"/>
                <a:cs typeface="Calibri" panose="020F0502020204030204" pitchFamily="34" charset="0"/>
              </a:defRPr>
            </a:lvl5pPr>
          </a:lstStyle>
          <a:p>
            <a:pPr marL="0" lvl="0" indent="0" defTabSz="122764">
              <a:buFontTx/>
              <a:buNone/>
            </a:pPr>
            <a:r>
              <a:rPr lang="en-US"/>
              <a:t>Click to edit Master text styles</a:t>
            </a:r>
          </a:p>
          <a:p>
            <a:pPr marL="237061" lvl="1" indent="0" defTabSz="0">
              <a:buFontTx/>
              <a:buNone/>
            </a:pPr>
            <a:r>
              <a:rPr lang="en-US"/>
              <a:t>Second level</a:t>
            </a:r>
          </a:p>
          <a:p>
            <a:pPr marL="596885" lvl="2" indent="0" defTabSz="0">
              <a:buFontTx/>
              <a:buNone/>
            </a:pPr>
            <a:r>
              <a:rPr lang="en-US"/>
              <a:t>Third level</a:t>
            </a:r>
          </a:p>
          <a:p>
            <a:pPr marL="958827" lvl="3" indent="0" defTabSz="0">
              <a:buFontTx/>
              <a:buNone/>
            </a:pPr>
            <a:r>
              <a:rPr lang="en-US"/>
              <a:t>Fourth level</a:t>
            </a:r>
          </a:p>
          <a:p>
            <a:pPr marL="1322884" lvl="4" indent="0" defTabSz="0">
              <a:buFontTx/>
              <a:buNone/>
            </a:pPr>
            <a:r>
              <a:rPr lang="en-US"/>
              <a:t>Fifth level</a:t>
            </a:r>
            <a:endParaRPr lang="en-GB" dirty="0"/>
          </a:p>
        </p:txBody>
      </p:sp>
      <p:sp>
        <p:nvSpPr>
          <p:cNvPr id="19" name="Text Placeholder 11"/>
          <p:cNvSpPr>
            <a:spLocks noGrp="1"/>
          </p:cNvSpPr>
          <p:nvPr>
            <p:ph type="body" sz="quarter" idx="11"/>
          </p:nvPr>
        </p:nvSpPr>
        <p:spPr>
          <a:xfrm>
            <a:off x="3227532" y="1508787"/>
            <a:ext cx="2832000" cy="2385483"/>
          </a:xfrm>
          <a:prstGeom prst="rect">
            <a:avLst/>
          </a:prstGeom>
        </p:spPr>
        <p:txBody>
          <a:bodyPr lIns="0">
            <a:normAutofit/>
          </a:bodyPr>
          <a:lstStyle>
            <a:lvl1pPr>
              <a:defRPr lang="en-US" sz="1467">
                <a:latin typeface="Calibri" panose="020F0502020204030204" pitchFamily="34" charset="0"/>
                <a:cs typeface="Calibri" panose="020F0502020204030204" pitchFamily="34" charset="0"/>
              </a:defRPr>
            </a:lvl1pPr>
            <a:lvl2pPr>
              <a:defRPr lang="en-US" sz="1400">
                <a:latin typeface="Calibri" panose="020F0502020204030204" pitchFamily="34" charset="0"/>
                <a:cs typeface="Calibri" panose="020F0502020204030204" pitchFamily="34" charset="0"/>
              </a:defRPr>
            </a:lvl2pPr>
            <a:lvl3pPr>
              <a:defRPr lang="en-US" sz="1333">
                <a:latin typeface="Calibri" panose="020F0502020204030204" pitchFamily="34" charset="0"/>
                <a:cs typeface="Calibri" panose="020F0502020204030204" pitchFamily="34" charset="0"/>
              </a:defRPr>
            </a:lvl3pPr>
            <a:lvl4pPr>
              <a:defRPr lang="en-US" sz="1200">
                <a:latin typeface="Calibri" panose="020F0502020204030204" pitchFamily="34" charset="0"/>
                <a:cs typeface="Calibri" panose="020F0502020204030204" pitchFamily="34" charset="0"/>
              </a:defRPr>
            </a:lvl4pPr>
            <a:lvl5pPr>
              <a:defRPr lang="en-GB" sz="1067" dirty="0">
                <a:latin typeface="Calibri" panose="020F0502020204030204" pitchFamily="34" charset="0"/>
                <a:cs typeface="Calibri" panose="020F0502020204030204" pitchFamily="34" charset="0"/>
              </a:defRPr>
            </a:lvl5pPr>
          </a:lstStyle>
          <a:p>
            <a:pPr marL="0" lvl="0" indent="0" defTabSz="122764">
              <a:buFontTx/>
              <a:buNone/>
            </a:pPr>
            <a:r>
              <a:rPr lang="en-US"/>
              <a:t>Click to edit Master text styles</a:t>
            </a:r>
          </a:p>
          <a:p>
            <a:pPr marL="237061" lvl="1" indent="0" defTabSz="0">
              <a:buFontTx/>
              <a:buNone/>
            </a:pPr>
            <a:r>
              <a:rPr lang="en-US"/>
              <a:t>Second level</a:t>
            </a:r>
          </a:p>
          <a:p>
            <a:pPr marL="596885" lvl="2" indent="0" defTabSz="0">
              <a:buFontTx/>
              <a:buNone/>
            </a:pPr>
            <a:r>
              <a:rPr lang="en-US"/>
              <a:t>Third level</a:t>
            </a:r>
          </a:p>
          <a:p>
            <a:pPr marL="958827" lvl="3" indent="0" defTabSz="0">
              <a:buFontTx/>
              <a:buNone/>
            </a:pPr>
            <a:r>
              <a:rPr lang="en-US"/>
              <a:t>Fourth level</a:t>
            </a:r>
          </a:p>
          <a:p>
            <a:pPr marL="1322884" lvl="4" indent="0" defTabSz="0">
              <a:buFontTx/>
              <a:buNone/>
            </a:pPr>
            <a:r>
              <a:rPr lang="en-US"/>
              <a:t>Fifth level</a:t>
            </a:r>
            <a:endParaRPr lang="en-GB" dirty="0"/>
          </a:p>
        </p:txBody>
      </p:sp>
      <p:sp>
        <p:nvSpPr>
          <p:cNvPr id="20" name="Text Placeholder 11"/>
          <p:cNvSpPr>
            <a:spLocks noGrp="1"/>
          </p:cNvSpPr>
          <p:nvPr>
            <p:ph type="body" sz="quarter" idx="12"/>
          </p:nvPr>
        </p:nvSpPr>
        <p:spPr>
          <a:xfrm>
            <a:off x="6120631" y="1508787"/>
            <a:ext cx="2832000" cy="2385483"/>
          </a:xfrm>
          <a:prstGeom prst="rect">
            <a:avLst/>
          </a:prstGeom>
        </p:spPr>
        <p:txBody>
          <a:bodyPr lIns="0">
            <a:normAutofit/>
          </a:bodyPr>
          <a:lstStyle>
            <a:lvl1pPr>
              <a:defRPr lang="en-US" sz="1467">
                <a:latin typeface="Calibri" panose="020F0502020204030204" pitchFamily="34" charset="0"/>
                <a:cs typeface="Calibri" panose="020F0502020204030204" pitchFamily="34" charset="0"/>
              </a:defRPr>
            </a:lvl1pPr>
            <a:lvl2pPr>
              <a:defRPr lang="en-US" sz="1400">
                <a:latin typeface="Calibri" panose="020F0502020204030204" pitchFamily="34" charset="0"/>
                <a:cs typeface="Calibri" panose="020F0502020204030204" pitchFamily="34" charset="0"/>
              </a:defRPr>
            </a:lvl2pPr>
            <a:lvl3pPr>
              <a:defRPr lang="en-US" sz="1333">
                <a:latin typeface="Calibri" panose="020F0502020204030204" pitchFamily="34" charset="0"/>
                <a:cs typeface="Calibri" panose="020F0502020204030204" pitchFamily="34" charset="0"/>
              </a:defRPr>
            </a:lvl3pPr>
            <a:lvl4pPr>
              <a:defRPr lang="en-US" sz="1200">
                <a:latin typeface="Calibri" panose="020F0502020204030204" pitchFamily="34" charset="0"/>
                <a:cs typeface="Calibri" panose="020F0502020204030204" pitchFamily="34" charset="0"/>
              </a:defRPr>
            </a:lvl4pPr>
            <a:lvl5pPr>
              <a:defRPr lang="en-GB" sz="1067" dirty="0">
                <a:latin typeface="Calibri" panose="020F0502020204030204" pitchFamily="34" charset="0"/>
                <a:cs typeface="Calibri" panose="020F0502020204030204" pitchFamily="34" charset="0"/>
              </a:defRPr>
            </a:lvl5pPr>
          </a:lstStyle>
          <a:p>
            <a:pPr marL="0" lvl="0" indent="0" defTabSz="122764">
              <a:buFontTx/>
              <a:buNone/>
            </a:pPr>
            <a:r>
              <a:rPr lang="en-US"/>
              <a:t>Click to edit Master text styles</a:t>
            </a:r>
          </a:p>
          <a:p>
            <a:pPr marL="237061" lvl="1" indent="0" defTabSz="0">
              <a:buFontTx/>
              <a:buNone/>
            </a:pPr>
            <a:r>
              <a:rPr lang="en-US"/>
              <a:t>Second level</a:t>
            </a:r>
          </a:p>
          <a:p>
            <a:pPr marL="596885" lvl="2" indent="0" defTabSz="0">
              <a:buFontTx/>
              <a:buNone/>
            </a:pPr>
            <a:r>
              <a:rPr lang="en-US"/>
              <a:t>Third level</a:t>
            </a:r>
          </a:p>
          <a:p>
            <a:pPr marL="958827" lvl="3" indent="0" defTabSz="0">
              <a:buFontTx/>
              <a:buNone/>
            </a:pPr>
            <a:r>
              <a:rPr lang="en-US"/>
              <a:t>Fourth level</a:t>
            </a:r>
          </a:p>
          <a:p>
            <a:pPr marL="1322884" lvl="4" indent="0" defTabSz="0">
              <a:buFontTx/>
              <a:buNone/>
            </a:pPr>
            <a:r>
              <a:rPr lang="en-US"/>
              <a:t>Fifth level</a:t>
            </a:r>
            <a:endParaRPr lang="en-GB" dirty="0"/>
          </a:p>
        </p:txBody>
      </p:sp>
      <p:sp>
        <p:nvSpPr>
          <p:cNvPr id="21" name="Text Placeholder 11"/>
          <p:cNvSpPr>
            <a:spLocks noGrp="1"/>
          </p:cNvSpPr>
          <p:nvPr>
            <p:ph type="body" sz="quarter" idx="13"/>
          </p:nvPr>
        </p:nvSpPr>
        <p:spPr>
          <a:xfrm>
            <a:off x="9013728" y="1508787"/>
            <a:ext cx="2832000" cy="2385483"/>
          </a:xfrm>
          <a:prstGeom prst="rect">
            <a:avLst/>
          </a:prstGeom>
        </p:spPr>
        <p:txBody>
          <a:bodyPr lIns="0">
            <a:normAutofit/>
          </a:bodyPr>
          <a:lstStyle>
            <a:lvl1pPr>
              <a:defRPr lang="en-US" sz="1467">
                <a:latin typeface="Calibri" panose="020F0502020204030204" pitchFamily="34" charset="0"/>
                <a:cs typeface="Calibri" panose="020F0502020204030204" pitchFamily="34" charset="0"/>
              </a:defRPr>
            </a:lvl1pPr>
            <a:lvl2pPr>
              <a:defRPr lang="en-US" sz="1400">
                <a:latin typeface="Calibri" panose="020F0502020204030204" pitchFamily="34" charset="0"/>
                <a:cs typeface="Calibri" panose="020F0502020204030204" pitchFamily="34" charset="0"/>
              </a:defRPr>
            </a:lvl2pPr>
            <a:lvl3pPr>
              <a:defRPr lang="en-US" sz="1333">
                <a:latin typeface="Calibri" panose="020F0502020204030204" pitchFamily="34" charset="0"/>
                <a:cs typeface="Calibri" panose="020F0502020204030204" pitchFamily="34" charset="0"/>
              </a:defRPr>
            </a:lvl3pPr>
            <a:lvl4pPr>
              <a:defRPr lang="en-US" sz="1200">
                <a:latin typeface="Calibri" panose="020F0502020204030204" pitchFamily="34" charset="0"/>
                <a:cs typeface="Calibri" panose="020F0502020204030204" pitchFamily="34" charset="0"/>
              </a:defRPr>
            </a:lvl4pPr>
            <a:lvl5pPr>
              <a:defRPr lang="en-GB" sz="1067" dirty="0">
                <a:latin typeface="Calibri" panose="020F0502020204030204" pitchFamily="34" charset="0"/>
                <a:cs typeface="Calibri" panose="020F0502020204030204" pitchFamily="34" charset="0"/>
              </a:defRPr>
            </a:lvl5pPr>
          </a:lstStyle>
          <a:p>
            <a:pPr marL="0" lvl="0" indent="0" defTabSz="122764">
              <a:buFontTx/>
              <a:buNone/>
            </a:pPr>
            <a:r>
              <a:rPr lang="en-US"/>
              <a:t>Click to edit Master text styles</a:t>
            </a:r>
          </a:p>
          <a:p>
            <a:pPr marL="237061" lvl="1" indent="0" defTabSz="0">
              <a:buFontTx/>
              <a:buNone/>
            </a:pPr>
            <a:r>
              <a:rPr lang="en-US"/>
              <a:t>Second level</a:t>
            </a:r>
          </a:p>
          <a:p>
            <a:pPr marL="596885" lvl="2" indent="0" defTabSz="0">
              <a:buFontTx/>
              <a:buNone/>
            </a:pPr>
            <a:r>
              <a:rPr lang="en-US"/>
              <a:t>Third level</a:t>
            </a:r>
          </a:p>
          <a:p>
            <a:pPr marL="958827" lvl="3" indent="0" defTabSz="0">
              <a:buFontTx/>
              <a:buNone/>
            </a:pPr>
            <a:r>
              <a:rPr lang="en-US"/>
              <a:t>Fourth level</a:t>
            </a:r>
          </a:p>
          <a:p>
            <a:pPr marL="1322884" lvl="4" indent="0" defTabSz="0">
              <a:buFontTx/>
              <a:buNone/>
            </a:pPr>
            <a:r>
              <a:rPr lang="en-US"/>
              <a:t>Fifth level</a:t>
            </a:r>
            <a:endParaRPr lang="en-GB" dirty="0"/>
          </a:p>
        </p:txBody>
      </p:sp>
      <p:sp>
        <p:nvSpPr>
          <p:cNvPr id="23" name="Title Placeholder 1"/>
          <p:cNvSpPr>
            <a:spLocks noGrp="1"/>
          </p:cNvSpPr>
          <p:nvPr>
            <p:ph type="title"/>
          </p:nvPr>
        </p:nvSpPr>
        <p:spPr>
          <a:xfrm>
            <a:off x="202235" y="276042"/>
            <a:ext cx="4069563" cy="858753"/>
          </a:xfrm>
          <a:prstGeom prst="rect">
            <a:avLst/>
          </a:prstGeom>
        </p:spPr>
        <p:txBody>
          <a:bodyPr vert="horz" lIns="91440" tIns="45720" rIns="91440" bIns="45720" rtlCol="0" anchor="t">
            <a:noAutofit/>
          </a:bodyPr>
          <a:lstStyle>
            <a:lvl1pPr algn="l">
              <a:lnSpc>
                <a:spcPct val="80000"/>
              </a:lnSpc>
              <a:defRPr lang="en-US" sz="2133" b="1" kern="1200" dirty="0">
                <a:solidFill>
                  <a:srgbClr val="4A4A4A"/>
                </a:solidFill>
                <a:latin typeface="Proxima Nova Alt Th" panose="02000506030000020004" pitchFamily="50" charset="0"/>
                <a:ea typeface="+mj-ea"/>
                <a:cs typeface="+mj-cs"/>
              </a:defRPr>
            </a:lvl1pPr>
          </a:lstStyle>
          <a:p>
            <a:r>
              <a:rPr lang="en-US" dirty="0"/>
              <a:t>Click to edit Master title style</a:t>
            </a:r>
            <a:endParaRPr lang="en-GB" dirty="0"/>
          </a:p>
        </p:txBody>
      </p:sp>
      <p:sp>
        <p:nvSpPr>
          <p:cNvPr id="22" name="Text Placeholder 2">
            <a:extLst>
              <a:ext uri="{FF2B5EF4-FFF2-40B4-BE49-F238E27FC236}">
                <a16:creationId xmlns:a16="http://schemas.microsoft.com/office/drawing/2014/main" id="{1A2F06B9-9071-4B9F-8D00-2F09481B36F1}"/>
              </a:ext>
            </a:extLst>
          </p:cNvPr>
          <p:cNvSpPr>
            <a:spLocks noGrp="1"/>
          </p:cNvSpPr>
          <p:nvPr>
            <p:ph type="body" sz="quarter" idx="18" hasCustomPrompt="1"/>
          </p:nvPr>
        </p:nvSpPr>
        <p:spPr>
          <a:xfrm>
            <a:off x="32326" y="339134"/>
            <a:ext cx="180000" cy="180973"/>
          </a:xfrm>
          <a:prstGeom prst="ellipse">
            <a:avLst/>
          </a:prstGeom>
          <a:solidFill>
            <a:srgbClr val="4A4A4A"/>
          </a:solidFill>
          <a:ln>
            <a:noFill/>
          </a:ln>
        </p:spPr>
        <p:txBody>
          <a:bodyPr/>
          <a:lstStyle>
            <a:lvl1pPr marL="0" indent="0">
              <a:buNone/>
              <a:defRPr sz="133" baseline="0"/>
            </a:lvl1pPr>
          </a:lstStyle>
          <a:p>
            <a:pPr lvl="0"/>
            <a:r>
              <a:rPr lang="en-US" dirty="0"/>
              <a:t> </a:t>
            </a:r>
            <a:endParaRPr lang="en-GB" dirty="0"/>
          </a:p>
        </p:txBody>
      </p:sp>
    </p:spTree>
    <p:extLst>
      <p:ext uri="{BB962C8B-B14F-4D97-AF65-F5344CB8AC3E}">
        <p14:creationId xmlns:p14="http://schemas.microsoft.com/office/powerpoint/2010/main" val="16795450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mparisons: Title, Text and Image">
    <p:spTree>
      <p:nvGrpSpPr>
        <p:cNvPr id="1" name=""/>
        <p:cNvGrpSpPr/>
        <p:nvPr/>
      </p:nvGrpSpPr>
      <p:grpSpPr>
        <a:xfrm>
          <a:off x="0" y="0"/>
          <a:ext cx="0" cy="0"/>
          <a:chOff x="0" y="0"/>
          <a:chExt cx="0" cy="0"/>
        </a:xfrm>
      </p:grpSpPr>
      <p:sp>
        <p:nvSpPr>
          <p:cNvPr id="13" name="Picture Placeholder 2"/>
          <p:cNvSpPr>
            <a:spLocks noGrp="1"/>
          </p:cNvSpPr>
          <p:nvPr>
            <p:ph type="pic" sz="quarter" idx="11"/>
          </p:nvPr>
        </p:nvSpPr>
        <p:spPr>
          <a:xfrm>
            <a:off x="6113993" y="1509708"/>
            <a:ext cx="6014400" cy="5270400"/>
          </a:xfrm>
          <a:prstGeom prst="rect">
            <a:avLst/>
          </a:prstGeom>
          <a:solidFill>
            <a:schemeClr val="tx1">
              <a:lumMod val="20000"/>
              <a:lumOff val="80000"/>
            </a:schemeClr>
          </a:solidFill>
        </p:spPr>
        <p:txBody>
          <a:bodyPr/>
          <a:lstStyle>
            <a:lvl1pPr marL="0" indent="0">
              <a:buNone/>
              <a:defRPr sz="1400"/>
            </a:lvl1pPr>
          </a:lstStyle>
          <a:p>
            <a:r>
              <a:rPr lang="en-US"/>
              <a:t>Click icon to add picture</a:t>
            </a:r>
            <a:endParaRPr lang="en-GB"/>
          </a:p>
        </p:txBody>
      </p:sp>
      <p:sp>
        <p:nvSpPr>
          <p:cNvPr id="3" name="Picture Placeholder 2"/>
          <p:cNvSpPr>
            <a:spLocks noGrp="1"/>
          </p:cNvSpPr>
          <p:nvPr>
            <p:ph type="pic" sz="quarter" idx="10"/>
          </p:nvPr>
        </p:nvSpPr>
        <p:spPr>
          <a:xfrm>
            <a:off x="61457" y="1508127"/>
            <a:ext cx="6014400" cy="5271981"/>
          </a:xfrm>
          <a:prstGeom prst="rect">
            <a:avLst/>
          </a:prstGeom>
          <a:solidFill>
            <a:schemeClr val="tx1">
              <a:lumMod val="20000"/>
              <a:lumOff val="80000"/>
            </a:schemeClr>
          </a:solidFill>
        </p:spPr>
        <p:txBody>
          <a:bodyPr/>
          <a:lstStyle>
            <a:lvl1pPr marL="0" indent="0">
              <a:buNone/>
              <a:defRPr sz="1400"/>
            </a:lvl1pPr>
          </a:lstStyle>
          <a:p>
            <a:r>
              <a:rPr lang="en-US"/>
              <a:t>Click icon to add picture</a:t>
            </a:r>
            <a:endParaRPr lang="en-GB"/>
          </a:p>
        </p:txBody>
      </p:sp>
      <p:sp>
        <p:nvSpPr>
          <p:cNvPr id="31" name="Text Placeholder 2"/>
          <p:cNvSpPr>
            <a:spLocks noGrp="1"/>
          </p:cNvSpPr>
          <p:nvPr>
            <p:ph type="body" sz="quarter" idx="19"/>
          </p:nvPr>
        </p:nvSpPr>
        <p:spPr>
          <a:xfrm>
            <a:off x="9400581" y="4033520"/>
            <a:ext cx="2604763" cy="2608480"/>
          </a:xfrm>
          <a:prstGeom prst="rect">
            <a:avLst/>
          </a:prstGeom>
          <a:solidFill>
            <a:srgbClr val="4A4A49"/>
          </a:solidFill>
        </p:spPr>
        <p:txBody>
          <a:bodyPr vert="horz"/>
          <a:lstStyle>
            <a:lvl1pPr marL="0" indent="0">
              <a:spcBef>
                <a:spcPts val="0"/>
              </a:spcBef>
              <a:buNone/>
              <a:tabLst>
                <a:tab pos="596885" algn="l"/>
              </a:tabLst>
              <a:defRPr lang="en-US" sz="1467" kern="1200">
                <a:solidFill>
                  <a:srgbClr val="FFFFFF"/>
                </a:solidFill>
                <a:latin typeface="Proxima Nova Alt Th" panose="02000506030000020004" pitchFamily="50" charset="0"/>
                <a:ea typeface="+mn-ea"/>
                <a:cs typeface="+mn-cs"/>
              </a:defRPr>
            </a:lvl1pPr>
            <a:lvl2pPr marL="355591" indent="0">
              <a:buNone/>
              <a:defRPr sz="1600">
                <a:solidFill>
                  <a:srgbClr val="5F574F"/>
                </a:solidFill>
              </a:defRPr>
            </a:lvl2pPr>
            <a:lvl3pPr marL="946127" indent="0">
              <a:buNone/>
              <a:defRPr sz="1600">
                <a:solidFill>
                  <a:srgbClr val="5F574F"/>
                </a:solidFill>
              </a:defRPr>
            </a:lvl3pPr>
            <a:lvl4pPr marL="1435064" indent="0">
              <a:buNone/>
              <a:defRPr sz="1600">
                <a:solidFill>
                  <a:srgbClr val="5F574F"/>
                </a:solidFill>
              </a:defRPr>
            </a:lvl4pPr>
            <a:lvl5pPr marL="2144130" indent="0">
              <a:buNone/>
              <a:defRPr sz="1600">
                <a:solidFill>
                  <a:srgbClr val="5F574F"/>
                </a:solidFill>
              </a:defRPr>
            </a:lvl5pPr>
          </a:lstStyle>
          <a:p>
            <a:pPr lvl="0"/>
            <a:r>
              <a:rPr lang="en-US" dirty="0"/>
              <a:t>Click to edit Master text styles</a:t>
            </a:r>
          </a:p>
        </p:txBody>
      </p:sp>
      <p:sp>
        <p:nvSpPr>
          <p:cNvPr id="30" name="Text Placeholder 2"/>
          <p:cNvSpPr>
            <a:spLocks noGrp="1"/>
          </p:cNvSpPr>
          <p:nvPr>
            <p:ph type="body" sz="quarter" idx="17"/>
          </p:nvPr>
        </p:nvSpPr>
        <p:spPr>
          <a:xfrm>
            <a:off x="167635" y="4033520"/>
            <a:ext cx="2623724" cy="2608480"/>
          </a:xfrm>
          <a:prstGeom prst="rect">
            <a:avLst/>
          </a:prstGeom>
          <a:solidFill>
            <a:schemeClr val="tx1"/>
          </a:solidFill>
        </p:spPr>
        <p:txBody>
          <a:bodyPr vert="horz"/>
          <a:lstStyle>
            <a:lvl1pPr marL="0" indent="0">
              <a:spcBef>
                <a:spcPts val="0"/>
              </a:spcBef>
              <a:buNone/>
              <a:tabLst>
                <a:tab pos="596885" algn="l"/>
              </a:tabLst>
              <a:defRPr lang="en-US" sz="1467" kern="1200">
                <a:solidFill>
                  <a:srgbClr val="FFFFFF"/>
                </a:solidFill>
                <a:latin typeface="Proxima Nova Alt Th" panose="02000506030000020004" pitchFamily="50" charset="0"/>
                <a:ea typeface="+mn-ea"/>
                <a:cs typeface="+mn-cs"/>
              </a:defRPr>
            </a:lvl1pPr>
            <a:lvl2pPr marL="355591" indent="0">
              <a:buNone/>
              <a:defRPr sz="1600">
                <a:solidFill>
                  <a:srgbClr val="5F574F"/>
                </a:solidFill>
              </a:defRPr>
            </a:lvl2pPr>
            <a:lvl3pPr marL="946127" indent="0">
              <a:buNone/>
              <a:defRPr sz="1600">
                <a:solidFill>
                  <a:srgbClr val="5F574F"/>
                </a:solidFill>
              </a:defRPr>
            </a:lvl3pPr>
            <a:lvl4pPr marL="1435064" indent="0">
              <a:buNone/>
              <a:defRPr sz="1600">
                <a:solidFill>
                  <a:srgbClr val="5F574F"/>
                </a:solidFill>
              </a:defRPr>
            </a:lvl4pPr>
            <a:lvl5pPr marL="2144130" indent="0">
              <a:buNone/>
              <a:defRPr sz="1600">
                <a:solidFill>
                  <a:srgbClr val="5F574F"/>
                </a:solidFill>
              </a:defRPr>
            </a:lvl5pPr>
          </a:lstStyle>
          <a:p>
            <a:pPr lvl="0"/>
            <a:r>
              <a:rPr lang="en-US" dirty="0"/>
              <a:t>Click to edit Master text styles</a:t>
            </a:r>
          </a:p>
        </p:txBody>
      </p:sp>
      <p:sp>
        <p:nvSpPr>
          <p:cNvPr id="12" name="Title Placeholder 1"/>
          <p:cNvSpPr>
            <a:spLocks noGrp="1"/>
          </p:cNvSpPr>
          <p:nvPr>
            <p:ph type="title"/>
          </p:nvPr>
        </p:nvSpPr>
        <p:spPr>
          <a:xfrm>
            <a:off x="202235" y="276042"/>
            <a:ext cx="4069563" cy="858753"/>
          </a:xfrm>
          <a:prstGeom prst="rect">
            <a:avLst/>
          </a:prstGeom>
        </p:spPr>
        <p:txBody>
          <a:bodyPr vert="horz" lIns="91440" tIns="45720" rIns="91440" bIns="45720" rtlCol="0" anchor="t">
            <a:noAutofit/>
          </a:bodyPr>
          <a:lstStyle>
            <a:lvl1pPr algn="l">
              <a:lnSpc>
                <a:spcPct val="80000"/>
              </a:lnSpc>
              <a:defRPr lang="en-US" sz="2133" b="1" kern="1200" dirty="0">
                <a:solidFill>
                  <a:srgbClr val="4A4A4A"/>
                </a:solidFill>
                <a:latin typeface="Proxima Nova Alt Th" panose="02000506030000020004" pitchFamily="50" charset="0"/>
                <a:ea typeface="+mj-ea"/>
                <a:cs typeface="+mj-cs"/>
              </a:defRPr>
            </a:lvl1pPr>
          </a:lstStyle>
          <a:p>
            <a:r>
              <a:rPr lang="en-US" dirty="0"/>
              <a:t>Click to edit Master title style</a:t>
            </a:r>
            <a:endParaRPr lang="en-GB" dirty="0"/>
          </a:p>
        </p:txBody>
      </p:sp>
      <p:sp>
        <p:nvSpPr>
          <p:cNvPr id="9" name="Text Placeholder 2">
            <a:extLst>
              <a:ext uri="{FF2B5EF4-FFF2-40B4-BE49-F238E27FC236}">
                <a16:creationId xmlns:a16="http://schemas.microsoft.com/office/drawing/2014/main" id="{3402E146-5602-450A-9147-13B7DE388695}"/>
              </a:ext>
            </a:extLst>
          </p:cNvPr>
          <p:cNvSpPr>
            <a:spLocks noGrp="1"/>
          </p:cNvSpPr>
          <p:nvPr>
            <p:ph type="body" sz="quarter" idx="18" hasCustomPrompt="1"/>
          </p:nvPr>
        </p:nvSpPr>
        <p:spPr>
          <a:xfrm>
            <a:off x="32326" y="339134"/>
            <a:ext cx="180000" cy="180973"/>
          </a:xfrm>
          <a:prstGeom prst="ellipse">
            <a:avLst/>
          </a:prstGeom>
          <a:solidFill>
            <a:srgbClr val="4A4A4A"/>
          </a:solidFill>
          <a:ln>
            <a:noFill/>
          </a:ln>
        </p:spPr>
        <p:txBody>
          <a:bodyPr/>
          <a:lstStyle>
            <a:lvl1pPr marL="0" indent="0">
              <a:buNone/>
              <a:defRPr sz="133" baseline="0"/>
            </a:lvl1pPr>
          </a:lstStyle>
          <a:p>
            <a:pPr lvl="0"/>
            <a:r>
              <a:rPr lang="en-US" dirty="0"/>
              <a:t> </a:t>
            </a:r>
            <a:endParaRPr lang="en-GB" dirty="0"/>
          </a:p>
        </p:txBody>
      </p:sp>
    </p:spTree>
    <p:extLst>
      <p:ext uri="{BB962C8B-B14F-4D97-AF65-F5344CB8AC3E}">
        <p14:creationId xmlns:p14="http://schemas.microsoft.com/office/powerpoint/2010/main" val="21902642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Comparisons: Text and Image">
    <p:spTree>
      <p:nvGrpSpPr>
        <p:cNvPr id="1" name=""/>
        <p:cNvGrpSpPr/>
        <p:nvPr/>
      </p:nvGrpSpPr>
      <p:grpSpPr>
        <a:xfrm>
          <a:off x="0" y="0"/>
          <a:ext cx="0" cy="0"/>
          <a:chOff x="0" y="0"/>
          <a:chExt cx="0" cy="0"/>
        </a:xfrm>
      </p:grpSpPr>
      <p:sp>
        <p:nvSpPr>
          <p:cNvPr id="8" name="Picture Placeholder 2"/>
          <p:cNvSpPr>
            <a:spLocks noGrp="1"/>
          </p:cNvSpPr>
          <p:nvPr>
            <p:ph type="pic" sz="quarter" idx="10"/>
          </p:nvPr>
        </p:nvSpPr>
        <p:spPr>
          <a:xfrm>
            <a:off x="61457" y="69000"/>
            <a:ext cx="6014400" cy="6720000"/>
          </a:xfrm>
          <a:prstGeom prst="rect">
            <a:avLst/>
          </a:prstGeom>
          <a:solidFill>
            <a:schemeClr val="tx1">
              <a:lumMod val="20000"/>
              <a:lumOff val="80000"/>
            </a:schemeClr>
          </a:solidFill>
        </p:spPr>
        <p:txBody>
          <a:bodyPr/>
          <a:lstStyle>
            <a:lvl1pPr marL="0" indent="0">
              <a:buNone/>
              <a:defRPr sz="1400"/>
            </a:lvl1pPr>
          </a:lstStyle>
          <a:p>
            <a:r>
              <a:rPr lang="en-US"/>
              <a:t>Click icon to add picture</a:t>
            </a:r>
            <a:endParaRPr lang="en-GB"/>
          </a:p>
        </p:txBody>
      </p:sp>
      <p:sp>
        <p:nvSpPr>
          <p:cNvPr id="10" name="Picture Placeholder 2"/>
          <p:cNvSpPr>
            <a:spLocks noGrp="1"/>
          </p:cNvSpPr>
          <p:nvPr>
            <p:ph type="pic" sz="quarter" idx="11"/>
          </p:nvPr>
        </p:nvSpPr>
        <p:spPr>
          <a:xfrm>
            <a:off x="6113993" y="69000"/>
            <a:ext cx="6014400" cy="6720000"/>
          </a:xfrm>
          <a:prstGeom prst="rect">
            <a:avLst/>
          </a:prstGeom>
          <a:solidFill>
            <a:schemeClr val="tx1">
              <a:lumMod val="20000"/>
              <a:lumOff val="80000"/>
            </a:schemeClr>
          </a:solidFill>
        </p:spPr>
        <p:txBody>
          <a:bodyPr/>
          <a:lstStyle>
            <a:lvl1pPr marL="0" indent="0">
              <a:buNone/>
              <a:defRPr sz="1400"/>
            </a:lvl1pPr>
          </a:lstStyle>
          <a:p>
            <a:r>
              <a:rPr lang="en-US"/>
              <a:t>Click icon to add picture</a:t>
            </a:r>
            <a:endParaRPr lang="en-GB"/>
          </a:p>
        </p:txBody>
      </p:sp>
      <p:sp>
        <p:nvSpPr>
          <p:cNvPr id="13" name="Text Placeholder 2"/>
          <p:cNvSpPr>
            <a:spLocks noGrp="1"/>
          </p:cNvSpPr>
          <p:nvPr>
            <p:ph type="body" sz="quarter" idx="19"/>
          </p:nvPr>
        </p:nvSpPr>
        <p:spPr>
          <a:xfrm>
            <a:off x="9400581" y="4033520"/>
            <a:ext cx="2604763" cy="2608480"/>
          </a:xfrm>
          <a:prstGeom prst="rect">
            <a:avLst/>
          </a:prstGeom>
          <a:solidFill>
            <a:srgbClr val="4A4A49"/>
          </a:solidFill>
        </p:spPr>
        <p:txBody>
          <a:bodyPr vert="horz"/>
          <a:lstStyle>
            <a:lvl1pPr marL="0" indent="0">
              <a:spcBef>
                <a:spcPts val="0"/>
              </a:spcBef>
              <a:buNone/>
              <a:tabLst>
                <a:tab pos="596885" algn="l"/>
              </a:tabLst>
              <a:defRPr lang="en-US" sz="1467" kern="1200">
                <a:solidFill>
                  <a:srgbClr val="FFFFFF"/>
                </a:solidFill>
                <a:latin typeface="Proxima Nova Alt Th" panose="02000506030000020004" pitchFamily="50" charset="0"/>
                <a:ea typeface="+mn-ea"/>
                <a:cs typeface="+mn-cs"/>
              </a:defRPr>
            </a:lvl1pPr>
            <a:lvl2pPr marL="355591" indent="0">
              <a:buNone/>
              <a:defRPr sz="1600">
                <a:solidFill>
                  <a:srgbClr val="5F574F"/>
                </a:solidFill>
              </a:defRPr>
            </a:lvl2pPr>
            <a:lvl3pPr marL="946127" indent="0">
              <a:buNone/>
              <a:defRPr sz="1600">
                <a:solidFill>
                  <a:srgbClr val="5F574F"/>
                </a:solidFill>
              </a:defRPr>
            </a:lvl3pPr>
            <a:lvl4pPr marL="1435064" indent="0">
              <a:buNone/>
              <a:defRPr sz="1600">
                <a:solidFill>
                  <a:srgbClr val="5F574F"/>
                </a:solidFill>
              </a:defRPr>
            </a:lvl4pPr>
            <a:lvl5pPr marL="2144130" indent="0">
              <a:buNone/>
              <a:defRPr sz="1600">
                <a:solidFill>
                  <a:srgbClr val="5F574F"/>
                </a:solidFill>
              </a:defRPr>
            </a:lvl5pPr>
          </a:lstStyle>
          <a:p>
            <a:pPr lvl="0"/>
            <a:r>
              <a:rPr lang="en-US" dirty="0"/>
              <a:t>Click to edit Master text styles</a:t>
            </a:r>
          </a:p>
        </p:txBody>
      </p:sp>
      <p:sp>
        <p:nvSpPr>
          <p:cNvPr id="14" name="Text Placeholder 2"/>
          <p:cNvSpPr>
            <a:spLocks noGrp="1"/>
          </p:cNvSpPr>
          <p:nvPr>
            <p:ph type="body" sz="quarter" idx="17"/>
          </p:nvPr>
        </p:nvSpPr>
        <p:spPr>
          <a:xfrm>
            <a:off x="167635" y="4033520"/>
            <a:ext cx="2623724" cy="2608480"/>
          </a:xfrm>
          <a:prstGeom prst="rect">
            <a:avLst/>
          </a:prstGeom>
          <a:solidFill>
            <a:schemeClr val="tx1"/>
          </a:solidFill>
        </p:spPr>
        <p:txBody>
          <a:bodyPr vert="horz"/>
          <a:lstStyle>
            <a:lvl1pPr marL="0" indent="0">
              <a:spcBef>
                <a:spcPts val="0"/>
              </a:spcBef>
              <a:buNone/>
              <a:tabLst>
                <a:tab pos="596885" algn="l"/>
              </a:tabLst>
              <a:defRPr lang="en-US" sz="1467" kern="1200">
                <a:solidFill>
                  <a:srgbClr val="FFFFFF"/>
                </a:solidFill>
                <a:latin typeface="Proxima Nova Alt Th" panose="02000506030000020004" pitchFamily="50" charset="0"/>
                <a:ea typeface="+mn-ea"/>
                <a:cs typeface="+mn-cs"/>
              </a:defRPr>
            </a:lvl1pPr>
            <a:lvl2pPr marL="355591" indent="0">
              <a:buNone/>
              <a:defRPr sz="1600">
                <a:solidFill>
                  <a:srgbClr val="5F574F"/>
                </a:solidFill>
              </a:defRPr>
            </a:lvl2pPr>
            <a:lvl3pPr marL="946127" indent="0">
              <a:buNone/>
              <a:defRPr sz="1600">
                <a:solidFill>
                  <a:srgbClr val="5F574F"/>
                </a:solidFill>
              </a:defRPr>
            </a:lvl3pPr>
            <a:lvl4pPr marL="1435064" indent="0">
              <a:buNone/>
              <a:defRPr sz="1600">
                <a:solidFill>
                  <a:srgbClr val="5F574F"/>
                </a:solidFill>
              </a:defRPr>
            </a:lvl4pPr>
            <a:lvl5pPr marL="2144130" indent="0">
              <a:buNone/>
              <a:defRPr sz="1600">
                <a:solidFill>
                  <a:srgbClr val="5F574F"/>
                </a:solidFill>
              </a:defRPr>
            </a:lvl5pPr>
          </a:lstStyle>
          <a:p>
            <a:pPr lvl="0"/>
            <a:r>
              <a:rPr lang="en-US" dirty="0"/>
              <a:t>Click to edit Master text styles</a:t>
            </a:r>
          </a:p>
        </p:txBody>
      </p:sp>
    </p:spTree>
    <p:extLst>
      <p:ext uri="{BB962C8B-B14F-4D97-AF65-F5344CB8AC3E}">
        <p14:creationId xmlns:p14="http://schemas.microsoft.com/office/powerpoint/2010/main" val="2774126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 Point Process Aligned">
    <p:spTree>
      <p:nvGrpSpPr>
        <p:cNvPr id="1" name=""/>
        <p:cNvGrpSpPr/>
        <p:nvPr/>
      </p:nvGrpSpPr>
      <p:grpSpPr>
        <a:xfrm>
          <a:off x="0" y="0"/>
          <a:ext cx="0" cy="0"/>
          <a:chOff x="0" y="0"/>
          <a:chExt cx="0" cy="0"/>
        </a:xfrm>
      </p:grpSpPr>
      <p:sp>
        <p:nvSpPr>
          <p:cNvPr id="5" name="Text Placeholder 11"/>
          <p:cNvSpPr>
            <a:spLocks noGrp="1"/>
          </p:cNvSpPr>
          <p:nvPr>
            <p:ph type="body" sz="quarter" idx="10"/>
          </p:nvPr>
        </p:nvSpPr>
        <p:spPr>
          <a:xfrm>
            <a:off x="318711" y="4065201"/>
            <a:ext cx="2687835" cy="1682580"/>
          </a:xfrm>
          <a:prstGeom prst="rect">
            <a:avLst/>
          </a:prstGeom>
        </p:spPr>
        <p:txBody>
          <a:bodyPr lIns="0">
            <a:normAutofit/>
          </a:bodyPr>
          <a:lstStyle>
            <a:lvl1pPr>
              <a:defRPr lang="en-US" sz="1467" dirty="0">
                <a:latin typeface="Calibri" panose="020F0502020204030204" pitchFamily="34" charset="0"/>
                <a:cs typeface="Calibri" panose="020F0502020204030204" pitchFamily="34" charset="0"/>
              </a:defRPr>
            </a:lvl1pPr>
            <a:lvl2pPr>
              <a:defRPr lang="en-US" sz="1400" dirty="0">
                <a:latin typeface="Calibri" panose="020F0502020204030204" pitchFamily="34" charset="0"/>
                <a:cs typeface="Calibri" panose="020F0502020204030204" pitchFamily="34" charset="0"/>
              </a:defRPr>
            </a:lvl2pPr>
            <a:lvl3pPr>
              <a:defRPr lang="en-US" sz="1333" dirty="0">
                <a:latin typeface="Calibri" panose="020F0502020204030204" pitchFamily="34" charset="0"/>
                <a:cs typeface="Calibri" panose="020F0502020204030204" pitchFamily="34" charset="0"/>
              </a:defRPr>
            </a:lvl3pPr>
            <a:lvl4pPr>
              <a:defRPr lang="en-US" sz="1200" dirty="0">
                <a:latin typeface="Calibri" panose="020F0502020204030204" pitchFamily="34" charset="0"/>
                <a:cs typeface="Calibri" panose="020F0502020204030204" pitchFamily="34" charset="0"/>
              </a:defRPr>
            </a:lvl4pPr>
            <a:lvl5pPr>
              <a:defRPr lang="en-GB" sz="1067" dirty="0">
                <a:latin typeface="Calibri" panose="020F0502020204030204" pitchFamily="34" charset="0"/>
                <a:cs typeface="Calibri" panose="020F0502020204030204" pitchFamily="34" charset="0"/>
              </a:defRPr>
            </a:lvl5pPr>
          </a:lstStyle>
          <a:p>
            <a:pPr marL="0" lvl="0" indent="0" defTabSz="122764">
              <a:buFontTx/>
              <a:buNone/>
            </a:pPr>
            <a:r>
              <a:rPr lang="en-US" dirty="0"/>
              <a:t>Click to edit Master text styles</a:t>
            </a:r>
          </a:p>
          <a:p>
            <a:pPr marL="237061" lvl="1" indent="0" defTabSz="0">
              <a:buFontTx/>
              <a:buNone/>
            </a:pPr>
            <a:r>
              <a:rPr lang="en-US" dirty="0"/>
              <a:t>Second level</a:t>
            </a:r>
          </a:p>
          <a:p>
            <a:pPr marL="596885" lvl="2" indent="0" defTabSz="0">
              <a:buFontTx/>
              <a:buNone/>
            </a:pPr>
            <a:r>
              <a:rPr lang="en-US" dirty="0"/>
              <a:t>Third level</a:t>
            </a:r>
          </a:p>
          <a:p>
            <a:pPr marL="958827" lvl="3" indent="0" defTabSz="0">
              <a:buFontTx/>
              <a:buNone/>
            </a:pPr>
            <a:r>
              <a:rPr lang="en-US" dirty="0"/>
              <a:t>Fourth level</a:t>
            </a:r>
          </a:p>
          <a:p>
            <a:pPr marL="1322884" lvl="4" indent="0" defTabSz="0">
              <a:buFontTx/>
              <a:buNone/>
            </a:pPr>
            <a:r>
              <a:rPr lang="en-US" dirty="0"/>
              <a:t>Fifth level</a:t>
            </a:r>
            <a:endParaRPr lang="en-GB" dirty="0"/>
          </a:p>
        </p:txBody>
      </p:sp>
      <p:sp>
        <p:nvSpPr>
          <p:cNvPr id="6" name="Text Placeholder 11"/>
          <p:cNvSpPr>
            <a:spLocks noGrp="1"/>
          </p:cNvSpPr>
          <p:nvPr>
            <p:ph type="body" sz="quarter" idx="11"/>
          </p:nvPr>
        </p:nvSpPr>
        <p:spPr>
          <a:xfrm>
            <a:off x="3196972" y="4065201"/>
            <a:ext cx="2687835" cy="1682580"/>
          </a:xfrm>
          <a:prstGeom prst="rect">
            <a:avLst/>
          </a:prstGeom>
        </p:spPr>
        <p:txBody>
          <a:bodyPr lIns="0">
            <a:normAutofit/>
          </a:bodyPr>
          <a:lstStyle>
            <a:lvl1pPr>
              <a:defRPr lang="en-US" sz="1467" dirty="0">
                <a:latin typeface="Calibri" panose="020F0502020204030204" pitchFamily="34" charset="0"/>
                <a:cs typeface="Calibri" panose="020F0502020204030204" pitchFamily="34" charset="0"/>
              </a:defRPr>
            </a:lvl1pPr>
            <a:lvl2pPr>
              <a:defRPr lang="en-US" sz="1400" dirty="0">
                <a:latin typeface="Calibri" panose="020F0502020204030204" pitchFamily="34" charset="0"/>
                <a:cs typeface="Calibri" panose="020F0502020204030204" pitchFamily="34" charset="0"/>
              </a:defRPr>
            </a:lvl2pPr>
            <a:lvl3pPr>
              <a:defRPr lang="en-US" sz="1333" dirty="0">
                <a:latin typeface="Calibri" panose="020F0502020204030204" pitchFamily="34" charset="0"/>
                <a:cs typeface="Calibri" panose="020F0502020204030204" pitchFamily="34" charset="0"/>
              </a:defRPr>
            </a:lvl3pPr>
            <a:lvl4pPr>
              <a:defRPr lang="en-US" sz="1200" dirty="0">
                <a:latin typeface="Calibri" panose="020F0502020204030204" pitchFamily="34" charset="0"/>
                <a:cs typeface="Calibri" panose="020F0502020204030204" pitchFamily="34" charset="0"/>
              </a:defRPr>
            </a:lvl4pPr>
            <a:lvl5pPr>
              <a:defRPr lang="en-GB" sz="1067" dirty="0">
                <a:latin typeface="Calibri" panose="020F0502020204030204" pitchFamily="34" charset="0"/>
                <a:cs typeface="Calibri" panose="020F0502020204030204" pitchFamily="34" charset="0"/>
              </a:defRPr>
            </a:lvl5pPr>
          </a:lstStyle>
          <a:p>
            <a:pPr marL="0" lvl="0" indent="0" defTabSz="122764">
              <a:buFontTx/>
              <a:buNone/>
            </a:pPr>
            <a:r>
              <a:rPr lang="en-US" dirty="0"/>
              <a:t>Click to edit Master text styles</a:t>
            </a:r>
          </a:p>
          <a:p>
            <a:pPr marL="237061" lvl="1" indent="0" defTabSz="0">
              <a:buFontTx/>
              <a:buNone/>
            </a:pPr>
            <a:r>
              <a:rPr lang="en-US" dirty="0"/>
              <a:t>Second level</a:t>
            </a:r>
          </a:p>
          <a:p>
            <a:pPr marL="596885" lvl="2" indent="0" defTabSz="0">
              <a:buFontTx/>
              <a:buNone/>
            </a:pPr>
            <a:r>
              <a:rPr lang="en-US" dirty="0"/>
              <a:t>Third level</a:t>
            </a:r>
          </a:p>
          <a:p>
            <a:pPr marL="958827" lvl="3" indent="0" defTabSz="0">
              <a:buFontTx/>
              <a:buNone/>
            </a:pPr>
            <a:r>
              <a:rPr lang="en-US" dirty="0"/>
              <a:t>Fourth level</a:t>
            </a:r>
          </a:p>
          <a:p>
            <a:pPr marL="1322884" lvl="4" indent="0" defTabSz="0">
              <a:buFontTx/>
              <a:buNone/>
            </a:pPr>
            <a:r>
              <a:rPr lang="en-US" dirty="0"/>
              <a:t>Fifth level</a:t>
            </a:r>
            <a:endParaRPr lang="en-GB" dirty="0"/>
          </a:p>
        </p:txBody>
      </p:sp>
      <p:sp>
        <p:nvSpPr>
          <p:cNvPr id="10" name="Text Placeholder 11"/>
          <p:cNvSpPr>
            <a:spLocks noGrp="1"/>
          </p:cNvSpPr>
          <p:nvPr>
            <p:ph type="body" sz="quarter" idx="12"/>
          </p:nvPr>
        </p:nvSpPr>
        <p:spPr>
          <a:xfrm>
            <a:off x="6080279" y="4065200"/>
            <a:ext cx="2687835" cy="1678653"/>
          </a:xfrm>
          <a:prstGeom prst="rect">
            <a:avLst/>
          </a:prstGeom>
        </p:spPr>
        <p:txBody>
          <a:bodyPr lIns="0">
            <a:normAutofit/>
          </a:bodyPr>
          <a:lstStyle>
            <a:lvl1pPr>
              <a:defRPr lang="en-US" sz="1467" dirty="0">
                <a:latin typeface="Calibri" panose="020F0502020204030204" pitchFamily="34" charset="0"/>
                <a:cs typeface="Calibri" panose="020F0502020204030204" pitchFamily="34" charset="0"/>
              </a:defRPr>
            </a:lvl1pPr>
            <a:lvl2pPr>
              <a:defRPr lang="en-US" sz="1400" dirty="0">
                <a:latin typeface="Calibri" panose="020F0502020204030204" pitchFamily="34" charset="0"/>
                <a:cs typeface="Calibri" panose="020F0502020204030204" pitchFamily="34" charset="0"/>
              </a:defRPr>
            </a:lvl2pPr>
            <a:lvl3pPr>
              <a:defRPr lang="en-US" sz="1333" dirty="0">
                <a:latin typeface="Calibri" panose="020F0502020204030204" pitchFamily="34" charset="0"/>
                <a:cs typeface="Calibri" panose="020F0502020204030204" pitchFamily="34" charset="0"/>
              </a:defRPr>
            </a:lvl3pPr>
            <a:lvl4pPr>
              <a:defRPr lang="en-US" sz="1200" dirty="0">
                <a:latin typeface="Calibri" panose="020F0502020204030204" pitchFamily="34" charset="0"/>
                <a:cs typeface="Calibri" panose="020F0502020204030204" pitchFamily="34" charset="0"/>
              </a:defRPr>
            </a:lvl4pPr>
            <a:lvl5pPr>
              <a:defRPr lang="en-GB" sz="1067" dirty="0">
                <a:latin typeface="Calibri" panose="020F0502020204030204" pitchFamily="34" charset="0"/>
                <a:cs typeface="Calibri" panose="020F0502020204030204" pitchFamily="34" charset="0"/>
              </a:defRPr>
            </a:lvl5pPr>
          </a:lstStyle>
          <a:p>
            <a:pPr marL="0" lvl="0" indent="0" defTabSz="122764">
              <a:buFontTx/>
              <a:buNone/>
            </a:pPr>
            <a:r>
              <a:rPr lang="en-US" dirty="0"/>
              <a:t>Click to edit Master text styles</a:t>
            </a:r>
          </a:p>
          <a:p>
            <a:pPr marL="237061" lvl="1" indent="0" defTabSz="0">
              <a:buFontTx/>
              <a:buNone/>
            </a:pPr>
            <a:r>
              <a:rPr lang="en-US" dirty="0"/>
              <a:t>Second level</a:t>
            </a:r>
          </a:p>
          <a:p>
            <a:pPr marL="596885" lvl="2" indent="0" defTabSz="0">
              <a:buFontTx/>
              <a:buNone/>
            </a:pPr>
            <a:r>
              <a:rPr lang="en-US" dirty="0"/>
              <a:t>Third level</a:t>
            </a:r>
          </a:p>
          <a:p>
            <a:pPr marL="958827" lvl="3" indent="0" defTabSz="0">
              <a:buFontTx/>
              <a:buNone/>
            </a:pPr>
            <a:r>
              <a:rPr lang="en-US" dirty="0"/>
              <a:t>Fourth level</a:t>
            </a:r>
          </a:p>
          <a:p>
            <a:pPr marL="1322884" lvl="4" indent="0" defTabSz="0">
              <a:buFontTx/>
              <a:buNone/>
            </a:pPr>
            <a:r>
              <a:rPr lang="en-US" dirty="0"/>
              <a:t>Fifth level</a:t>
            </a:r>
            <a:endParaRPr lang="en-GB" dirty="0"/>
          </a:p>
        </p:txBody>
      </p:sp>
      <p:sp>
        <p:nvSpPr>
          <p:cNvPr id="11" name="Text Placeholder 11"/>
          <p:cNvSpPr>
            <a:spLocks noGrp="1"/>
          </p:cNvSpPr>
          <p:nvPr>
            <p:ph type="body" sz="quarter" idx="13"/>
          </p:nvPr>
        </p:nvSpPr>
        <p:spPr>
          <a:xfrm>
            <a:off x="8976784" y="4065201"/>
            <a:ext cx="2687835" cy="1682580"/>
          </a:xfrm>
          <a:prstGeom prst="rect">
            <a:avLst/>
          </a:prstGeom>
        </p:spPr>
        <p:txBody>
          <a:bodyPr lIns="0">
            <a:normAutofit/>
          </a:bodyPr>
          <a:lstStyle>
            <a:lvl1pPr>
              <a:defRPr lang="en-US" sz="1467" dirty="0">
                <a:latin typeface="Calibri" panose="020F0502020204030204" pitchFamily="34" charset="0"/>
                <a:cs typeface="Calibri" panose="020F0502020204030204" pitchFamily="34" charset="0"/>
              </a:defRPr>
            </a:lvl1pPr>
            <a:lvl2pPr>
              <a:defRPr lang="en-US" sz="1400" dirty="0">
                <a:latin typeface="Calibri" panose="020F0502020204030204" pitchFamily="34" charset="0"/>
                <a:cs typeface="Calibri" panose="020F0502020204030204" pitchFamily="34" charset="0"/>
              </a:defRPr>
            </a:lvl2pPr>
            <a:lvl3pPr>
              <a:defRPr lang="en-US" sz="1333" dirty="0">
                <a:latin typeface="Calibri" panose="020F0502020204030204" pitchFamily="34" charset="0"/>
                <a:cs typeface="Calibri" panose="020F0502020204030204" pitchFamily="34" charset="0"/>
              </a:defRPr>
            </a:lvl3pPr>
            <a:lvl4pPr>
              <a:defRPr lang="en-US" sz="1200" dirty="0">
                <a:latin typeface="Calibri" panose="020F0502020204030204" pitchFamily="34" charset="0"/>
                <a:cs typeface="Calibri" panose="020F0502020204030204" pitchFamily="34" charset="0"/>
              </a:defRPr>
            </a:lvl4pPr>
            <a:lvl5pPr>
              <a:defRPr lang="en-GB" sz="1067" dirty="0">
                <a:latin typeface="Calibri" panose="020F0502020204030204" pitchFamily="34" charset="0"/>
                <a:cs typeface="Calibri" panose="020F0502020204030204" pitchFamily="34" charset="0"/>
              </a:defRPr>
            </a:lvl5pPr>
          </a:lstStyle>
          <a:p>
            <a:pPr marL="0" lvl="0" indent="0" defTabSz="122764">
              <a:buFontTx/>
              <a:buNone/>
            </a:pPr>
            <a:r>
              <a:rPr lang="en-US" dirty="0"/>
              <a:t>Click to edit Master text styles</a:t>
            </a:r>
          </a:p>
          <a:p>
            <a:pPr marL="237061" lvl="1" indent="0" defTabSz="0">
              <a:buFontTx/>
              <a:buNone/>
            </a:pPr>
            <a:r>
              <a:rPr lang="en-US" dirty="0"/>
              <a:t>Second level</a:t>
            </a:r>
          </a:p>
          <a:p>
            <a:pPr marL="596885" lvl="2" indent="0" defTabSz="0">
              <a:buFontTx/>
              <a:buNone/>
            </a:pPr>
            <a:r>
              <a:rPr lang="en-US" dirty="0"/>
              <a:t>Third level</a:t>
            </a:r>
          </a:p>
          <a:p>
            <a:pPr marL="958827" lvl="3" indent="0" defTabSz="0">
              <a:buFontTx/>
              <a:buNone/>
            </a:pPr>
            <a:r>
              <a:rPr lang="en-US" dirty="0"/>
              <a:t>Fourth level</a:t>
            </a:r>
          </a:p>
          <a:p>
            <a:pPr marL="1322884" lvl="4" indent="0" defTabSz="0">
              <a:buFontTx/>
              <a:buNone/>
            </a:pPr>
            <a:r>
              <a:rPr lang="en-US" dirty="0"/>
              <a:t>Fifth level</a:t>
            </a:r>
            <a:endParaRPr lang="en-GB" dirty="0"/>
          </a:p>
        </p:txBody>
      </p:sp>
      <p:sp>
        <p:nvSpPr>
          <p:cNvPr id="2" name="Oval 1"/>
          <p:cNvSpPr/>
          <p:nvPr userDrawn="1"/>
        </p:nvSpPr>
        <p:spPr>
          <a:xfrm>
            <a:off x="670279" y="1738208"/>
            <a:ext cx="2016224" cy="20162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2" name="Oval 11"/>
          <p:cNvSpPr/>
          <p:nvPr userDrawn="1"/>
        </p:nvSpPr>
        <p:spPr>
          <a:xfrm>
            <a:off x="3563076" y="1740629"/>
            <a:ext cx="2016224" cy="201622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4" name="Oval 13"/>
          <p:cNvSpPr/>
          <p:nvPr userDrawn="1"/>
        </p:nvSpPr>
        <p:spPr>
          <a:xfrm>
            <a:off x="6455873" y="1738208"/>
            <a:ext cx="2016224" cy="201622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5" name="Oval 14"/>
          <p:cNvSpPr/>
          <p:nvPr userDrawn="1"/>
        </p:nvSpPr>
        <p:spPr>
          <a:xfrm>
            <a:off x="9348672" y="1738208"/>
            <a:ext cx="2016224" cy="201622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7" name="Text Placeholder 3"/>
          <p:cNvSpPr>
            <a:spLocks noGrp="1"/>
          </p:cNvSpPr>
          <p:nvPr>
            <p:ph type="body" sz="quarter" idx="14"/>
          </p:nvPr>
        </p:nvSpPr>
        <p:spPr>
          <a:xfrm>
            <a:off x="830666" y="2221490"/>
            <a:ext cx="1695449" cy="1047749"/>
          </a:xfrm>
          <a:prstGeom prst="rect">
            <a:avLst/>
          </a:prstGeom>
          <a:ln>
            <a:noFill/>
          </a:ln>
        </p:spPr>
        <p:txBody>
          <a:bodyPr anchor="ctr"/>
          <a:lstStyle>
            <a:lvl1pPr marL="0" indent="0" algn="ctr">
              <a:buNone/>
              <a:defRPr sz="1867" b="1">
                <a:solidFill>
                  <a:schemeClr val="bg1"/>
                </a:solidFill>
                <a:latin typeface="Proxima Nova Alt Th" panose="02000506030000020004" pitchFamily="50" charset="0"/>
              </a:defRPr>
            </a:lvl1pPr>
            <a:lvl2pPr marL="609585" indent="0">
              <a:buNone/>
              <a:defRPr sz="1600"/>
            </a:lvl2pPr>
            <a:lvl3pPr marL="1219170" indent="0">
              <a:buNone/>
              <a:defRPr sz="1467"/>
            </a:lvl3pPr>
            <a:lvl4pPr marL="1828754" indent="0">
              <a:buNone/>
              <a:defRPr sz="1400"/>
            </a:lvl4pPr>
            <a:lvl5pPr marL="2438339" indent="0">
              <a:buNone/>
              <a:defRPr sz="1400"/>
            </a:lvl5pPr>
          </a:lstStyle>
          <a:p>
            <a:pPr lvl="0"/>
            <a:r>
              <a:rPr lang="en-US" dirty="0"/>
              <a:t>Click to edit Master text styles</a:t>
            </a:r>
          </a:p>
        </p:txBody>
      </p:sp>
      <p:sp>
        <p:nvSpPr>
          <p:cNvPr id="28" name="Text Placeholder 3"/>
          <p:cNvSpPr>
            <a:spLocks noGrp="1"/>
          </p:cNvSpPr>
          <p:nvPr>
            <p:ph type="body" sz="quarter" idx="15"/>
          </p:nvPr>
        </p:nvSpPr>
        <p:spPr>
          <a:xfrm>
            <a:off x="3711450" y="2221490"/>
            <a:ext cx="1695449" cy="1047749"/>
          </a:xfrm>
          <a:prstGeom prst="rect">
            <a:avLst/>
          </a:prstGeom>
          <a:ln>
            <a:noFill/>
          </a:ln>
        </p:spPr>
        <p:txBody>
          <a:bodyPr anchor="ctr"/>
          <a:lstStyle>
            <a:lvl1pPr marL="0" indent="0" algn="ctr">
              <a:buNone/>
              <a:defRPr sz="1867" b="1">
                <a:solidFill>
                  <a:schemeClr val="bg1"/>
                </a:solidFill>
                <a:latin typeface="Proxima Nova Alt Th" panose="02000506030000020004" pitchFamily="50" charset="0"/>
              </a:defRPr>
            </a:lvl1pPr>
            <a:lvl2pPr marL="609585" indent="0">
              <a:buNone/>
              <a:defRPr sz="1600"/>
            </a:lvl2pPr>
            <a:lvl3pPr marL="1219170" indent="0">
              <a:buNone/>
              <a:defRPr sz="1467"/>
            </a:lvl3pPr>
            <a:lvl4pPr marL="1828754" indent="0">
              <a:buNone/>
              <a:defRPr sz="1400"/>
            </a:lvl4pPr>
            <a:lvl5pPr marL="2438339" indent="0">
              <a:buNone/>
              <a:defRPr sz="1400"/>
            </a:lvl5pPr>
          </a:lstStyle>
          <a:p>
            <a:pPr lvl="0"/>
            <a:r>
              <a:rPr lang="en-US" dirty="0"/>
              <a:t>Click to edit Master text styles</a:t>
            </a:r>
          </a:p>
        </p:txBody>
      </p:sp>
      <p:sp>
        <p:nvSpPr>
          <p:cNvPr id="29" name="Text Placeholder 3"/>
          <p:cNvSpPr>
            <a:spLocks noGrp="1"/>
          </p:cNvSpPr>
          <p:nvPr>
            <p:ph type="body" sz="quarter" idx="16"/>
          </p:nvPr>
        </p:nvSpPr>
        <p:spPr>
          <a:xfrm>
            <a:off x="6592234" y="2221490"/>
            <a:ext cx="1695449" cy="1047749"/>
          </a:xfrm>
          <a:prstGeom prst="rect">
            <a:avLst/>
          </a:prstGeom>
          <a:ln>
            <a:noFill/>
          </a:ln>
        </p:spPr>
        <p:txBody>
          <a:bodyPr anchor="ctr"/>
          <a:lstStyle>
            <a:lvl1pPr marL="0" indent="0" algn="ctr">
              <a:buNone/>
              <a:defRPr sz="1867" b="1">
                <a:solidFill>
                  <a:schemeClr val="bg1"/>
                </a:solidFill>
                <a:latin typeface="Proxima Nova Alt Th" panose="02000506030000020004" pitchFamily="50" charset="0"/>
              </a:defRPr>
            </a:lvl1pPr>
            <a:lvl2pPr marL="609585" indent="0">
              <a:buNone/>
              <a:defRPr sz="1600"/>
            </a:lvl2pPr>
            <a:lvl3pPr marL="1219170" indent="0">
              <a:buNone/>
              <a:defRPr sz="1467"/>
            </a:lvl3pPr>
            <a:lvl4pPr marL="1828754" indent="0">
              <a:buNone/>
              <a:defRPr sz="1400"/>
            </a:lvl4pPr>
            <a:lvl5pPr marL="2438339" indent="0">
              <a:buNone/>
              <a:defRPr sz="1400"/>
            </a:lvl5pPr>
          </a:lstStyle>
          <a:p>
            <a:pPr lvl="0"/>
            <a:r>
              <a:rPr lang="en-US" dirty="0"/>
              <a:t>Click to edit Master text styles</a:t>
            </a:r>
          </a:p>
        </p:txBody>
      </p:sp>
      <p:sp>
        <p:nvSpPr>
          <p:cNvPr id="30" name="Text Placeholder 3"/>
          <p:cNvSpPr>
            <a:spLocks noGrp="1"/>
          </p:cNvSpPr>
          <p:nvPr>
            <p:ph type="body" sz="quarter" idx="17"/>
          </p:nvPr>
        </p:nvSpPr>
        <p:spPr>
          <a:xfrm>
            <a:off x="9509060" y="2221490"/>
            <a:ext cx="1695449" cy="1047749"/>
          </a:xfrm>
          <a:prstGeom prst="rect">
            <a:avLst/>
          </a:prstGeom>
          <a:ln>
            <a:noFill/>
          </a:ln>
        </p:spPr>
        <p:txBody>
          <a:bodyPr anchor="ctr"/>
          <a:lstStyle>
            <a:lvl1pPr marL="0" indent="0" algn="ctr">
              <a:buNone/>
              <a:defRPr sz="1867" b="1">
                <a:solidFill>
                  <a:schemeClr val="bg1"/>
                </a:solidFill>
                <a:latin typeface="Proxima Nova Alt Th" panose="02000506030000020004" pitchFamily="50" charset="0"/>
              </a:defRPr>
            </a:lvl1pPr>
            <a:lvl2pPr marL="609585" indent="0">
              <a:buNone/>
              <a:defRPr sz="1600"/>
            </a:lvl2pPr>
            <a:lvl3pPr marL="1219170" indent="0">
              <a:buNone/>
              <a:defRPr sz="1467"/>
            </a:lvl3pPr>
            <a:lvl4pPr marL="1828754" indent="0">
              <a:buNone/>
              <a:defRPr sz="1400"/>
            </a:lvl4pPr>
            <a:lvl5pPr marL="2438339" indent="0">
              <a:buNone/>
              <a:defRPr sz="1400"/>
            </a:lvl5pPr>
          </a:lstStyle>
          <a:p>
            <a:pPr lvl="0"/>
            <a:r>
              <a:rPr lang="en-US" dirty="0"/>
              <a:t>Click to edit Master text styles</a:t>
            </a:r>
          </a:p>
        </p:txBody>
      </p:sp>
      <p:sp>
        <p:nvSpPr>
          <p:cNvPr id="16" name="Title Placeholder 1"/>
          <p:cNvSpPr>
            <a:spLocks noGrp="1"/>
          </p:cNvSpPr>
          <p:nvPr>
            <p:ph type="title"/>
          </p:nvPr>
        </p:nvSpPr>
        <p:spPr>
          <a:xfrm>
            <a:off x="202233" y="223336"/>
            <a:ext cx="3973952" cy="858753"/>
          </a:xfrm>
          <a:prstGeom prst="rect">
            <a:avLst/>
          </a:prstGeom>
        </p:spPr>
        <p:txBody>
          <a:bodyPr vert="horz" lIns="91440" tIns="45720" rIns="91440" bIns="45720" rtlCol="0" anchor="t">
            <a:normAutofit/>
          </a:bodyPr>
          <a:lstStyle>
            <a:lvl1pPr>
              <a:defRPr lang="en-US" sz="2133" b="1" kern="1200" dirty="0">
                <a:solidFill>
                  <a:srgbClr val="4A4A4A"/>
                </a:solidFill>
                <a:latin typeface="Proxima Nova Alt Th" panose="02000506030000020004" pitchFamily="50" charset="0"/>
                <a:ea typeface="+mj-ea"/>
                <a:cs typeface="+mj-cs"/>
              </a:defRPr>
            </a:lvl1pPr>
          </a:lstStyle>
          <a:p>
            <a:r>
              <a:rPr lang="en-US" dirty="0"/>
              <a:t>Click to edit Master title style</a:t>
            </a:r>
            <a:endParaRPr lang="en-GB" dirty="0"/>
          </a:p>
        </p:txBody>
      </p:sp>
      <p:sp>
        <p:nvSpPr>
          <p:cNvPr id="18" name="Text Placeholder 2">
            <a:extLst>
              <a:ext uri="{FF2B5EF4-FFF2-40B4-BE49-F238E27FC236}">
                <a16:creationId xmlns:a16="http://schemas.microsoft.com/office/drawing/2014/main" id="{2B6834EF-7095-42D6-BB9F-646D95E3F026}"/>
              </a:ext>
            </a:extLst>
          </p:cNvPr>
          <p:cNvSpPr>
            <a:spLocks noGrp="1"/>
          </p:cNvSpPr>
          <p:nvPr>
            <p:ph type="body" sz="quarter" idx="18" hasCustomPrompt="1"/>
          </p:nvPr>
        </p:nvSpPr>
        <p:spPr>
          <a:xfrm>
            <a:off x="32326" y="339134"/>
            <a:ext cx="180000" cy="180973"/>
          </a:xfrm>
          <a:prstGeom prst="ellipse">
            <a:avLst/>
          </a:prstGeom>
          <a:solidFill>
            <a:srgbClr val="4A4A4A"/>
          </a:solidFill>
          <a:ln>
            <a:noFill/>
          </a:ln>
        </p:spPr>
        <p:txBody>
          <a:bodyPr/>
          <a:lstStyle>
            <a:lvl1pPr marL="0" indent="0">
              <a:buNone/>
              <a:defRPr sz="133" baseline="0"/>
            </a:lvl1pPr>
          </a:lstStyle>
          <a:p>
            <a:pPr lvl="0"/>
            <a:r>
              <a:rPr lang="en-US" dirty="0"/>
              <a:t> </a:t>
            </a:r>
            <a:endParaRPr lang="en-GB" dirty="0"/>
          </a:p>
        </p:txBody>
      </p:sp>
    </p:spTree>
    <p:extLst>
      <p:ext uri="{BB962C8B-B14F-4D97-AF65-F5344CB8AC3E}">
        <p14:creationId xmlns:p14="http://schemas.microsoft.com/office/powerpoint/2010/main" val="37601208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Comparisons: Title, Text and Image">
    <p:spTree>
      <p:nvGrpSpPr>
        <p:cNvPr id="1" name=""/>
        <p:cNvGrpSpPr/>
        <p:nvPr/>
      </p:nvGrpSpPr>
      <p:grpSpPr>
        <a:xfrm>
          <a:off x="0" y="0"/>
          <a:ext cx="0" cy="0"/>
          <a:chOff x="0" y="0"/>
          <a:chExt cx="0" cy="0"/>
        </a:xfrm>
      </p:grpSpPr>
      <p:sp>
        <p:nvSpPr>
          <p:cNvPr id="15" name="Picture Placeholder 2"/>
          <p:cNvSpPr>
            <a:spLocks noGrp="1"/>
          </p:cNvSpPr>
          <p:nvPr>
            <p:ph type="pic" sz="quarter" idx="10"/>
          </p:nvPr>
        </p:nvSpPr>
        <p:spPr>
          <a:xfrm>
            <a:off x="61457" y="1509185"/>
            <a:ext cx="3984000" cy="5269657"/>
          </a:xfrm>
          <a:prstGeom prst="rect">
            <a:avLst/>
          </a:prstGeom>
          <a:solidFill>
            <a:schemeClr val="tx1">
              <a:lumMod val="20000"/>
              <a:lumOff val="80000"/>
            </a:schemeClr>
          </a:solidFill>
        </p:spPr>
        <p:txBody>
          <a:bodyPr/>
          <a:lstStyle>
            <a:lvl1pPr marL="0" indent="0">
              <a:buNone/>
              <a:defRPr sz="1400"/>
            </a:lvl1pPr>
          </a:lstStyle>
          <a:p>
            <a:r>
              <a:rPr lang="en-US"/>
              <a:t>Click icon to add picture</a:t>
            </a:r>
            <a:endParaRPr lang="en-GB"/>
          </a:p>
        </p:txBody>
      </p:sp>
      <p:sp>
        <p:nvSpPr>
          <p:cNvPr id="16" name="Picture Placeholder 2"/>
          <p:cNvSpPr>
            <a:spLocks noGrp="1"/>
          </p:cNvSpPr>
          <p:nvPr>
            <p:ph type="pic" sz="quarter" idx="13"/>
          </p:nvPr>
        </p:nvSpPr>
        <p:spPr>
          <a:xfrm>
            <a:off x="8144007" y="1509185"/>
            <a:ext cx="3984000" cy="5269657"/>
          </a:xfrm>
          <a:prstGeom prst="rect">
            <a:avLst/>
          </a:prstGeom>
          <a:solidFill>
            <a:schemeClr val="tx1">
              <a:lumMod val="20000"/>
              <a:lumOff val="80000"/>
            </a:schemeClr>
          </a:solidFill>
        </p:spPr>
        <p:txBody>
          <a:bodyPr/>
          <a:lstStyle>
            <a:lvl1pPr marL="0" indent="0">
              <a:buNone/>
              <a:defRPr sz="1400"/>
            </a:lvl1pPr>
          </a:lstStyle>
          <a:p>
            <a:r>
              <a:rPr lang="en-US"/>
              <a:t>Click icon to add picture</a:t>
            </a:r>
            <a:endParaRPr lang="en-GB"/>
          </a:p>
        </p:txBody>
      </p:sp>
      <p:sp>
        <p:nvSpPr>
          <p:cNvPr id="17" name="Picture Placeholder 2"/>
          <p:cNvSpPr>
            <a:spLocks noGrp="1"/>
          </p:cNvSpPr>
          <p:nvPr>
            <p:ph type="pic" sz="quarter" idx="14"/>
          </p:nvPr>
        </p:nvSpPr>
        <p:spPr>
          <a:xfrm>
            <a:off x="4104320" y="1509185"/>
            <a:ext cx="3984000" cy="5269657"/>
          </a:xfrm>
          <a:prstGeom prst="rect">
            <a:avLst/>
          </a:prstGeom>
          <a:solidFill>
            <a:schemeClr val="tx1">
              <a:lumMod val="20000"/>
              <a:lumOff val="80000"/>
            </a:schemeClr>
          </a:solidFill>
        </p:spPr>
        <p:txBody>
          <a:bodyPr/>
          <a:lstStyle>
            <a:lvl1pPr marL="0" indent="0">
              <a:buNone/>
              <a:defRPr sz="1400"/>
            </a:lvl1pPr>
          </a:lstStyle>
          <a:p>
            <a:r>
              <a:rPr lang="en-US"/>
              <a:t>Click icon to add picture</a:t>
            </a:r>
            <a:endParaRPr lang="en-GB"/>
          </a:p>
        </p:txBody>
      </p:sp>
      <p:sp>
        <p:nvSpPr>
          <p:cNvPr id="19" name="Text Placeholder 2"/>
          <p:cNvSpPr>
            <a:spLocks noGrp="1" noChangeAspect="1"/>
          </p:cNvSpPr>
          <p:nvPr>
            <p:ph type="body" sz="quarter" idx="15"/>
          </p:nvPr>
        </p:nvSpPr>
        <p:spPr>
          <a:xfrm>
            <a:off x="172295" y="4483911"/>
            <a:ext cx="2159996" cy="2159996"/>
          </a:xfrm>
          <a:prstGeom prst="rect">
            <a:avLst/>
          </a:prstGeom>
          <a:solidFill>
            <a:srgbClr val="4A4A49"/>
          </a:solidFill>
        </p:spPr>
        <p:txBody>
          <a:bodyPr vert="horz"/>
          <a:lstStyle>
            <a:lvl1pPr marL="0" indent="0">
              <a:buFontTx/>
              <a:buNone/>
              <a:defRPr lang="en-US" sz="1467" kern="1200">
                <a:solidFill>
                  <a:srgbClr val="FFFFFF"/>
                </a:solidFill>
                <a:latin typeface="Proxima Nova Alt Th" panose="02000506030000020004" pitchFamily="50" charset="0"/>
                <a:ea typeface="+mn-ea"/>
                <a:cs typeface="+mn-cs"/>
              </a:defRPr>
            </a:lvl1pPr>
            <a:lvl2pPr marL="609585" indent="0">
              <a:buFontTx/>
              <a:buNone/>
              <a:defRPr sz="1333"/>
            </a:lvl2pPr>
            <a:lvl3pPr marL="1219170" indent="0">
              <a:buFontTx/>
              <a:buNone/>
              <a:defRPr sz="1333"/>
            </a:lvl3pPr>
            <a:lvl4pPr marL="1828754" indent="0">
              <a:buFontTx/>
              <a:buNone/>
              <a:defRPr sz="1333"/>
            </a:lvl4pPr>
            <a:lvl5pPr marL="2438339" indent="0">
              <a:buFontTx/>
              <a:buNone/>
              <a:defRPr sz="1333"/>
            </a:lvl5pPr>
          </a:lstStyle>
          <a:p>
            <a:pPr lvl="0"/>
            <a:r>
              <a:rPr lang="en-US" dirty="0"/>
              <a:t>Click to edit Master text styles</a:t>
            </a:r>
          </a:p>
        </p:txBody>
      </p:sp>
      <p:sp>
        <p:nvSpPr>
          <p:cNvPr id="24" name="Text Placeholder 2"/>
          <p:cNvSpPr>
            <a:spLocks noGrp="1" noChangeAspect="1"/>
          </p:cNvSpPr>
          <p:nvPr>
            <p:ph type="body" sz="quarter" idx="16"/>
          </p:nvPr>
        </p:nvSpPr>
        <p:spPr>
          <a:xfrm>
            <a:off x="4228073" y="4483911"/>
            <a:ext cx="2159996" cy="2159996"/>
          </a:xfrm>
          <a:prstGeom prst="rect">
            <a:avLst/>
          </a:prstGeom>
          <a:solidFill>
            <a:srgbClr val="4A4A49"/>
          </a:solidFill>
        </p:spPr>
        <p:txBody>
          <a:bodyPr vert="horz"/>
          <a:lstStyle>
            <a:lvl1pPr marL="0" indent="0">
              <a:buFontTx/>
              <a:buNone/>
              <a:defRPr lang="en-US" sz="1467" kern="1200">
                <a:solidFill>
                  <a:srgbClr val="FFFFFF"/>
                </a:solidFill>
                <a:latin typeface="Proxima Nova Alt Th" panose="02000506030000020004" pitchFamily="50" charset="0"/>
                <a:ea typeface="+mn-ea"/>
                <a:cs typeface="+mn-cs"/>
              </a:defRPr>
            </a:lvl1pPr>
            <a:lvl2pPr marL="609585" indent="0">
              <a:buFontTx/>
              <a:buNone/>
              <a:defRPr sz="1333"/>
            </a:lvl2pPr>
            <a:lvl3pPr marL="1219170" indent="0">
              <a:buFontTx/>
              <a:buNone/>
              <a:defRPr sz="1333"/>
            </a:lvl3pPr>
            <a:lvl4pPr marL="1828754" indent="0">
              <a:buFontTx/>
              <a:buNone/>
              <a:defRPr sz="1333"/>
            </a:lvl4pPr>
            <a:lvl5pPr marL="2438339" indent="0">
              <a:buFontTx/>
              <a:buNone/>
              <a:defRPr sz="1333"/>
            </a:lvl5pPr>
          </a:lstStyle>
          <a:p>
            <a:pPr lvl="0"/>
            <a:r>
              <a:rPr lang="en-US" dirty="0"/>
              <a:t>Click to edit Master text styles</a:t>
            </a:r>
          </a:p>
        </p:txBody>
      </p:sp>
      <p:sp>
        <p:nvSpPr>
          <p:cNvPr id="25" name="Text Placeholder 2"/>
          <p:cNvSpPr>
            <a:spLocks noGrp="1" noChangeAspect="1"/>
          </p:cNvSpPr>
          <p:nvPr>
            <p:ph type="body" sz="quarter" idx="17"/>
          </p:nvPr>
        </p:nvSpPr>
        <p:spPr>
          <a:xfrm>
            <a:off x="8278830" y="4483911"/>
            <a:ext cx="2159996" cy="2159996"/>
          </a:xfrm>
          <a:prstGeom prst="rect">
            <a:avLst/>
          </a:prstGeom>
          <a:solidFill>
            <a:srgbClr val="4A4A49"/>
          </a:solidFill>
        </p:spPr>
        <p:txBody>
          <a:bodyPr vert="horz"/>
          <a:lstStyle>
            <a:lvl1pPr marL="0" indent="0">
              <a:buFontTx/>
              <a:buNone/>
              <a:defRPr lang="en-US" sz="1467" kern="1200">
                <a:solidFill>
                  <a:srgbClr val="FFFFFF"/>
                </a:solidFill>
                <a:latin typeface="Proxima Nova Alt Th" panose="02000506030000020004" pitchFamily="50" charset="0"/>
                <a:ea typeface="+mn-ea"/>
                <a:cs typeface="+mn-cs"/>
              </a:defRPr>
            </a:lvl1pPr>
            <a:lvl2pPr marL="609585" indent="0">
              <a:buFontTx/>
              <a:buNone/>
              <a:defRPr sz="1333"/>
            </a:lvl2pPr>
            <a:lvl3pPr marL="1219170" indent="0">
              <a:buFontTx/>
              <a:buNone/>
              <a:defRPr sz="1333"/>
            </a:lvl3pPr>
            <a:lvl4pPr marL="1828754" indent="0">
              <a:buFontTx/>
              <a:buNone/>
              <a:defRPr sz="1333"/>
            </a:lvl4pPr>
            <a:lvl5pPr marL="2438339" indent="0">
              <a:buFontTx/>
              <a:buNone/>
              <a:defRPr sz="1333"/>
            </a:lvl5pPr>
          </a:lstStyle>
          <a:p>
            <a:pPr lvl="0"/>
            <a:r>
              <a:rPr lang="en-US" dirty="0"/>
              <a:t>Click to edit Master text styles</a:t>
            </a:r>
          </a:p>
        </p:txBody>
      </p:sp>
      <p:sp>
        <p:nvSpPr>
          <p:cNvPr id="12" name="Title Placeholder 1"/>
          <p:cNvSpPr>
            <a:spLocks noGrp="1"/>
          </p:cNvSpPr>
          <p:nvPr>
            <p:ph type="title"/>
          </p:nvPr>
        </p:nvSpPr>
        <p:spPr>
          <a:xfrm>
            <a:off x="202235" y="276042"/>
            <a:ext cx="4069563" cy="858753"/>
          </a:xfrm>
          <a:prstGeom prst="rect">
            <a:avLst/>
          </a:prstGeom>
        </p:spPr>
        <p:txBody>
          <a:bodyPr vert="horz" lIns="91440" tIns="45720" rIns="91440" bIns="45720" rtlCol="0" anchor="t">
            <a:noAutofit/>
          </a:bodyPr>
          <a:lstStyle>
            <a:lvl1pPr algn="l">
              <a:lnSpc>
                <a:spcPct val="80000"/>
              </a:lnSpc>
              <a:defRPr lang="en-US" sz="2133" b="1" kern="1200" dirty="0">
                <a:solidFill>
                  <a:srgbClr val="4A4A4A"/>
                </a:solidFill>
                <a:latin typeface="Proxima Nova Alt Th" panose="02000506030000020004" pitchFamily="50" charset="0"/>
                <a:ea typeface="+mj-ea"/>
                <a:cs typeface="+mj-cs"/>
              </a:defRPr>
            </a:lvl1pPr>
          </a:lstStyle>
          <a:p>
            <a:r>
              <a:rPr lang="en-US" dirty="0"/>
              <a:t>Click to edit Master title style</a:t>
            </a:r>
            <a:endParaRPr lang="en-GB" dirty="0"/>
          </a:p>
        </p:txBody>
      </p:sp>
      <p:sp>
        <p:nvSpPr>
          <p:cNvPr id="13" name="Text Placeholder 2">
            <a:extLst>
              <a:ext uri="{FF2B5EF4-FFF2-40B4-BE49-F238E27FC236}">
                <a16:creationId xmlns:a16="http://schemas.microsoft.com/office/drawing/2014/main" id="{47822F4A-BA88-4316-BD5F-99033EADB2B1}"/>
              </a:ext>
            </a:extLst>
          </p:cNvPr>
          <p:cNvSpPr>
            <a:spLocks noGrp="1"/>
          </p:cNvSpPr>
          <p:nvPr>
            <p:ph type="body" sz="quarter" idx="18" hasCustomPrompt="1"/>
          </p:nvPr>
        </p:nvSpPr>
        <p:spPr>
          <a:xfrm>
            <a:off x="32326" y="339134"/>
            <a:ext cx="180000" cy="180973"/>
          </a:xfrm>
          <a:prstGeom prst="ellipse">
            <a:avLst/>
          </a:prstGeom>
          <a:solidFill>
            <a:srgbClr val="4A4A4A"/>
          </a:solidFill>
          <a:ln>
            <a:noFill/>
          </a:ln>
        </p:spPr>
        <p:txBody>
          <a:bodyPr/>
          <a:lstStyle>
            <a:lvl1pPr marL="0" indent="0">
              <a:buNone/>
              <a:defRPr sz="133" baseline="0"/>
            </a:lvl1pPr>
          </a:lstStyle>
          <a:p>
            <a:pPr lvl="0"/>
            <a:r>
              <a:rPr lang="en-US" dirty="0"/>
              <a:t> </a:t>
            </a:r>
            <a:endParaRPr lang="en-GB" dirty="0"/>
          </a:p>
        </p:txBody>
      </p:sp>
    </p:spTree>
    <p:extLst>
      <p:ext uri="{BB962C8B-B14F-4D97-AF65-F5344CB8AC3E}">
        <p14:creationId xmlns:p14="http://schemas.microsoft.com/office/powerpoint/2010/main" val="10970783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Comparisons: Text and Image">
    <p:spTree>
      <p:nvGrpSpPr>
        <p:cNvPr id="1" name=""/>
        <p:cNvGrpSpPr/>
        <p:nvPr/>
      </p:nvGrpSpPr>
      <p:grpSpPr>
        <a:xfrm>
          <a:off x="0" y="0"/>
          <a:ext cx="0" cy="0"/>
          <a:chOff x="0" y="0"/>
          <a:chExt cx="0" cy="0"/>
        </a:xfrm>
      </p:grpSpPr>
      <p:sp>
        <p:nvSpPr>
          <p:cNvPr id="15" name="Picture Placeholder 2"/>
          <p:cNvSpPr>
            <a:spLocks noGrp="1"/>
          </p:cNvSpPr>
          <p:nvPr>
            <p:ph type="pic" sz="quarter" idx="10"/>
          </p:nvPr>
        </p:nvSpPr>
        <p:spPr>
          <a:xfrm>
            <a:off x="61169" y="69000"/>
            <a:ext cx="3984000" cy="6720000"/>
          </a:xfrm>
          <a:prstGeom prst="rect">
            <a:avLst/>
          </a:prstGeom>
          <a:solidFill>
            <a:schemeClr val="tx1">
              <a:lumMod val="20000"/>
              <a:lumOff val="80000"/>
            </a:schemeClr>
          </a:solidFill>
        </p:spPr>
        <p:txBody>
          <a:bodyPr/>
          <a:lstStyle>
            <a:lvl1pPr marL="0" indent="0">
              <a:buNone/>
              <a:defRPr sz="1400"/>
            </a:lvl1pPr>
          </a:lstStyle>
          <a:p>
            <a:r>
              <a:rPr lang="en-US"/>
              <a:t>Click icon to add picture</a:t>
            </a:r>
            <a:endParaRPr lang="en-GB"/>
          </a:p>
        </p:txBody>
      </p:sp>
      <p:sp>
        <p:nvSpPr>
          <p:cNvPr id="16" name="Picture Placeholder 2"/>
          <p:cNvSpPr>
            <a:spLocks noGrp="1"/>
          </p:cNvSpPr>
          <p:nvPr>
            <p:ph type="pic" sz="quarter" idx="13"/>
          </p:nvPr>
        </p:nvSpPr>
        <p:spPr>
          <a:xfrm>
            <a:off x="8144007" y="69000"/>
            <a:ext cx="3984000" cy="6720000"/>
          </a:xfrm>
          <a:prstGeom prst="rect">
            <a:avLst/>
          </a:prstGeom>
          <a:solidFill>
            <a:schemeClr val="tx1">
              <a:lumMod val="20000"/>
              <a:lumOff val="80000"/>
            </a:schemeClr>
          </a:solidFill>
        </p:spPr>
        <p:txBody>
          <a:bodyPr/>
          <a:lstStyle>
            <a:lvl1pPr marL="0" indent="0">
              <a:buNone/>
              <a:defRPr sz="1400"/>
            </a:lvl1pPr>
          </a:lstStyle>
          <a:p>
            <a:r>
              <a:rPr lang="en-US"/>
              <a:t>Click icon to add picture</a:t>
            </a:r>
            <a:endParaRPr lang="en-GB"/>
          </a:p>
        </p:txBody>
      </p:sp>
      <p:sp>
        <p:nvSpPr>
          <p:cNvPr id="17" name="Picture Placeholder 2"/>
          <p:cNvSpPr>
            <a:spLocks noGrp="1"/>
          </p:cNvSpPr>
          <p:nvPr>
            <p:ph type="pic" sz="quarter" idx="14"/>
          </p:nvPr>
        </p:nvSpPr>
        <p:spPr>
          <a:xfrm>
            <a:off x="4102588" y="69000"/>
            <a:ext cx="3984000" cy="6720000"/>
          </a:xfrm>
          <a:prstGeom prst="rect">
            <a:avLst/>
          </a:prstGeom>
          <a:solidFill>
            <a:schemeClr val="tx1">
              <a:lumMod val="20000"/>
              <a:lumOff val="80000"/>
            </a:schemeClr>
          </a:solidFill>
        </p:spPr>
        <p:txBody>
          <a:bodyPr/>
          <a:lstStyle>
            <a:lvl1pPr marL="0" indent="0">
              <a:buNone/>
              <a:defRPr sz="1400"/>
            </a:lvl1pPr>
          </a:lstStyle>
          <a:p>
            <a:r>
              <a:rPr lang="en-US"/>
              <a:t>Click icon to add picture</a:t>
            </a:r>
            <a:endParaRPr lang="en-GB"/>
          </a:p>
        </p:txBody>
      </p:sp>
      <p:sp>
        <p:nvSpPr>
          <p:cNvPr id="9" name="Text Placeholder 2"/>
          <p:cNvSpPr>
            <a:spLocks noGrp="1" noChangeAspect="1"/>
          </p:cNvSpPr>
          <p:nvPr>
            <p:ph type="body" sz="quarter" idx="15"/>
          </p:nvPr>
        </p:nvSpPr>
        <p:spPr>
          <a:xfrm>
            <a:off x="172295" y="4483911"/>
            <a:ext cx="2159996" cy="2159996"/>
          </a:xfrm>
          <a:prstGeom prst="rect">
            <a:avLst/>
          </a:prstGeom>
          <a:solidFill>
            <a:srgbClr val="4A4A49"/>
          </a:solidFill>
        </p:spPr>
        <p:txBody>
          <a:bodyPr vert="horz"/>
          <a:lstStyle>
            <a:lvl1pPr marL="0" indent="0">
              <a:buFontTx/>
              <a:buNone/>
              <a:defRPr lang="en-US" sz="1467" kern="1200">
                <a:solidFill>
                  <a:srgbClr val="FFFFFF"/>
                </a:solidFill>
                <a:latin typeface="Proxima Nova Alt Th" panose="02000506030000020004" pitchFamily="50" charset="0"/>
                <a:ea typeface="+mn-ea"/>
                <a:cs typeface="+mn-cs"/>
              </a:defRPr>
            </a:lvl1pPr>
            <a:lvl2pPr marL="609585" indent="0">
              <a:buFontTx/>
              <a:buNone/>
              <a:defRPr sz="1333"/>
            </a:lvl2pPr>
            <a:lvl3pPr marL="1219170" indent="0">
              <a:buFontTx/>
              <a:buNone/>
              <a:defRPr sz="1333"/>
            </a:lvl3pPr>
            <a:lvl4pPr marL="1828754" indent="0">
              <a:buFontTx/>
              <a:buNone/>
              <a:defRPr sz="1333"/>
            </a:lvl4pPr>
            <a:lvl5pPr marL="2438339" indent="0">
              <a:buFontTx/>
              <a:buNone/>
              <a:defRPr sz="1333"/>
            </a:lvl5pPr>
          </a:lstStyle>
          <a:p>
            <a:pPr lvl="0"/>
            <a:r>
              <a:rPr lang="en-US" dirty="0"/>
              <a:t>Click to edit Master text styles</a:t>
            </a:r>
          </a:p>
        </p:txBody>
      </p:sp>
      <p:sp>
        <p:nvSpPr>
          <p:cNvPr id="10" name="Text Placeholder 2"/>
          <p:cNvSpPr>
            <a:spLocks noGrp="1" noChangeAspect="1"/>
          </p:cNvSpPr>
          <p:nvPr>
            <p:ph type="body" sz="quarter" idx="16"/>
          </p:nvPr>
        </p:nvSpPr>
        <p:spPr>
          <a:xfrm>
            <a:off x="4228073" y="4483911"/>
            <a:ext cx="2159996" cy="2159996"/>
          </a:xfrm>
          <a:prstGeom prst="rect">
            <a:avLst/>
          </a:prstGeom>
          <a:solidFill>
            <a:srgbClr val="4A4A49"/>
          </a:solidFill>
        </p:spPr>
        <p:txBody>
          <a:bodyPr vert="horz"/>
          <a:lstStyle>
            <a:lvl1pPr marL="0" indent="0">
              <a:buFontTx/>
              <a:buNone/>
              <a:defRPr lang="en-US" sz="1467" kern="1200">
                <a:solidFill>
                  <a:srgbClr val="FFFFFF"/>
                </a:solidFill>
                <a:latin typeface="Proxima Nova Alt Th" panose="02000506030000020004" pitchFamily="50" charset="0"/>
                <a:ea typeface="+mn-ea"/>
                <a:cs typeface="+mn-cs"/>
              </a:defRPr>
            </a:lvl1pPr>
            <a:lvl2pPr marL="609585" indent="0">
              <a:buFontTx/>
              <a:buNone/>
              <a:defRPr sz="1333"/>
            </a:lvl2pPr>
            <a:lvl3pPr marL="1219170" indent="0">
              <a:buFontTx/>
              <a:buNone/>
              <a:defRPr sz="1333"/>
            </a:lvl3pPr>
            <a:lvl4pPr marL="1828754" indent="0">
              <a:buFontTx/>
              <a:buNone/>
              <a:defRPr sz="1333"/>
            </a:lvl4pPr>
            <a:lvl5pPr marL="2438339" indent="0">
              <a:buFontTx/>
              <a:buNone/>
              <a:defRPr sz="1333"/>
            </a:lvl5pPr>
          </a:lstStyle>
          <a:p>
            <a:pPr lvl="0"/>
            <a:r>
              <a:rPr lang="en-US" dirty="0"/>
              <a:t>Click to edit Master text styles</a:t>
            </a:r>
          </a:p>
        </p:txBody>
      </p:sp>
      <p:sp>
        <p:nvSpPr>
          <p:cNvPr id="12" name="Text Placeholder 2"/>
          <p:cNvSpPr>
            <a:spLocks noGrp="1" noChangeAspect="1"/>
          </p:cNvSpPr>
          <p:nvPr>
            <p:ph type="body" sz="quarter" idx="17"/>
          </p:nvPr>
        </p:nvSpPr>
        <p:spPr>
          <a:xfrm>
            <a:off x="8278830" y="4483911"/>
            <a:ext cx="2159996" cy="2159996"/>
          </a:xfrm>
          <a:prstGeom prst="rect">
            <a:avLst/>
          </a:prstGeom>
          <a:solidFill>
            <a:srgbClr val="4A4A49"/>
          </a:solidFill>
        </p:spPr>
        <p:txBody>
          <a:bodyPr vert="horz"/>
          <a:lstStyle>
            <a:lvl1pPr marL="0" indent="0">
              <a:buFontTx/>
              <a:buNone/>
              <a:defRPr lang="en-US" sz="1467" kern="1200">
                <a:solidFill>
                  <a:srgbClr val="FFFFFF"/>
                </a:solidFill>
                <a:latin typeface="Proxima Nova Alt Th" panose="02000506030000020004" pitchFamily="50" charset="0"/>
                <a:ea typeface="+mn-ea"/>
                <a:cs typeface="+mn-cs"/>
              </a:defRPr>
            </a:lvl1pPr>
            <a:lvl2pPr marL="609585" indent="0">
              <a:buFontTx/>
              <a:buNone/>
              <a:defRPr sz="1333"/>
            </a:lvl2pPr>
            <a:lvl3pPr marL="1219170" indent="0">
              <a:buFontTx/>
              <a:buNone/>
              <a:defRPr sz="1333"/>
            </a:lvl3pPr>
            <a:lvl4pPr marL="1828754" indent="0">
              <a:buFontTx/>
              <a:buNone/>
              <a:defRPr sz="1333"/>
            </a:lvl4pPr>
            <a:lvl5pPr marL="2438339" indent="0">
              <a:buFontTx/>
              <a:buNone/>
              <a:defRPr sz="1333"/>
            </a:lvl5pPr>
          </a:lstStyle>
          <a:p>
            <a:pPr lvl="0"/>
            <a:r>
              <a:rPr lang="en-US" dirty="0"/>
              <a:t>Click to edit Master text styles</a:t>
            </a:r>
          </a:p>
        </p:txBody>
      </p:sp>
    </p:spTree>
    <p:extLst>
      <p:ext uri="{BB962C8B-B14F-4D97-AF65-F5344CB8AC3E}">
        <p14:creationId xmlns:p14="http://schemas.microsoft.com/office/powerpoint/2010/main" val="41022636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Comparisons: Title, Text and 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60884" y="1509184"/>
            <a:ext cx="2971200" cy="5268383"/>
          </a:xfrm>
          <a:prstGeom prst="rect">
            <a:avLst/>
          </a:prstGeom>
          <a:solidFill>
            <a:schemeClr val="tx1">
              <a:lumMod val="20000"/>
              <a:lumOff val="80000"/>
            </a:schemeClr>
          </a:solidFill>
        </p:spPr>
        <p:txBody>
          <a:bodyPr/>
          <a:lstStyle>
            <a:lvl1pPr marL="0" indent="0">
              <a:buNone/>
              <a:defRPr sz="1400"/>
            </a:lvl1pPr>
          </a:lstStyle>
          <a:p>
            <a:r>
              <a:rPr lang="en-US"/>
              <a:t>Click icon to add picture</a:t>
            </a:r>
            <a:endParaRPr lang="en-GB"/>
          </a:p>
        </p:txBody>
      </p:sp>
      <p:sp>
        <p:nvSpPr>
          <p:cNvPr id="7" name="Picture Placeholder 2"/>
          <p:cNvSpPr>
            <a:spLocks noGrp="1"/>
          </p:cNvSpPr>
          <p:nvPr>
            <p:ph type="pic" sz="quarter" idx="13"/>
          </p:nvPr>
        </p:nvSpPr>
        <p:spPr>
          <a:xfrm>
            <a:off x="6125327" y="1509184"/>
            <a:ext cx="2971200" cy="5268383"/>
          </a:xfrm>
          <a:prstGeom prst="rect">
            <a:avLst/>
          </a:prstGeom>
          <a:solidFill>
            <a:schemeClr val="tx1">
              <a:lumMod val="20000"/>
              <a:lumOff val="80000"/>
            </a:schemeClr>
          </a:solidFill>
        </p:spPr>
        <p:txBody>
          <a:bodyPr/>
          <a:lstStyle>
            <a:lvl1pPr marL="0" indent="0">
              <a:buNone/>
              <a:defRPr sz="1400"/>
            </a:lvl1pPr>
          </a:lstStyle>
          <a:p>
            <a:r>
              <a:rPr lang="en-US"/>
              <a:t>Click icon to add picture</a:t>
            </a:r>
            <a:endParaRPr lang="en-GB"/>
          </a:p>
        </p:txBody>
      </p:sp>
      <p:sp>
        <p:nvSpPr>
          <p:cNvPr id="8" name="Picture Placeholder 2"/>
          <p:cNvSpPr>
            <a:spLocks noGrp="1"/>
          </p:cNvSpPr>
          <p:nvPr>
            <p:ph type="pic" sz="quarter" idx="14"/>
          </p:nvPr>
        </p:nvSpPr>
        <p:spPr>
          <a:xfrm>
            <a:off x="3093105" y="1509184"/>
            <a:ext cx="2971200" cy="5268383"/>
          </a:xfrm>
          <a:prstGeom prst="rect">
            <a:avLst/>
          </a:prstGeom>
          <a:solidFill>
            <a:schemeClr val="tx1">
              <a:lumMod val="20000"/>
              <a:lumOff val="80000"/>
            </a:schemeClr>
          </a:solidFill>
        </p:spPr>
        <p:txBody>
          <a:bodyPr/>
          <a:lstStyle>
            <a:lvl1pPr marL="0" indent="0">
              <a:buNone/>
              <a:defRPr sz="1400"/>
            </a:lvl1pPr>
          </a:lstStyle>
          <a:p>
            <a:r>
              <a:rPr lang="en-US"/>
              <a:t>Click icon to add picture</a:t>
            </a:r>
            <a:endParaRPr lang="en-GB"/>
          </a:p>
        </p:txBody>
      </p:sp>
      <p:sp>
        <p:nvSpPr>
          <p:cNvPr id="13" name="Picture Placeholder 2"/>
          <p:cNvSpPr>
            <a:spLocks noGrp="1"/>
          </p:cNvSpPr>
          <p:nvPr>
            <p:ph type="pic" sz="quarter" idx="17"/>
          </p:nvPr>
        </p:nvSpPr>
        <p:spPr>
          <a:xfrm>
            <a:off x="9157548" y="1509184"/>
            <a:ext cx="2971200" cy="5268383"/>
          </a:xfrm>
          <a:prstGeom prst="rect">
            <a:avLst/>
          </a:prstGeom>
          <a:solidFill>
            <a:schemeClr val="tx1">
              <a:lumMod val="20000"/>
              <a:lumOff val="80000"/>
            </a:schemeClr>
          </a:solidFill>
        </p:spPr>
        <p:txBody>
          <a:bodyPr/>
          <a:lstStyle>
            <a:lvl1pPr marL="0" indent="0">
              <a:buNone/>
              <a:defRPr sz="1400"/>
            </a:lvl1pPr>
          </a:lstStyle>
          <a:p>
            <a:r>
              <a:rPr lang="en-US"/>
              <a:t>Click icon to add picture</a:t>
            </a:r>
            <a:endParaRPr lang="en-GB" dirty="0"/>
          </a:p>
        </p:txBody>
      </p:sp>
      <p:sp>
        <p:nvSpPr>
          <p:cNvPr id="25" name="Text Placeholder 2"/>
          <p:cNvSpPr>
            <a:spLocks noGrp="1" noChangeAspect="1"/>
          </p:cNvSpPr>
          <p:nvPr>
            <p:ph type="body" sz="quarter" idx="15"/>
          </p:nvPr>
        </p:nvSpPr>
        <p:spPr>
          <a:xfrm>
            <a:off x="182455" y="4827418"/>
            <a:ext cx="1823996" cy="1823996"/>
          </a:xfrm>
          <a:prstGeom prst="rect">
            <a:avLst/>
          </a:prstGeom>
          <a:solidFill>
            <a:srgbClr val="4A4A49"/>
          </a:solidFill>
        </p:spPr>
        <p:txBody>
          <a:bodyPr vert="horz"/>
          <a:lstStyle>
            <a:lvl1pPr marL="0" indent="0">
              <a:buFontTx/>
              <a:buNone/>
              <a:defRPr lang="en-US" sz="1467" kern="1200">
                <a:solidFill>
                  <a:srgbClr val="FFFFFF"/>
                </a:solidFill>
                <a:latin typeface="Proxima Nova Alt Th" panose="02000506030000020004" pitchFamily="50" charset="0"/>
                <a:ea typeface="+mn-ea"/>
                <a:cs typeface="+mn-cs"/>
              </a:defRPr>
            </a:lvl1pPr>
            <a:lvl2pPr marL="609585" indent="0">
              <a:buFontTx/>
              <a:buNone/>
              <a:defRPr sz="1333"/>
            </a:lvl2pPr>
            <a:lvl3pPr marL="1219170" indent="0">
              <a:buFontTx/>
              <a:buNone/>
              <a:defRPr sz="1333"/>
            </a:lvl3pPr>
            <a:lvl4pPr marL="1828754" indent="0">
              <a:buFontTx/>
              <a:buNone/>
              <a:defRPr sz="1333"/>
            </a:lvl4pPr>
            <a:lvl5pPr marL="2438339" indent="0">
              <a:buFontTx/>
              <a:buNone/>
              <a:defRPr sz="1333"/>
            </a:lvl5pPr>
          </a:lstStyle>
          <a:p>
            <a:pPr lvl="0"/>
            <a:r>
              <a:rPr lang="en-US" dirty="0"/>
              <a:t>Click to edit Master text styles</a:t>
            </a:r>
          </a:p>
        </p:txBody>
      </p:sp>
      <p:sp>
        <p:nvSpPr>
          <p:cNvPr id="26" name="Text Placeholder 2"/>
          <p:cNvSpPr>
            <a:spLocks noGrp="1" noChangeAspect="1"/>
          </p:cNvSpPr>
          <p:nvPr>
            <p:ph type="body" sz="quarter" idx="18"/>
          </p:nvPr>
        </p:nvSpPr>
        <p:spPr>
          <a:xfrm>
            <a:off x="3219717" y="4827418"/>
            <a:ext cx="1823996" cy="1823996"/>
          </a:xfrm>
          <a:prstGeom prst="rect">
            <a:avLst/>
          </a:prstGeom>
          <a:solidFill>
            <a:srgbClr val="4A4A49"/>
          </a:solidFill>
        </p:spPr>
        <p:txBody>
          <a:bodyPr vert="horz"/>
          <a:lstStyle>
            <a:lvl1pPr marL="0" indent="0">
              <a:buFontTx/>
              <a:buNone/>
              <a:defRPr lang="en-US" sz="1467" kern="1200">
                <a:solidFill>
                  <a:srgbClr val="FFFFFF"/>
                </a:solidFill>
                <a:latin typeface="Proxima Nova Alt Th" panose="02000506030000020004" pitchFamily="50" charset="0"/>
                <a:ea typeface="+mn-ea"/>
                <a:cs typeface="+mn-cs"/>
              </a:defRPr>
            </a:lvl1pPr>
            <a:lvl2pPr marL="609585" indent="0">
              <a:buFontTx/>
              <a:buNone/>
              <a:defRPr sz="1333"/>
            </a:lvl2pPr>
            <a:lvl3pPr marL="1219170" indent="0">
              <a:buFontTx/>
              <a:buNone/>
              <a:defRPr sz="1333"/>
            </a:lvl3pPr>
            <a:lvl4pPr marL="1828754" indent="0">
              <a:buFontTx/>
              <a:buNone/>
              <a:defRPr sz="1333"/>
            </a:lvl4pPr>
            <a:lvl5pPr marL="2438339" indent="0">
              <a:buFontTx/>
              <a:buNone/>
              <a:defRPr sz="1333"/>
            </a:lvl5pPr>
          </a:lstStyle>
          <a:p>
            <a:pPr lvl="0"/>
            <a:r>
              <a:rPr lang="en-US" dirty="0"/>
              <a:t>Click to edit Master text styles</a:t>
            </a:r>
          </a:p>
        </p:txBody>
      </p:sp>
      <p:sp>
        <p:nvSpPr>
          <p:cNvPr id="27" name="Text Placeholder 2"/>
          <p:cNvSpPr>
            <a:spLocks noGrp="1" noChangeAspect="1"/>
          </p:cNvSpPr>
          <p:nvPr>
            <p:ph type="body" sz="quarter" idx="19"/>
          </p:nvPr>
        </p:nvSpPr>
        <p:spPr>
          <a:xfrm>
            <a:off x="6262193" y="4827418"/>
            <a:ext cx="1823996" cy="1823996"/>
          </a:xfrm>
          <a:prstGeom prst="rect">
            <a:avLst/>
          </a:prstGeom>
          <a:solidFill>
            <a:srgbClr val="4A4A49"/>
          </a:solidFill>
        </p:spPr>
        <p:txBody>
          <a:bodyPr vert="horz"/>
          <a:lstStyle>
            <a:lvl1pPr marL="0" indent="0">
              <a:buFontTx/>
              <a:buNone/>
              <a:defRPr lang="en-US" sz="1467" kern="1200">
                <a:solidFill>
                  <a:srgbClr val="FFFFFF"/>
                </a:solidFill>
                <a:latin typeface="Proxima Nova Alt Th" panose="02000506030000020004" pitchFamily="50" charset="0"/>
                <a:ea typeface="+mn-ea"/>
                <a:cs typeface="+mn-cs"/>
              </a:defRPr>
            </a:lvl1pPr>
            <a:lvl2pPr marL="609585" indent="0">
              <a:buFontTx/>
              <a:buNone/>
              <a:defRPr sz="1333"/>
            </a:lvl2pPr>
            <a:lvl3pPr marL="1219170" indent="0">
              <a:buFontTx/>
              <a:buNone/>
              <a:defRPr sz="1333"/>
            </a:lvl3pPr>
            <a:lvl4pPr marL="1828754" indent="0">
              <a:buFontTx/>
              <a:buNone/>
              <a:defRPr sz="1333"/>
            </a:lvl4pPr>
            <a:lvl5pPr marL="2438339" indent="0">
              <a:buFontTx/>
              <a:buNone/>
              <a:defRPr sz="1333"/>
            </a:lvl5pPr>
          </a:lstStyle>
          <a:p>
            <a:pPr lvl="0"/>
            <a:r>
              <a:rPr lang="en-US" dirty="0"/>
              <a:t>Click to edit Master text styles</a:t>
            </a:r>
          </a:p>
        </p:txBody>
      </p:sp>
      <p:sp>
        <p:nvSpPr>
          <p:cNvPr id="28" name="Text Placeholder 2"/>
          <p:cNvSpPr>
            <a:spLocks noGrp="1" noChangeAspect="1"/>
          </p:cNvSpPr>
          <p:nvPr>
            <p:ph type="body" sz="quarter" idx="20"/>
          </p:nvPr>
        </p:nvSpPr>
        <p:spPr>
          <a:xfrm>
            <a:off x="9291834" y="4827418"/>
            <a:ext cx="1823996" cy="1823996"/>
          </a:xfrm>
          <a:prstGeom prst="rect">
            <a:avLst/>
          </a:prstGeom>
          <a:solidFill>
            <a:srgbClr val="4A4A49"/>
          </a:solidFill>
        </p:spPr>
        <p:txBody>
          <a:bodyPr vert="horz"/>
          <a:lstStyle>
            <a:lvl1pPr marL="0" indent="0">
              <a:buFontTx/>
              <a:buNone/>
              <a:defRPr lang="en-US" sz="1467" kern="1200">
                <a:solidFill>
                  <a:srgbClr val="FFFFFF"/>
                </a:solidFill>
                <a:latin typeface="Proxima Nova Alt Th" panose="02000506030000020004" pitchFamily="50" charset="0"/>
                <a:ea typeface="+mn-ea"/>
                <a:cs typeface="+mn-cs"/>
              </a:defRPr>
            </a:lvl1pPr>
            <a:lvl2pPr marL="609585" indent="0">
              <a:buFontTx/>
              <a:buNone/>
              <a:defRPr sz="1333"/>
            </a:lvl2pPr>
            <a:lvl3pPr marL="1219170" indent="0">
              <a:buFontTx/>
              <a:buNone/>
              <a:defRPr sz="1333"/>
            </a:lvl3pPr>
            <a:lvl4pPr marL="1828754" indent="0">
              <a:buFontTx/>
              <a:buNone/>
              <a:defRPr sz="1333"/>
            </a:lvl4pPr>
            <a:lvl5pPr marL="2438339" indent="0">
              <a:buFontTx/>
              <a:buNone/>
              <a:defRPr sz="1333"/>
            </a:lvl5pPr>
          </a:lstStyle>
          <a:p>
            <a:pPr lvl="0"/>
            <a:r>
              <a:rPr lang="en-US" dirty="0"/>
              <a:t>Click to edit Master text styles</a:t>
            </a:r>
          </a:p>
        </p:txBody>
      </p:sp>
      <p:sp>
        <p:nvSpPr>
          <p:cNvPr id="15" name="Title Placeholder 1"/>
          <p:cNvSpPr>
            <a:spLocks noGrp="1"/>
          </p:cNvSpPr>
          <p:nvPr>
            <p:ph type="title"/>
          </p:nvPr>
        </p:nvSpPr>
        <p:spPr>
          <a:xfrm>
            <a:off x="202235" y="276042"/>
            <a:ext cx="4069563" cy="858753"/>
          </a:xfrm>
          <a:prstGeom prst="rect">
            <a:avLst/>
          </a:prstGeom>
        </p:spPr>
        <p:txBody>
          <a:bodyPr vert="horz" lIns="91440" tIns="45720" rIns="91440" bIns="45720" rtlCol="0" anchor="t">
            <a:noAutofit/>
          </a:bodyPr>
          <a:lstStyle>
            <a:lvl1pPr algn="l">
              <a:lnSpc>
                <a:spcPct val="80000"/>
              </a:lnSpc>
              <a:defRPr lang="en-US" sz="2133" b="1" kern="1200" dirty="0">
                <a:solidFill>
                  <a:srgbClr val="4A4A4A"/>
                </a:solidFill>
                <a:latin typeface="Proxima Nova Alt Th" panose="02000506030000020004" pitchFamily="50" charset="0"/>
                <a:ea typeface="+mj-ea"/>
                <a:cs typeface="+mj-cs"/>
              </a:defRPr>
            </a:lvl1pPr>
          </a:lstStyle>
          <a:p>
            <a:r>
              <a:rPr lang="en-US" dirty="0"/>
              <a:t>Click to edit Master title style</a:t>
            </a:r>
            <a:endParaRPr lang="en-GB" dirty="0"/>
          </a:p>
        </p:txBody>
      </p:sp>
      <p:sp>
        <p:nvSpPr>
          <p:cNvPr id="16" name="Text Placeholder 2">
            <a:extLst>
              <a:ext uri="{FF2B5EF4-FFF2-40B4-BE49-F238E27FC236}">
                <a16:creationId xmlns:a16="http://schemas.microsoft.com/office/drawing/2014/main" id="{3CB0EAB9-33F9-4BA1-B6A8-655D60FEC35F}"/>
              </a:ext>
            </a:extLst>
          </p:cNvPr>
          <p:cNvSpPr>
            <a:spLocks noGrp="1"/>
          </p:cNvSpPr>
          <p:nvPr>
            <p:ph type="body" sz="quarter" idx="21" hasCustomPrompt="1"/>
          </p:nvPr>
        </p:nvSpPr>
        <p:spPr>
          <a:xfrm>
            <a:off x="32326" y="339134"/>
            <a:ext cx="180000" cy="180973"/>
          </a:xfrm>
          <a:prstGeom prst="ellipse">
            <a:avLst/>
          </a:prstGeom>
          <a:solidFill>
            <a:srgbClr val="4A4A4A"/>
          </a:solidFill>
          <a:ln>
            <a:noFill/>
          </a:ln>
        </p:spPr>
        <p:txBody>
          <a:bodyPr/>
          <a:lstStyle>
            <a:lvl1pPr marL="0" indent="0">
              <a:buNone/>
              <a:defRPr sz="133" baseline="0"/>
            </a:lvl1pPr>
          </a:lstStyle>
          <a:p>
            <a:pPr lvl="0"/>
            <a:r>
              <a:rPr lang="en-US" dirty="0"/>
              <a:t> </a:t>
            </a:r>
            <a:endParaRPr lang="en-GB" dirty="0"/>
          </a:p>
        </p:txBody>
      </p:sp>
    </p:spTree>
    <p:extLst>
      <p:ext uri="{BB962C8B-B14F-4D97-AF65-F5344CB8AC3E}">
        <p14:creationId xmlns:p14="http://schemas.microsoft.com/office/powerpoint/2010/main" val="30828826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 Comparisons: Text and Image">
    <p:spTree>
      <p:nvGrpSpPr>
        <p:cNvPr id="1" name=""/>
        <p:cNvGrpSpPr/>
        <p:nvPr/>
      </p:nvGrpSpPr>
      <p:grpSpPr>
        <a:xfrm>
          <a:off x="0" y="0"/>
          <a:ext cx="0" cy="0"/>
          <a:chOff x="0" y="0"/>
          <a:chExt cx="0" cy="0"/>
        </a:xfrm>
      </p:grpSpPr>
      <p:sp>
        <p:nvSpPr>
          <p:cNvPr id="10" name="Picture Placeholder 2"/>
          <p:cNvSpPr>
            <a:spLocks noGrp="1"/>
          </p:cNvSpPr>
          <p:nvPr>
            <p:ph type="pic" sz="quarter" idx="10"/>
          </p:nvPr>
        </p:nvSpPr>
        <p:spPr>
          <a:xfrm>
            <a:off x="58921" y="69000"/>
            <a:ext cx="2971200" cy="6720000"/>
          </a:xfrm>
          <a:prstGeom prst="rect">
            <a:avLst/>
          </a:prstGeom>
          <a:solidFill>
            <a:schemeClr val="tx1">
              <a:lumMod val="20000"/>
              <a:lumOff val="80000"/>
            </a:schemeClr>
          </a:solidFill>
        </p:spPr>
        <p:txBody>
          <a:bodyPr/>
          <a:lstStyle>
            <a:lvl1pPr marL="0" indent="0">
              <a:buNone/>
              <a:defRPr sz="1400"/>
            </a:lvl1pPr>
          </a:lstStyle>
          <a:p>
            <a:r>
              <a:rPr lang="en-US"/>
              <a:t>Click icon to add picture</a:t>
            </a:r>
            <a:endParaRPr lang="en-GB"/>
          </a:p>
        </p:txBody>
      </p:sp>
      <p:sp>
        <p:nvSpPr>
          <p:cNvPr id="11" name="Picture Placeholder 2"/>
          <p:cNvSpPr>
            <a:spLocks noGrp="1"/>
          </p:cNvSpPr>
          <p:nvPr>
            <p:ph type="pic" sz="quarter" idx="13"/>
          </p:nvPr>
        </p:nvSpPr>
        <p:spPr>
          <a:xfrm>
            <a:off x="6125097" y="69000"/>
            <a:ext cx="2971200" cy="6720000"/>
          </a:xfrm>
          <a:prstGeom prst="rect">
            <a:avLst/>
          </a:prstGeom>
          <a:solidFill>
            <a:schemeClr val="tx1">
              <a:lumMod val="20000"/>
              <a:lumOff val="80000"/>
            </a:schemeClr>
          </a:solidFill>
        </p:spPr>
        <p:txBody>
          <a:bodyPr/>
          <a:lstStyle>
            <a:lvl1pPr marL="0" indent="0">
              <a:buNone/>
              <a:defRPr sz="1400"/>
            </a:lvl1pPr>
          </a:lstStyle>
          <a:p>
            <a:r>
              <a:rPr lang="en-US"/>
              <a:t>Click icon to add picture</a:t>
            </a:r>
            <a:endParaRPr lang="en-GB"/>
          </a:p>
        </p:txBody>
      </p:sp>
      <p:sp>
        <p:nvSpPr>
          <p:cNvPr id="12" name="Picture Placeholder 2"/>
          <p:cNvSpPr>
            <a:spLocks noGrp="1"/>
          </p:cNvSpPr>
          <p:nvPr>
            <p:ph type="pic" sz="quarter" idx="14"/>
          </p:nvPr>
        </p:nvSpPr>
        <p:spPr>
          <a:xfrm>
            <a:off x="3092009" y="69000"/>
            <a:ext cx="2971200" cy="6720000"/>
          </a:xfrm>
          <a:prstGeom prst="rect">
            <a:avLst/>
          </a:prstGeom>
          <a:solidFill>
            <a:schemeClr val="tx1">
              <a:lumMod val="20000"/>
              <a:lumOff val="80000"/>
            </a:schemeClr>
          </a:solidFill>
        </p:spPr>
        <p:txBody>
          <a:bodyPr/>
          <a:lstStyle>
            <a:lvl1pPr marL="0" indent="0">
              <a:buNone/>
              <a:defRPr sz="1400"/>
            </a:lvl1pPr>
          </a:lstStyle>
          <a:p>
            <a:r>
              <a:rPr lang="en-US"/>
              <a:t>Click icon to add picture</a:t>
            </a:r>
            <a:endParaRPr lang="en-GB"/>
          </a:p>
        </p:txBody>
      </p:sp>
      <p:sp>
        <p:nvSpPr>
          <p:cNvPr id="14" name="Picture Placeholder 2"/>
          <p:cNvSpPr>
            <a:spLocks noGrp="1"/>
          </p:cNvSpPr>
          <p:nvPr>
            <p:ph type="pic" sz="quarter" idx="17"/>
          </p:nvPr>
        </p:nvSpPr>
        <p:spPr>
          <a:xfrm>
            <a:off x="9158184" y="69000"/>
            <a:ext cx="2971200" cy="6720000"/>
          </a:xfrm>
          <a:prstGeom prst="rect">
            <a:avLst/>
          </a:prstGeom>
          <a:solidFill>
            <a:schemeClr val="tx1">
              <a:lumMod val="20000"/>
              <a:lumOff val="80000"/>
            </a:schemeClr>
          </a:solidFill>
        </p:spPr>
        <p:txBody>
          <a:bodyPr/>
          <a:lstStyle>
            <a:lvl1pPr marL="0" indent="0">
              <a:buNone/>
              <a:defRPr sz="1400"/>
            </a:lvl1pPr>
          </a:lstStyle>
          <a:p>
            <a:r>
              <a:rPr lang="en-US"/>
              <a:t>Click icon to add picture</a:t>
            </a:r>
            <a:endParaRPr lang="en-GB" dirty="0"/>
          </a:p>
        </p:txBody>
      </p:sp>
      <p:sp>
        <p:nvSpPr>
          <p:cNvPr id="15" name="Text Placeholder 2"/>
          <p:cNvSpPr>
            <a:spLocks noGrp="1" noChangeAspect="1"/>
          </p:cNvSpPr>
          <p:nvPr>
            <p:ph type="body" sz="quarter" idx="15"/>
          </p:nvPr>
        </p:nvSpPr>
        <p:spPr>
          <a:xfrm>
            <a:off x="182455" y="4827418"/>
            <a:ext cx="1823996" cy="1823996"/>
          </a:xfrm>
          <a:prstGeom prst="rect">
            <a:avLst/>
          </a:prstGeom>
          <a:solidFill>
            <a:srgbClr val="4A4A49"/>
          </a:solidFill>
        </p:spPr>
        <p:txBody>
          <a:bodyPr vert="horz"/>
          <a:lstStyle>
            <a:lvl1pPr marL="0" indent="0">
              <a:buFontTx/>
              <a:buNone/>
              <a:defRPr sz="1467">
                <a:solidFill>
                  <a:srgbClr val="FFFFFF"/>
                </a:solidFill>
                <a:latin typeface="Proxima Nova Alt Th" panose="02000506030000020004" pitchFamily="50" charset="0"/>
              </a:defRPr>
            </a:lvl1pPr>
            <a:lvl2pPr marL="609585" indent="0">
              <a:buFontTx/>
              <a:buNone/>
              <a:defRPr sz="1333"/>
            </a:lvl2pPr>
            <a:lvl3pPr marL="1219170" indent="0">
              <a:buFontTx/>
              <a:buNone/>
              <a:defRPr sz="1333"/>
            </a:lvl3pPr>
            <a:lvl4pPr marL="1828754" indent="0">
              <a:buFontTx/>
              <a:buNone/>
              <a:defRPr sz="1333"/>
            </a:lvl4pPr>
            <a:lvl5pPr marL="2438339" indent="0">
              <a:buFontTx/>
              <a:buNone/>
              <a:defRPr sz="1333"/>
            </a:lvl5pPr>
          </a:lstStyle>
          <a:p>
            <a:pPr lvl="0"/>
            <a:r>
              <a:rPr lang="en-US" dirty="0"/>
              <a:t>Click to edit Master text styles</a:t>
            </a:r>
          </a:p>
        </p:txBody>
      </p:sp>
      <p:sp>
        <p:nvSpPr>
          <p:cNvPr id="16" name="Text Placeholder 2"/>
          <p:cNvSpPr>
            <a:spLocks noGrp="1" noChangeAspect="1"/>
          </p:cNvSpPr>
          <p:nvPr>
            <p:ph type="body" sz="quarter" idx="18"/>
          </p:nvPr>
        </p:nvSpPr>
        <p:spPr>
          <a:xfrm>
            <a:off x="3219717" y="4827418"/>
            <a:ext cx="1823996" cy="1823996"/>
          </a:xfrm>
          <a:prstGeom prst="rect">
            <a:avLst/>
          </a:prstGeom>
          <a:solidFill>
            <a:srgbClr val="4A4A49"/>
          </a:solidFill>
        </p:spPr>
        <p:txBody>
          <a:bodyPr vert="horz"/>
          <a:lstStyle>
            <a:lvl1pPr marL="0" indent="0">
              <a:buFontTx/>
              <a:buNone/>
              <a:defRPr sz="1467">
                <a:solidFill>
                  <a:srgbClr val="FFFFFF"/>
                </a:solidFill>
                <a:latin typeface="Proxima Nova Alt Th" panose="02000506030000020004" pitchFamily="50" charset="0"/>
              </a:defRPr>
            </a:lvl1pPr>
            <a:lvl2pPr marL="609585" indent="0">
              <a:buFontTx/>
              <a:buNone/>
              <a:defRPr sz="1333"/>
            </a:lvl2pPr>
            <a:lvl3pPr marL="1219170" indent="0">
              <a:buFontTx/>
              <a:buNone/>
              <a:defRPr sz="1333"/>
            </a:lvl3pPr>
            <a:lvl4pPr marL="1828754" indent="0">
              <a:buFontTx/>
              <a:buNone/>
              <a:defRPr sz="1333"/>
            </a:lvl4pPr>
            <a:lvl5pPr marL="2438339" indent="0">
              <a:buFontTx/>
              <a:buNone/>
              <a:defRPr sz="1333"/>
            </a:lvl5pPr>
          </a:lstStyle>
          <a:p>
            <a:pPr lvl="0"/>
            <a:r>
              <a:rPr lang="en-US"/>
              <a:t>Click to edit Master text styles</a:t>
            </a:r>
          </a:p>
        </p:txBody>
      </p:sp>
      <p:sp>
        <p:nvSpPr>
          <p:cNvPr id="17" name="Text Placeholder 2"/>
          <p:cNvSpPr>
            <a:spLocks noGrp="1" noChangeAspect="1"/>
          </p:cNvSpPr>
          <p:nvPr>
            <p:ph type="body" sz="quarter" idx="19"/>
          </p:nvPr>
        </p:nvSpPr>
        <p:spPr>
          <a:xfrm>
            <a:off x="6262193" y="4827418"/>
            <a:ext cx="1823996" cy="1823996"/>
          </a:xfrm>
          <a:prstGeom prst="rect">
            <a:avLst/>
          </a:prstGeom>
          <a:solidFill>
            <a:srgbClr val="4A4A49"/>
          </a:solidFill>
        </p:spPr>
        <p:txBody>
          <a:bodyPr vert="horz"/>
          <a:lstStyle>
            <a:lvl1pPr marL="0" indent="0">
              <a:buFontTx/>
              <a:buNone/>
              <a:defRPr sz="1467">
                <a:solidFill>
                  <a:srgbClr val="FFFFFF"/>
                </a:solidFill>
                <a:latin typeface="Proxima Nova Alt Th" panose="02000506030000020004" pitchFamily="50" charset="0"/>
              </a:defRPr>
            </a:lvl1pPr>
            <a:lvl2pPr marL="609585" indent="0">
              <a:buFontTx/>
              <a:buNone/>
              <a:defRPr sz="1333"/>
            </a:lvl2pPr>
            <a:lvl3pPr marL="1219170" indent="0">
              <a:buFontTx/>
              <a:buNone/>
              <a:defRPr sz="1333"/>
            </a:lvl3pPr>
            <a:lvl4pPr marL="1828754" indent="0">
              <a:buFontTx/>
              <a:buNone/>
              <a:defRPr sz="1333"/>
            </a:lvl4pPr>
            <a:lvl5pPr marL="2438339" indent="0">
              <a:buFontTx/>
              <a:buNone/>
              <a:defRPr sz="1333"/>
            </a:lvl5pPr>
          </a:lstStyle>
          <a:p>
            <a:pPr lvl="0"/>
            <a:r>
              <a:rPr lang="en-US"/>
              <a:t>Click to edit Master text styles</a:t>
            </a:r>
          </a:p>
        </p:txBody>
      </p:sp>
      <p:sp>
        <p:nvSpPr>
          <p:cNvPr id="18" name="Text Placeholder 2"/>
          <p:cNvSpPr>
            <a:spLocks noGrp="1" noChangeAspect="1"/>
          </p:cNvSpPr>
          <p:nvPr>
            <p:ph type="body" sz="quarter" idx="20"/>
          </p:nvPr>
        </p:nvSpPr>
        <p:spPr>
          <a:xfrm>
            <a:off x="9291834" y="4827418"/>
            <a:ext cx="1823996" cy="1823996"/>
          </a:xfrm>
          <a:prstGeom prst="rect">
            <a:avLst/>
          </a:prstGeom>
          <a:solidFill>
            <a:srgbClr val="4A4A49"/>
          </a:solidFill>
        </p:spPr>
        <p:txBody>
          <a:bodyPr vert="horz"/>
          <a:lstStyle>
            <a:lvl1pPr marL="0" indent="0">
              <a:buFontTx/>
              <a:buNone/>
              <a:defRPr sz="1467">
                <a:solidFill>
                  <a:srgbClr val="FFFFFF"/>
                </a:solidFill>
                <a:latin typeface="Proxima Nova Alt Th" panose="02000506030000020004" pitchFamily="50" charset="0"/>
              </a:defRPr>
            </a:lvl1pPr>
            <a:lvl2pPr marL="609585" indent="0">
              <a:buFontTx/>
              <a:buNone/>
              <a:defRPr sz="1333"/>
            </a:lvl2pPr>
            <a:lvl3pPr marL="1219170" indent="0">
              <a:buFontTx/>
              <a:buNone/>
              <a:defRPr sz="1333"/>
            </a:lvl3pPr>
            <a:lvl4pPr marL="1828754" indent="0">
              <a:buFontTx/>
              <a:buNone/>
              <a:defRPr sz="1333"/>
            </a:lvl4pPr>
            <a:lvl5pPr marL="2438339" indent="0">
              <a:buFontTx/>
              <a:buNone/>
              <a:defRPr sz="1333"/>
            </a:lvl5pPr>
          </a:lstStyle>
          <a:p>
            <a:pPr lvl="0"/>
            <a:r>
              <a:rPr lang="en-US"/>
              <a:t>Click to edit Master text styles</a:t>
            </a:r>
          </a:p>
        </p:txBody>
      </p:sp>
    </p:spTree>
    <p:extLst>
      <p:ext uri="{BB962C8B-B14F-4D97-AF65-F5344CB8AC3E}">
        <p14:creationId xmlns:p14="http://schemas.microsoft.com/office/powerpoint/2010/main" val="907007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4 Point Process Aligned">
    <p:spTree>
      <p:nvGrpSpPr>
        <p:cNvPr id="1" name=""/>
        <p:cNvGrpSpPr/>
        <p:nvPr/>
      </p:nvGrpSpPr>
      <p:grpSpPr>
        <a:xfrm>
          <a:off x="0" y="0"/>
          <a:ext cx="0" cy="0"/>
          <a:chOff x="0" y="0"/>
          <a:chExt cx="0" cy="0"/>
        </a:xfrm>
      </p:grpSpPr>
      <p:sp>
        <p:nvSpPr>
          <p:cNvPr id="5" name="Text Placeholder 11"/>
          <p:cNvSpPr>
            <a:spLocks noGrp="1"/>
          </p:cNvSpPr>
          <p:nvPr>
            <p:ph type="body" sz="quarter" idx="10"/>
          </p:nvPr>
        </p:nvSpPr>
        <p:spPr>
          <a:xfrm>
            <a:off x="318711" y="4065201"/>
            <a:ext cx="2687835" cy="1682580"/>
          </a:xfrm>
          <a:prstGeom prst="rect">
            <a:avLst/>
          </a:prstGeom>
        </p:spPr>
        <p:txBody>
          <a:bodyPr lIns="0">
            <a:normAutofit/>
          </a:bodyPr>
          <a:lstStyle>
            <a:lvl1pPr marL="0" indent="0" defTabSz="122764">
              <a:buFontTx/>
              <a:buNone/>
              <a:defRPr sz="1467">
                <a:solidFill>
                  <a:schemeClr val="tx1"/>
                </a:solidFill>
                <a:latin typeface="Calibri" panose="020F0502020204030204" pitchFamily="34" charset="0"/>
                <a:cs typeface="Calibri" panose="020F0502020204030204" pitchFamily="34" charset="0"/>
              </a:defRPr>
            </a:lvl1pPr>
            <a:lvl2pPr marL="237061" indent="0" defTabSz="0">
              <a:buFontTx/>
              <a:buNone/>
              <a:defRPr sz="1400">
                <a:solidFill>
                  <a:schemeClr val="tx1"/>
                </a:solidFill>
                <a:latin typeface="Calibri" panose="020F0502020204030204" pitchFamily="34" charset="0"/>
                <a:cs typeface="Calibri" panose="020F0502020204030204" pitchFamily="34" charset="0"/>
              </a:defRPr>
            </a:lvl2pPr>
            <a:lvl3pPr marL="596885" indent="0" defTabSz="0">
              <a:buFontTx/>
              <a:buNone/>
              <a:defRPr sz="1333">
                <a:solidFill>
                  <a:schemeClr val="tx1"/>
                </a:solidFill>
                <a:latin typeface="Calibri" panose="020F0502020204030204" pitchFamily="34" charset="0"/>
                <a:cs typeface="Calibri" panose="020F0502020204030204" pitchFamily="34" charset="0"/>
              </a:defRPr>
            </a:lvl3pPr>
            <a:lvl4pPr marL="958827" indent="0" defTabSz="0">
              <a:buFontTx/>
              <a:buNone/>
              <a:defRPr sz="1200">
                <a:solidFill>
                  <a:schemeClr val="tx1"/>
                </a:solidFill>
                <a:latin typeface="Calibri" panose="020F0502020204030204" pitchFamily="34" charset="0"/>
                <a:cs typeface="Calibri" panose="020F0502020204030204" pitchFamily="34" charset="0"/>
              </a:defRPr>
            </a:lvl4pPr>
            <a:lvl5pPr marL="1322884" indent="0" defTabSz="0">
              <a:buFontTx/>
              <a:buNone/>
              <a:defRPr sz="1067">
                <a:solidFill>
                  <a:schemeClr val="tx1"/>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11"/>
          <p:cNvSpPr>
            <a:spLocks noGrp="1"/>
          </p:cNvSpPr>
          <p:nvPr>
            <p:ph type="body" sz="quarter" idx="11"/>
          </p:nvPr>
        </p:nvSpPr>
        <p:spPr>
          <a:xfrm>
            <a:off x="3196972" y="4065201"/>
            <a:ext cx="2687835" cy="1682580"/>
          </a:xfrm>
          <a:prstGeom prst="rect">
            <a:avLst/>
          </a:prstGeom>
        </p:spPr>
        <p:txBody>
          <a:bodyPr lIns="0">
            <a:normAutofit/>
          </a:bodyPr>
          <a:lstStyle>
            <a:lvl1pPr marL="0" indent="0" defTabSz="122764">
              <a:buFontTx/>
              <a:buNone/>
              <a:defRPr sz="1467">
                <a:solidFill>
                  <a:schemeClr val="tx1"/>
                </a:solidFill>
                <a:latin typeface="Calibri" panose="020F0502020204030204" pitchFamily="34" charset="0"/>
                <a:cs typeface="Calibri" panose="020F0502020204030204" pitchFamily="34" charset="0"/>
              </a:defRPr>
            </a:lvl1pPr>
            <a:lvl2pPr marL="237061" indent="0" defTabSz="0">
              <a:buFontTx/>
              <a:buNone/>
              <a:defRPr sz="1400">
                <a:solidFill>
                  <a:schemeClr val="tx1"/>
                </a:solidFill>
                <a:latin typeface="Calibri" panose="020F0502020204030204" pitchFamily="34" charset="0"/>
                <a:cs typeface="Calibri" panose="020F0502020204030204" pitchFamily="34" charset="0"/>
              </a:defRPr>
            </a:lvl2pPr>
            <a:lvl3pPr marL="596885" indent="0" defTabSz="0">
              <a:buFontTx/>
              <a:buNone/>
              <a:defRPr sz="1333">
                <a:solidFill>
                  <a:schemeClr val="tx1"/>
                </a:solidFill>
                <a:latin typeface="Calibri" panose="020F0502020204030204" pitchFamily="34" charset="0"/>
                <a:cs typeface="Calibri" panose="020F0502020204030204" pitchFamily="34" charset="0"/>
              </a:defRPr>
            </a:lvl3pPr>
            <a:lvl4pPr marL="958827" indent="0" defTabSz="0">
              <a:buFontTx/>
              <a:buNone/>
              <a:defRPr sz="1200">
                <a:solidFill>
                  <a:schemeClr val="tx1"/>
                </a:solidFill>
                <a:latin typeface="Calibri" panose="020F0502020204030204" pitchFamily="34" charset="0"/>
                <a:cs typeface="Calibri" panose="020F0502020204030204" pitchFamily="34" charset="0"/>
              </a:defRPr>
            </a:lvl4pPr>
            <a:lvl5pPr marL="1322884" indent="0" defTabSz="0">
              <a:buFontTx/>
              <a:buNone/>
              <a:defRPr sz="1067">
                <a:solidFill>
                  <a:schemeClr val="tx1"/>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11"/>
          <p:cNvSpPr>
            <a:spLocks noGrp="1"/>
          </p:cNvSpPr>
          <p:nvPr>
            <p:ph type="body" sz="quarter" idx="12"/>
          </p:nvPr>
        </p:nvSpPr>
        <p:spPr>
          <a:xfrm>
            <a:off x="6080279" y="4065200"/>
            <a:ext cx="2687835" cy="1678653"/>
          </a:xfrm>
          <a:prstGeom prst="rect">
            <a:avLst/>
          </a:prstGeom>
        </p:spPr>
        <p:txBody>
          <a:bodyPr lIns="0">
            <a:normAutofit/>
          </a:bodyPr>
          <a:lstStyle>
            <a:lvl1pPr marL="0" indent="0" defTabSz="122764">
              <a:buFontTx/>
              <a:buNone/>
              <a:defRPr sz="1467">
                <a:solidFill>
                  <a:schemeClr val="tx1"/>
                </a:solidFill>
                <a:latin typeface="Calibri" panose="020F0502020204030204" pitchFamily="34" charset="0"/>
                <a:cs typeface="Calibri" panose="020F0502020204030204" pitchFamily="34" charset="0"/>
              </a:defRPr>
            </a:lvl1pPr>
            <a:lvl2pPr marL="237061" indent="0" defTabSz="0">
              <a:buFontTx/>
              <a:buNone/>
              <a:defRPr sz="1400">
                <a:solidFill>
                  <a:schemeClr val="tx1"/>
                </a:solidFill>
                <a:latin typeface="Calibri" panose="020F0502020204030204" pitchFamily="34" charset="0"/>
                <a:cs typeface="Calibri" panose="020F0502020204030204" pitchFamily="34" charset="0"/>
              </a:defRPr>
            </a:lvl2pPr>
            <a:lvl3pPr marL="596885" indent="0" defTabSz="0">
              <a:buFontTx/>
              <a:buNone/>
              <a:defRPr sz="1333">
                <a:solidFill>
                  <a:schemeClr val="tx1"/>
                </a:solidFill>
                <a:latin typeface="Calibri" panose="020F0502020204030204" pitchFamily="34" charset="0"/>
                <a:cs typeface="Calibri" panose="020F0502020204030204" pitchFamily="34" charset="0"/>
              </a:defRPr>
            </a:lvl3pPr>
            <a:lvl4pPr marL="958827" indent="0" defTabSz="0">
              <a:buFontTx/>
              <a:buNone/>
              <a:defRPr sz="1200">
                <a:solidFill>
                  <a:schemeClr val="tx1"/>
                </a:solidFill>
                <a:latin typeface="Calibri" panose="020F0502020204030204" pitchFamily="34" charset="0"/>
                <a:cs typeface="Calibri" panose="020F0502020204030204" pitchFamily="34" charset="0"/>
              </a:defRPr>
            </a:lvl4pPr>
            <a:lvl5pPr marL="1322884" indent="0" defTabSz="0">
              <a:buFontTx/>
              <a:buNone/>
              <a:defRPr sz="1067">
                <a:solidFill>
                  <a:schemeClr val="tx1"/>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11"/>
          <p:cNvSpPr>
            <a:spLocks noGrp="1"/>
          </p:cNvSpPr>
          <p:nvPr>
            <p:ph type="body" sz="quarter" idx="13"/>
          </p:nvPr>
        </p:nvSpPr>
        <p:spPr>
          <a:xfrm>
            <a:off x="8976784" y="4065201"/>
            <a:ext cx="2687835" cy="1682580"/>
          </a:xfrm>
          <a:prstGeom prst="rect">
            <a:avLst/>
          </a:prstGeom>
        </p:spPr>
        <p:txBody>
          <a:bodyPr lIns="0">
            <a:normAutofit/>
          </a:bodyPr>
          <a:lstStyle>
            <a:lvl1pPr marL="0" indent="0" defTabSz="122764">
              <a:buFontTx/>
              <a:buNone/>
              <a:defRPr sz="1467">
                <a:solidFill>
                  <a:schemeClr val="tx1"/>
                </a:solidFill>
                <a:latin typeface="Calibri" panose="020F0502020204030204" pitchFamily="34" charset="0"/>
                <a:cs typeface="Calibri" panose="020F0502020204030204" pitchFamily="34" charset="0"/>
              </a:defRPr>
            </a:lvl1pPr>
            <a:lvl2pPr marL="237061" indent="0" defTabSz="0">
              <a:buFontTx/>
              <a:buNone/>
              <a:defRPr sz="1400">
                <a:solidFill>
                  <a:schemeClr val="tx1"/>
                </a:solidFill>
                <a:latin typeface="Calibri" panose="020F0502020204030204" pitchFamily="34" charset="0"/>
                <a:cs typeface="Calibri" panose="020F0502020204030204" pitchFamily="34" charset="0"/>
              </a:defRPr>
            </a:lvl2pPr>
            <a:lvl3pPr marL="596885" indent="0" defTabSz="0">
              <a:buFontTx/>
              <a:buNone/>
              <a:defRPr sz="1333">
                <a:solidFill>
                  <a:schemeClr val="tx1"/>
                </a:solidFill>
                <a:latin typeface="Calibri" panose="020F0502020204030204" pitchFamily="34" charset="0"/>
                <a:cs typeface="Calibri" panose="020F0502020204030204" pitchFamily="34" charset="0"/>
              </a:defRPr>
            </a:lvl3pPr>
            <a:lvl4pPr marL="958827" indent="0" defTabSz="0">
              <a:buFontTx/>
              <a:buNone/>
              <a:defRPr sz="1200">
                <a:solidFill>
                  <a:schemeClr val="tx1"/>
                </a:solidFill>
                <a:latin typeface="Calibri" panose="020F0502020204030204" pitchFamily="34" charset="0"/>
                <a:cs typeface="Calibri" panose="020F0502020204030204" pitchFamily="34" charset="0"/>
              </a:defRPr>
            </a:lvl4pPr>
            <a:lvl5pPr marL="1322884" indent="0" defTabSz="0">
              <a:buFontTx/>
              <a:buNone/>
              <a:defRPr sz="1067">
                <a:solidFill>
                  <a:schemeClr val="tx1"/>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Rectangle: Rounded Corners 1"/>
          <p:cNvSpPr/>
          <p:nvPr userDrawn="1"/>
        </p:nvSpPr>
        <p:spPr>
          <a:xfrm>
            <a:off x="670279" y="1963119"/>
            <a:ext cx="2016224" cy="146709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2" name="Rectangle: Rounded Corners 11"/>
          <p:cNvSpPr/>
          <p:nvPr userDrawn="1"/>
        </p:nvSpPr>
        <p:spPr>
          <a:xfrm>
            <a:off x="3563076" y="1963119"/>
            <a:ext cx="2016224" cy="146709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4" name="Rectangle: Rounded Corners 13"/>
          <p:cNvSpPr/>
          <p:nvPr userDrawn="1"/>
        </p:nvSpPr>
        <p:spPr>
          <a:xfrm>
            <a:off x="6455873" y="1963119"/>
            <a:ext cx="2016224" cy="146709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5" name="Rectangle: Rounded Corners 14"/>
          <p:cNvSpPr/>
          <p:nvPr userDrawn="1"/>
        </p:nvSpPr>
        <p:spPr>
          <a:xfrm>
            <a:off x="9348672" y="1963119"/>
            <a:ext cx="2016224" cy="1467092"/>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7" name="Text Placeholder 3"/>
          <p:cNvSpPr>
            <a:spLocks noGrp="1"/>
          </p:cNvSpPr>
          <p:nvPr>
            <p:ph type="body" sz="quarter" idx="14"/>
          </p:nvPr>
        </p:nvSpPr>
        <p:spPr>
          <a:xfrm>
            <a:off x="830666" y="2172791"/>
            <a:ext cx="1695449" cy="1047749"/>
          </a:xfrm>
          <a:prstGeom prst="rect">
            <a:avLst/>
          </a:prstGeom>
          <a:ln>
            <a:noFill/>
          </a:ln>
        </p:spPr>
        <p:txBody>
          <a:bodyPr anchor="ctr"/>
          <a:lstStyle>
            <a:lvl1pPr marL="0" indent="0" algn="ctr">
              <a:buNone/>
              <a:defRPr sz="1867" b="1">
                <a:solidFill>
                  <a:schemeClr val="bg1"/>
                </a:solidFill>
                <a:latin typeface="Proxima Nova Alt Th" panose="02000506030000020004" pitchFamily="50" charset="0"/>
              </a:defRPr>
            </a:lvl1pPr>
            <a:lvl2pPr marL="609585" indent="0">
              <a:buNone/>
              <a:defRPr sz="1600"/>
            </a:lvl2pPr>
            <a:lvl3pPr marL="1219170" indent="0">
              <a:buNone/>
              <a:defRPr sz="1467"/>
            </a:lvl3pPr>
            <a:lvl4pPr marL="1828754" indent="0">
              <a:buNone/>
              <a:defRPr sz="1400"/>
            </a:lvl4pPr>
            <a:lvl5pPr marL="2438339" indent="0">
              <a:buNone/>
              <a:defRPr sz="1400"/>
            </a:lvl5pPr>
          </a:lstStyle>
          <a:p>
            <a:pPr lvl="0"/>
            <a:r>
              <a:rPr lang="en-US" dirty="0"/>
              <a:t>Click to edit Master text styles</a:t>
            </a:r>
          </a:p>
        </p:txBody>
      </p:sp>
      <p:sp>
        <p:nvSpPr>
          <p:cNvPr id="28" name="Text Placeholder 3"/>
          <p:cNvSpPr>
            <a:spLocks noGrp="1"/>
          </p:cNvSpPr>
          <p:nvPr>
            <p:ph type="body" sz="quarter" idx="15"/>
          </p:nvPr>
        </p:nvSpPr>
        <p:spPr>
          <a:xfrm>
            <a:off x="3711450" y="2172791"/>
            <a:ext cx="1695449" cy="1047749"/>
          </a:xfrm>
          <a:prstGeom prst="rect">
            <a:avLst/>
          </a:prstGeom>
          <a:ln>
            <a:noFill/>
          </a:ln>
        </p:spPr>
        <p:txBody>
          <a:bodyPr anchor="ctr"/>
          <a:lstStyle>
            <a:lvl1pPr marL="0" indent="0" algn="ctr">
              <a:buNone/>
              <a:defRPr sz="1867" b="1">
                <a:solidFill>
                  <a:schemeClr val="bg1"/>
                </a:solidFill>
                <a:latin typeface="Proxima Nova Alt Th" panose="02000506030000020004" pitchFamily="50" charset="0"/>
              </a:defRPr>
            </a:lvl1pPr>
            <a:lvl2pPr marL="609585" indent="0">
              <a:buNone/>
              <a:defRPr sz="1600"/>
            </a:lvl2pPr>
            <a:lvl3pPr marL="1219170" indent="0">
              <a:buNone/>
              <a:defRPr sz="1467"/>
            </a:lvl3pPr>
            <a:lvl4pPr marL="1828754" indent="0">
              <a:buNone/>
              <a:defRPr sz="1400"/>
            </a:lvl4pPr>
            <a:lvl5pPr marL="2438339" indent="0">
              <a:buNone/>
              <a:defRPr sz="1400"/>
            </a:lvl5pPr>
          </a:lstStyle>
          <a:p>
            <a:pPr lvl="0"/>
            <a:r>
              <a:rPr lang="en-US" dirty="0"/>
              <a:t>Click to edit Master text styles</a:t>
            </a:r>
          </a:p>
        </p:txBody>
      </p:sp>
      <p:sp>
        <p:nvSpPr>
          <p:cNvPr id="29" name="Text Placeholder 3"/>
          <p:cNvSpPr>
            <a:spLocks noGrp="1"/>
          </p:cNvSpPr>
          <p:nvPr>
            <p:ph type="body" sz="quarter" idx="16"/>
          </p:nvPr>
        </p:nvSpPr>
        <p:spPr>
          <a:xfrm>
            <a:off x="6592234" y="2172791"/>
            <a:ext cx="1695449" cy="1047749"/>
          </a:xfrm>
          <a:prstGeom prst="rect">
            <a:avLst/>
          </a:prstGeom>
          <a:ln>
            <a:noFill/>
          </a:ln>
        </p:spPr>
        <p:txBody>
          <a:bodyPr anchor="ctr"/>
          <a:lstStyle>
            <a:lvl1pPr marL="0" indent="0" algn="ctr">
              <a:buNone/>
              <a:defRPr sz="1867" b="1">
                <a:solidFill>
                  <a:schemeClr val="bg1"/>
                </a:solidFill>
                <a:latin typeface="Proxima Nova Alt Th" panose="02000506030000020004" pitchFamily="50" charset="0"/>
              </a:defRPr>
            </a:lvl1pPr>
            <a:lvl2pPr marL="609585" indent="0">
              <a:buNone/>
              <a:defRPr sz="1600"/>
            </a:lvl2pPr>
            <a:lvl3pPr marL="1219170" indent="0">
              <a:buNone/>
              <a:defRPr sz="1467"/>
            </a:lvl3pPr>
            <a:lvl4pPr marL="1828754" indent="0">
              <a:buNone/>
              <a:defRPr sz="1400"/>
            </a:lvl4pPr>
            <a:lvl5pPr marL="2438339" indent="0">
              <a:buNone/>
              <a:defRPr sz="1400"/>
            </a:lvl5pPr>
          </a:lstStyle>
          <a:p>
            <a:pPr lvl="0"/>
            <a:r>
              <a:rPr lang="en-US" dirty="0"/>
              <a:t>Click to edit Master text styles</a:t>
            </a:r>
          </a:p>
        </p:txBody>
      </p:sp>
      <p:sp>
        <p:nvSpPr>
          <p:cNvPr id="30" name="Text Placeholder 3"/>
          <p:cNvSpPr>
            <a:spLocks noGrp="1"/>
          </p:cNvSpPr>
          <p:nvPr>
            <p:ph type="body" sz="quarter" idx="17"/>
          </p:nvPr>
        </p:nvSpPr>
        <p:spPr>
          <a:xfrm>
            <a:off x="9509060" y="2172791"/>
            <a:ext cx="1695449" cy="1047749"/>
          </a:xfrm>
          <a:prstGeom prst="rect">
            <a:avLst/>
          </a:prstGeom>
          <a:ln>
            <a:noFill/>
          </a:ln>
        </p:spPr>
        <p:txBody>
          <a:bodyPr anchor="ctr"/>
          <a:lstStyle>
            <a:lvl1pPr marL="0" indent="0" algn="ctr">
              <a:buNone/>
              <a:defRPr sz="1867" b="1">
                <a:solidFill>
                  <a:schemeClr val="bg1"/>
                </a:solidFill>
                <a:latin typeface="Proxima Nova Alt Th" panose="02000506030000020004" pitchFamily="50" charset="0"/>
              </a:defRPr>
            </a:lvl1pPr>
            <a:lvl2pPr marL="609585" indent="0">
              <a:buNone/>
              <a:defRPr sz="1600"/>
            </a:lvl2pPr>
            <a:lvl3pPr marL="1219170" indent="0">
              <a:buNone/>
              <a:defRPr sz="1467"/>
            </a:lvl3pPr>
            <a:lvl4pPr marL="1828754" indent="0">
              <a:buNone/>
              <a:defRPr sz="1400"/>
            </a:lvl4pPr>
            <a:lvl5pPr marL="2438339" indent="0">
              <a:buNone/>
              <a:defRPr sz="1400"/>
            </a:lvl5pPr>
          </a:lstStyle>
          <a:p>
            <a:pPr lvl="0"/>
            <a:r>
              <a:rPr lang="en-US" dirty="0"/>
              <a:t>Click to edit Master text styles</a:t>
            </a:r>
          </a:p>
        </p:txBody>
      </p:sp>
      <p:sp>
        <p:nvSpPr>
          <p:cNvPr id="16" name="Title Placeholder 1"/>
          <p:cNvSpPr>
            <a:spLocks noGrp="1"/>
          </p:cNvSpPr>
          <p:nvPr>
            <p:ph type="title"/>
          </p:nvPr>
        </p:nvSpPr>
        <p:spPr>
          <a:xfrm>
            <a:off x="202233" y="223336"/>
            <a:ext cx="3973952" cy="858753"/>
          </a:xfrm>
          <a:prstGeom prst="rect">
            <a:avLst/>
          </a:prstGeom>
        </p:spPr>
        <p:txBody>
          <a:bodyPr vert="horz" lIns="91440" tIns="45720" rIns="91440" bIns="45720" rtlCol="0" anchor="t">
            <a:normAutofit/>
          </a:bodyPr>
          <a:lstStyle>
            <a:lvl1pPr>
              <a:defRPr lang="en-US" sz="2133" b="1" kern="1200" dirty="0">
                <a:solidFill>
                  <a:srgbClr val="4A4A4A"/>
                </a:solidFill>
                <a:latin typeface="Proxima Nova Alt Th" panose="02000506030000020004" pitchFamily="50" charset="0"/>
                <a:ea typeface="+mj-ea"/>
                <a:cs typeface="+mj-cs"/>
              </a:defRPr>
            </a:lvl1pPr>
          </a:lstStyle>
          <a:p>
            <a:r>
              <a:rPr lang="en-US" dirty="0"/>
              <a:t>Click to edit Master title style</a:t>
            </a:r>
            <a:endParaRPr lang="en-GB" dirty="0"/>
          </a:p>
        </p:txBody>
      </p:sp>
      <p:sp>
        <p:nvSpPr>
          <p:cNvPr id="18" name="Text Placeholder 2">
            <a:extLst>
              <a:ext uri="{FF2B5EF4-FFF2-40B4-BE49-F238E27FC236}">
                <a16:creationId xmlns:a16="http://schemas.microsoft.com/office/drawing/2014/main" id="{2B6834EF-7095-42D6-BB9F-646D95E3F026}"/>
              </a:ext>
            </a:extLst>
          </p:cNvPr>
          <p:cNvSpPr>
            <a:spLocks noGrp="1"/>
          </p:cNvSpPr>
          <p:nvPr>
            <p:ph type="body" sz="quarter" idx="18" hasCustomPrompt="1"/>
          </p:nvPr>
        </p:nvSpPr>
        <p:spPr>
          <a:xfrm>
            <a:off x="32326" y="339134"/>
            <a:ext cx="180000" cy="180973"/>
          </a:xfrm>
          <a:prstGeom prst="ellipse">
            <a:avLst/>
          </a:prstGeom>
          <a:solidFill>
            <a:srgbClr val="4A4A4A"/>
          </a:solidFill>
          <a:ln>
            <a:noFill/>
          </a:ln>
        </p:spPr>
        <p:txBody>
          <a:bodyPr/>
          <a:lstStyle>
            <a:lvl1pPr marL="0" indent="0">
              <a:buNone/>
              <a:defRPr sz="133" baseline="0"/>
            </a:lvl1pPr>
          </a:lstStyle>
          <a:p>
            <a:pPr lvl="0"/>
            <a:r>
              <a:rPr lang="en-US" dirty="0"/>
              <a:t> </a:t>
            </a:r>
            <a:endParaRPr lang="en-GB" dirty="0"/>
          </a:p>
        </p:txBody>
      </p:sp>
    </p:spTree>
    <p:extLst>
      <p:ext uri="{BB962C8B-B14F-4D97-AF65-F5344CB8AC3E}">
        <p14:creationId xmlns:p14="http://schemas.microsoft.com/office/powerpoint/2010/main" val="1011353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4 Point Process Aligned">
    <p:spTree>
      <p:nvGrpSpPr>
        <p:cNvPr id="1" name=""/>
        <p:cNvGrpSpPr/>
        <p:nvPr/>
      </p:nvGrpSpPr>
      <p:grpSpPr>
        <a:xfrm>
          <a:off x="0" y="0"/>
          <a:ext cx="0" cy="0"/>
          <a:chOff x="0" y="0"/>
          <a:chExt cx="0" cy="0"/>
        </a:xfrm>
      </p:grpSpPr>
      <p:sp>
        <p:nvSpPr>
          <p:cNvPr id="5" name="Text Placeholder 11"/>
          <p:cNvSpPr>
            <a:spLocks noGrp="1"/>
          </p:cNvSpPr>
          <p:nvPr>
            <p:ph type="body" sz="quarter" idx="10"/>
          </p:nvPr>
        </p:nvSpPr>
        <p:spPr>
          <a:xfrm>
            <a:off x="2492301" y="731863"/>
            <a:ext cx="7676058" cy="1467092"/>
          </a:xfrm>
          <a:prstGeom prst="rect">
            <a:avLst/>
          </a:prstGeom>
        </p:spPr>
        <p:txBody>
          <a:bodyPr lIns="0">
            <a:normAutofit/>
          </a:bodyPr>
          <a:lstStyle>
            <a:lvl1pPr marL="0" indent="0" defTabSz="122764">
              <a:buFontTx/>
              <a:buNone/>
              <a:defRPr sz="1467">
                <a:solidFill>
                  <a:schemeClr val="tx1"/>
                </a:solidFill>
                <a:latin typeface="Calibri" panose="020F0502020204030204" pitchFamily="34" charset="0"/>
                <a:cs typeface="Calibri" panose="020F0502020204030204" pitchFamily="34" charset="0"/>
              </a:defRPr>
            </a:lvl1pPr>
            <a:lvl2pPr marL="237061" indent="0" defTabSz="0">
              <a:buFontTx/>
              <a:buNone/>
              <a:defRPr sz="1400">
                <a:solidFill>
                  <a:schemeClr val="tx1"/>
                </a:solidFill>
                <a:latin typeface="Calibri" panose="020F0502020204030204" pitchFamily="34" charset="0"/>
                <a:cs typeface="Calibri" panose="020F0502020204030204" pitchFamily="34" charset="0"/>
              </a:defRPr>
            </a:lvl2pPr>
            <a:lvl3pPr marL="596885" indent="0" defTabSz="0">
              <a:buFontTx/>
              <a:buNone/>
              <a:defRPr sz="1333">
                <a:solidFill>
                  <a:schemeClr val="tx1"/>
                </a:solidFill>
                <a:latin typeface="Calibri" panose="020F0502020204030204" pitchFamily="34" charset="0"/>
                <a:cs typeface="Calibri" panose="020F0502020204030204" pitchFamily="34" charset="0"/>
              </a:defRPr>
            </a:lvl3pPr>
            <a:lvl4pPr marL="958827" indent="0" defTabSz="0">
              <a:buFontTx/>
              <a:buNone/>
              <a:defRPr sz="1200">
                <a:solidFill>
                  <a:schemeClr val="tx1"/>
                </a:solidFill>
                <a:latin typeface="Calibri" panose="020F0502020204030204" pitchFamily="34" charset="0"/>
                <a:cs typeface="Calibri" panose="020F0502020204030204" pitchFamily="34" charset="0"/>
              </a:defRPr>
            </a:lvl4pPr>
            <a:lvl5pPr marL="1322884" indent="0" defTabSz="0">
              <a:buFontTx/>
              <a:buNone/>
              <a:defRPr sz="1067">
                <a:solidFill>
                  <a:schemeClr val="tx1"/>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Rectangle: Rounded Corners 1"/>
          <p:cNvSpPr/>
          <p:nvPr userDrawn="1"/>
        </p:nvSpPr>
        <p:spPr>
          <a:xfrm>
            <a:off x="202233" y="731863"/>
            <a:ext cx="2016224" cy="146709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2" name="Rectangle: Rounded Corners 11"/>
          <p:cNvSpPr/>
          <p:nvPr userDrawn="1"/>
        </p:nvSpPr>
        <p:spPr>
          <a:xfrm>
            <a:off x="202233" y="2270774"/>
            <a:ext cx="2016224" cy="146709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4" name="Rectangle: Rounded Corners 13"/>
          <p:cNvSpPr/>
          <p:nvPr userDrawn="1"/>
        </p:nvSpPr>
        <p:spPr>
          <a:xfrm>
            <a:off x="202233" y="3809685"/>
            <a:ext cx="2016224" cy="146709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5" name="Rectangle: Rounded Corners 14"/>
          <p:cNvSpPr/>
          <p:nvPr userDrawn="1"/>
        </p:nvSpPr>
        <p:spPr>
          <a:xfrm>
            <a:off x="202233" y="5348595"/>
            <a:ext cx="2016224" cy="1467092"/>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7" name="Text Placeholder 3"/>
          <p:cNvSpPr>
            <a:spLocks noGrp="1"/>
          </p:cNvSpPr>
          <p:nvPr>
            <p:ph type="body" sz="quarter" idx="14"/>
          </p:nvPr>
        </p:nvSpPr>
        <p:spPr>
          <a:xfrm>
            <a:off x="362620" y="941535"/>
            <a:ext cx="1695449" cy="1047749"/>
          </a:xfrm>
          <a:prstGeom prst="rect">
            <a:avLst/>
          </a:prstGeom>
          <a:ln>
            <a:noFill/>
          </a:ln>
        </p:spPr>
        <p:txBody>
          <a:bodyPr anchor="ctr"/>
          <a:lstStyle>
            <a:lvl1pPr marL="0" indent="0" algn="ctr">
              <a:buNone/>
              <a:defRPr sz="1867" b="1">
                <a:solidFill>
                  <a:schemeClr val="bg1"/>
                </a:solidFill>
                <a:latin typeface="Proxima Nova Alt Th" panose="02000506030000020004" pitchFamily="50" charset="0"/>
              </a:defRPr>
            </a:lvl1pPr>
            <a:lvl2pPr marL="609585" indent="0">
              <a:buNone/>
              <a:defRPr sz="1600"/>
            </a:lvl2pPr>
            <a:lvl3pPr marL="1219170" indent="0">
              <a:buNone/>
              <a:defRPr sz="1467"/>
            </a:lvl3pPr>
            <a:lvl4pPr marL="1828754" indent="0">
              <a:buNone/>
              <a:defRPr sz="1400"/>
            </a:lvl4pPr>
            <a:lvl5pPr marL="2438339" indent="0">
              <a:buNone/>
              <a:defRPr sz="1400"/>
            </a:lvl5pPr>
          </a:lstStyle>
          <a:p>
            <a:pPr lvl="0"/>
            <a:r>
              <a:rPr lang="en-US" dirty="0"/>
              <a:t>Click to edit Master text styles</a:t>
            </a:r>
          </a:p>
        </p:txBody>
      </p:sp>
      <p:sp>
        <p:nvSpPr>
          <p:cNvPr id="28" name="Text Placeholder 3"/>
          <p:cNvSpPr>
            <a:spLocks noGrp="1"/>
          </p:cNvSpPr>
          <p:nvPr>
            <p:ph type="body" sz="quarter" idx="15"/>
          </p:nvPr>
        </p:nvSpPr>
        <p:spPr>
          <a:xfrm>
            <a:off x="350607" y="2463515"/>
            <a:ext cx="1695449" cy="1047749"/>
          </a:xfrm>
          <a:prstGeom prst="rect">
            <a:avLst/>
          </a:prstGeom>
          <a:ln>
            <a:noFill/>
          </a:ln>
        </p:spPr>
        <p:txBody>
          <a:bodyPr anchor="ctr"/>
          <a:lstStyle>
            <a:lvl1pPr marL="0" indent="0" algn="ctr">
              <a:buNone/>
              <a:defRPr sz="1867" b="1">
                <a:solidFill>
                  <a:schemeClr val="bg1"/>
                </a:solidFill>
                <a:latin typeface="Proxima Nova Alt Th" panose="02000506030000020004" pitchFamily="50" charset="0"/>
              </a:defRPr>
            </a:lvl1pPr>
            <a:lvl2pPr marL="609585" indent="0">
              <a:buNone/>
              <a:defRPr sz="1600"/>
            </a:lvl2pPr>
            <a:lvl3pPr marL="1219170" indent="0">
              <a:buNone/>
              <a:defRPr sz="1467"/>
            </a:lvl3pPr>
            <a:lvl4pPr marL="1828754" indent="0">
              <a:buNone/>
              <a:defRPr sz="1400"/>
            </a:lvl4pPr>
            <a:lvl5pPr marL="2438339" indent="0">
              <a:buNone/>
              <a:defRPr sz="1400"/>
            </a:lvl5pPr>
          </a:lstStyle>
          <a:p>
            <a:pPr lvl="0"/>
            <a:r>
              <a:rPr lang="en-US" dirty="0"/>
              <a:t>Click to edit Master text styles</a:t>
            </a:r>
          </a:p>
        </p:txBody>
      </p:sp>
      <p:sp>
        <p:nvSpPr>
          <p:cNvPr id="29" name="Text Placeholder 3"/>
          <p:cNvSpPr>
            <a:spLocks noGrp="1"/>
          </p:cNvSpPr>
          <p:nvPr>
            <p:ph type="body" sz="quarter" idx="16"/>
          </p:nvPr>
        </p:nvSpPr>
        <p:spPr>
          <a:xfrm>
            <a:off x="338594" y="4018960"/>
            <a:ext cx="1695449" cy="1047749"/>
          </a:xfrm>
          <a:prstGeom prst="rect">
            <a:avLst/>
          </a:prstGeom>
          <a:ln>
            <a:noFill/>
          </a:ln>
        </p:spPr>
        <p:txBody>
          <a:bodyPr anchor="ctr"/>
          <a:lstStyle>
            <a:lvl1pPr marL="0" indent="0" algn="ctr">
              <a:buNone/>
              <a:defRPr sz="1867" b="1">
                <a:solidFill>
                  <a:schemeClr val="bg1"/>
                </a:solidFill>
                <a:latin typeface="Proxima Nova Alt Th" panose="02000506030000020004" pitchFamily="50" charset="0"/>
              </a:defRPr>
            </a:lvl1pPr>
            <a:lvl2pPr marL="609585" indent="0">
              <a:buNone/>
              <a:defRPr sz="1600"/>
            </a:lvl2pPr>
            <a:lvl3pPr marL="1219170" indent="0">
              <a:buNone/>
              <a:defRPr sz="1467"/>
            </a:lvl3pPr>
            <a:lvl4pPr marL="1828754" indent="0">
              <a:buNone/>
              <a:defRPr sz="1400"/>
            </a:lvl4pPr>
            <a:lvl5pPr marL="2438339" indent="0">
              <a:buNone/>
              <a:defRPr sz="1400"/>
            </a:lvl5pPr>
          </a:lstStyle>
          <a:p>
            <a:pPr lvl="0"/>
            <a:r>
              <a:rPr lang="en-US" dirty="0"/>
              <a:t>Click to edit Master text styles</a:t>
            </a:r>
          </a:p>
        </p:txBody>
      </p:sp>
      <p:sp>
        <p:nvSpPr>
          <p:cNvPr id="30" name="Text Placeholder 3"/>
          <p:cNvSpPr>
            <a:spLocks noGrp="1"/>
          </p:cNvSpPr>
          <p:nvPr>
            <p:ph type="body" sz="quarter" idx="17"/>
          </p:nvPr>
        </p:nvSpPr>
        <p:spPr>
          <a:xfrm>
            <a:off x="362621" y="5558267"/>
            <a:ext cx="1695449" cy="1047749"/>
          </a:xfrm>
          <a:prstGeom prst="rect">
            <a:avLst/>
          </a:prstGeom>
          <a:ln>
            <a:noFill/>
          </a:ln>
        </p:spPr>
        <p:txBody>
          <a:bodyPr anchor="ctr"/>
          <a:lstStyle>
            <a:lvl1pPr marL="0" indent="0" algn="ctr">
              <a:buNone/>
              <a:defRPr sz="1867" b="1">
                <a:solidFill>
                  <a:schemeClr val="bg1"/>
                </a:solidFill>
                <a:latin typeface="Proxima Nova Alt Th" panose="02000506030000020004" pitchFamily="50" charset="0"/>
              </a:defRPr>
            </a:lvl1pPr>
            <a:lvl2pPr marL="609585" indent="0">
              <a:buNone/>
              <a:defRPr sz="1600"/>
            </a:lvl2pPr>
            <a:lvl3pPr marL="1219170" indent="0">
              <a:buNone/>
              <a:defRPr sz="1467"/>
            </a:lvl3pPr>
            <a:lvl4pPr marL="1828754" indent="0">
              <a:buNone/>
              <a:defRPr sz="1400"/>
            </a:lvl4pPr>
            <a:lvl5pPr marL="2438339" indent="0">
              <a:buNone/>
              <a:defRPr sz="1400"/>
            </a:lvl5pPr>
          </a:lstStyle>
          <a:p>
            <a:pPr lvl="0"/>
            <a:r>
              <a:rPr lang="en-US" dirty="0"/>
              <a:t>Click to edit Master text styles</a:t>
            </a:r>
          </a:p>
        </p:txBody>
      </p:sp>
      <p:sp>
        <p:nvSpPr>
          <p:cNvPr id="16" name="Title Placeholder 1"/>
          <p:cNvSpPr>
            <a:spLocks noGrp="1"/>
          </p:cNvSpPr>
          <p:nvPr>
            <p:ph type="title"/>
          </p:nvPr>
        </p:nvSpPr>
        <p:spPr>
          <a:xfrm>
            <a:off x="202233" y="223336"/>
            <a:ext cx="3973952" cy="858753"/>
          </a:xfrm>
          <a:prstGeom prst="rect">
            <a:avLst/>
          </a:prstGeom>
        </p:spPr>
        <p:txBody>
          <a:bodyPr vert="horz" lIns="91440" tIns="45720" rIns="91440" bIns="45720" rtlCol="0" anchor="t">
            <a:normAutofit/>
          </a:bodyPr>
          <a:lstStyle>
            <a:lvl1pPr>
              <a:defRPr lang="en-US" sz="2133" b="1" kern="1200" dirty="0">
                <a:solidFill>
                  <a:srgbClr val="4A4A4A"/>
                </a:solidFill>
                <a:latin typeface="Proxima Nova Alt Th" panose="02000506030000020004" pitchFamily="50" charset="0"/>
                <a:ea typeface="+mj-ea"/>
                <a:cs typeface="+mj-cs"/>
              </a:defRPr>
            </a:lvl1pPr>
          </a:lstStyle>
          <a:p>
            <a:r>
              <a:rPr lang="en-US" dirty="0"/>
              <a:t>Click to edit Master title style</a:t>
            </a:r>
            <a:endParaRPr lang="en-GB" dirty="0"/>
          </a:p>
        </p:txBody>
      </p:sp>
      <p:sp>
        <p:nvSpPr>
          <p:cNvPr id="18" name="Text Placeholder 2">
            <a:extLst>
              <a:ext uri="{FF2B5EF4-FFF2-40B4-BE49-F238E27FC236}">
                <a16:creationId xmlns:a16="http://schemas.microsoft.com/office/drawing/2014/main" id="{2B6834EF-7095-42D6-BB9F-646D95E3F026}"/>
              </a:ext>
            </a:extLst>
          </p:cNvPr>
          <p:cNvSpPr>
            <a:spLocks noGrp="1"/>
          </p:cNvSpPr>
          <p:nvPr>
            <p:ph type="body" sz="quarter" idx="18" hasCustomPrompt="1"/>
          </p:nvPr>
        </p:nvSpPr>
        <p:spPr>
          <a:xfrm>
            <a:off x="32326" y="339134"/>
            <a:ext cx="180000" cy="180973"/>
          </a:xfrm>
          <a:prstGeom prst="ellipse">
            <a:avLst/>
          </a:prstGeom>
          <a:solidFill>
            <a:srgbClr val="4A4A4A"/>
          </a:solidFill>
          <a:ln>
            <a:noFill/>
          </a:ln>
        </p:spPr>
        <p:txBody>
          <a:bodyPr/>
          <a:lstStyle>
            <a:lvl1pPr marL="0" indent="0">
              <a:buNone/>
              <a:defRPr sz="133" baseline="0"/>
            </a:lvl1pPr>
          </a:lstStyle>
          <a:p>
            <a:pPr lvl="0"/>
            <a:r>
              <a:rPr lang="en-US" dirty="0"/>
              <a:t> </a:t>
            </a:r>
            <a:endParaRPr lang="en-GB" dirty="0"/>
          </a:p>
        </p:txBody>
      </p:sp>
      <p:sp>
        <p:nvSpPr>
          <p:cNvPr id="17" name="Text Placeholder 11">
            <a:extLst>
              <a:ext uri="{FF2B5EF4-FFF2-40B4-BE49-F238E27FC236}">
                <a16:creationId xmlns:a16="http://schemas.microsoft.com/office/drawing/2014/main" id="{16BDE26D-931F-4E29-A85A-BE3FC9BB1CF8}"/>
              </a:ext>
            </a:extLst>
          </p:cNvPr>
          <p:cNvSpPr>
            <a:spLocks noGrp="1"/>
          </p:cNvSpPr>
          <p:nvPr>
            <p:ph type="body" sz="quarter" idx="19"/>
          </p:nvPr>
        </p:nvSpPr>
        <p:spPr>
          <a:xfrm>
            <a:off x="2492301" y="2253843"/>
            <a:ext cx="7676058" cy="1467092"/>
          </a:xfrm>
          <a:prstGeom prst="rect">
            <a:avLst/>
          </a:prstGeom>
        </p:spPr>
        <p:txBody>
          <a:bodyPr lIns="0">
            <a:normAutofit/>
          </a:bodyPr>
          <a:lstStyle>
            <a:lvl1pPr>
              <a:defRPr lang="en-US" sz="1467" dirty="0">
                <a:latin typeface="Calibri" panose="020F0502020204030204" pitchFamily="34" charset="0"/>
                <a:cs typeface="Calibri" panose="020F0502020204030204" pitchFamily="34" charset="0"/>
              </a:defRPr>
            </a:lvl1pPr>
            <a:lvl2pPr>
              <a:defRPr lang="en-US" sz="1400" dirty="0">
                <a:latin typeface="Calibri" panose="020F0502020204030204" pitchFamily="34" charset="0"/>
                <a:cs typeface="Calibri" panose="020F0502020204030204" pitchFamily="34" charset="0"/>
              </a:defRPr>
            </a:lvl2pPr>
            <a:lvl3pPr>
              <a:defRPr lang="en-US" sz="1333" dirty="0">
                <a:latin typeface="Calibri" panose="020F0502020204030204" pitchFamily="34" charset="0"/>
                <a:cs typeface="Calibri" panose="020F0502020204030204" pitchFamily="34" charset="0"/>
              </a:defRPr>
            </a:lvl3pPr>
            <a:lvl4pPr>
              <a:defRPr lang="en-US" sz="1200" dirty="0">
                <a:latin typeface="Calibri" panose="020F0502020204030204" pitchFamily="34" charset="0"/>
                <a:cs typeface="Calibri" panose="020F0502020204030204" pitchFamily="34" charset="0"/>
              </a:defRPr>
            </a:lvl4pPr>
            <a:lvl5pPr>
              <a:defRPr lang="en-GB" sz="1067" dirty="0">
                <a:latin typeface="Calibri" panose="020F0502020204030204" pitchFamily="34" charset="0"/>
                <a:cs typeface="Calibri" panose="020F0502020204030204" pitchFamily="34" charset="0"/>
              </a:defRPr>
            </a:lvl5pPr>
          </a:lstStyle>
          <a:p>
            <a:pPr marL="0" lvl="0" indent="0" defTabSz="122764">
              <a:buFontTx/>
              <a:buNone/>
            </a:pPr>
            <a:r>
              <a:rPr lang="en-US" dirty="0"/>
              <a:t>Click to edit Master text styles</a:t>
            </a:r>
          </a:p>
          <a:p>
            <a:pPr marL="237061" lvl="1" indent="0" defTabSz="0">
              <a:buFontTx/>
              <a:buNone/>
            </a:pPr>
            <a:r>
              <a:rPr lang="en-US" dirty="0"/>
              <a:t>Second level</a:t>
            </a:r>
          </a:p>
          <a:p>
            <a:pPr marL="596885" lvl="2" indent="0" defTabSz="0">
              <a:buFontTx/>
              <a:buNone/>
            </a:pPr>
            <a:r>
              <a:rPr lang="en-US" dirty="0"/>
              <a:t>Third level</a:t>
            </a:r>
          </a:p>
          <a:p>
            <a:pPr marL="958827" lvl="3" indent="0" defTabSz="0">
              <a:buFontTx/>
              <a:buNone/>
            </a:pPr>
            <a:r>
              <a:rPr lang="en-US" dirty="0"/>
              <a:t>Fourth level</a:t>
            </a:r>
          </a:p>
          <a:p>
            <a:pPr marL="1322884" lvl="4" indent="0" defTabSz="0">
              <a:buFontTx/>
              <a:buNone/>
            </a:pPr>
            <a:r>
              <a:rPr lang="en-US" dirty="0"/>
              <a:t>Fifth level</a:t>
            </a:r>
            <a:endParaRPr lang="en-GB" dirty="0"/>
          </a:p>
        </p:txBody>
      </p:sp>
      <p:sp>
        <p:nvSpPr>
          <p:cNvPr id="19" name="Text Placeholder 11">
            <a:extLst>
              <a:ext uri="{FF2B5EF4-FFF2-40B4-BE49-F238E27FC236}">
                <a16:creationId xmlns:a16="http://schemas.microsoft.com/office/drawing/2014/main" id="{37638F4D-7A4D-4CF7-A9DE-661F65DEAC90}"/>
              </a:ext>
            </a:extLst>
          </p:cNvPr>
          <p:cNvSpPr>
            <a:spLocks noGrp="1"/>
          </p:cNvSpPr>
          <p:nvPr>
            <p:ph type="body" sz="quarter" idx="20"/>
          </p:nvPr>
        </p:nvSpPr>
        <p:spPr>
          <a:xfrm>
            <a:off x="2492301" y="3809288"/>
            <a:ext cx="7676058" cy="1467092"/>
          </a:xfrm>
          <a:prstGeom prst="rect">
            <a:avLst/>
          </a:prstGeom>
        </p:spPr>
        <p:txBody>
          <a:bodyPr lIns="0">
            <a:normAutofit/>
          </a:bodyPr>
          <a:lstStyle>
            <a:lvl1pPr>
              <a:defRPr lang="en-US" sz="1467" dirty="0">
                <a:latin typeface="Calibri" panose="020F0502020204030204" pitchFamily="34" charset="0"/>
                <a:cs typeface="Calibri" panose="020F0502020204030204" pitchFamily="34" charset="0"/>
              </a:defRPr>
            </a:lvl1pPr>
            <a:lvl2pPr>
              <a:defRPr lang="en-US" sz="1400" dirty="0">
                <a:latin typeface="Calibri" panose="020F0502020204030204" pitchFamily="34" charset="0"/>
                <a:cs typeface="Calibri" panose="020F0502020204030204" pitchFamily="34" charset="0"/>
              </a:defRPr>
            </a:lvl2pPr>
            <a:lvl3pPr>
              <a:defRPr lang="en-US" sz="1333" dirty="0">
                <a:latin typeface="Calibri" panose="020F0502020204030204" pitchFamily="34" charset="0"/>
                <a:cs typeface="Calibri" panose="020F0502020204030204" pitchFamily="34" charset="0"/>
              </a:defRPr>
            </a:lvl3pPr>
            <a:lvl4pPr>
              <a:defRPr lang="en-US" sz="1200" dirty="0">
                <a:latin typeface="Calibri" panose="020F0502020204030204" pitchFamily="34" charset="0"/>
                <a:cs typeface="Calibri" panose="020F0502020204030204" pitchFamily="34" charset="0"/>
              </a:defRPr>
            </a:lvl4pPr>
            <a:lvl5pPr>
              <a:defRPr lang="en-GB" sz="1067" dirty="0">
                <a:latin typeface="Calibri" panose="020F0502020204030204" pitchFamily="34" charset="0"/>
                <a:cs typeface="Calibri" panose="020F0502020204030204" pitchFamily="34" charset="0"/>
              </a:defRPr>
            </a:lvl5pPr>
          </a:lstStyle>
          <a:p>
            <a:pPr marL="0" lvl="0" indent="0" defTabSz="122764">
              <a:buFontTx/>
              <a:buNone/>
            </a:pPr>
            <a:r>
              <a:rPr lang="en-US" dirty="0"/>
              <a:t>Click to edit Master text styles</a:t>
            </a:r>
          </a:p>
          <a:p>
            <a:pPr marL="237061" lvl="1" indent="0" defTabSz="0">
              <a:buFontTx/>
              <a:buNone/>
            </a:pPr>
            <a:r>
              <a:rPr lang="en-US" dirty="0"/>
              <a:t>Second level</a:t>
            </a:r>
          </a:p>
          <a:p>
            <a:pPr marL="596885" lvl="2" indent="0" defTabSz="0">
              <a:buFontTx/>
              <a:buNone/>
            </a:pPr>
            <a:r>
              <a:rPr lang="en-US" dirty="0"/>
              <a:t>Third level</a:t>
            </a:r>
          </a:p>
          <a:p>
            <a:pPr marL="958827" lvl="3" indent="0" defTabSz="0">
              <a:buFontTx/>
              <a:buNone/>
            </a:pPr>
            <a:r>
              <a:rPr lang="en-US" dirty="0"/>
              <a:t>Fourth level</a:t>
            </a:r>
          </a:p>
          <a:p>
            <a:pPr marL="1322884" lvl="4" indent="0" defTabSz="0">
              <a:buFontTx/>
              <a:buNone/>
            </a:pPr>
            <a:r>
              <a:rPr lang="en-US" dirty="0"/>
              <a:t>Fifth level</a:t>
            </a:r>
            <a:endParaRPr lang="en-GB" dirty="0"/>
          </a:p>
        </p:txBody>
      </p:sp>
      <p:sp>
        <p:nvSpPr>
          <p:cNvPr id="20" name="Text Placeholder 11">
            <a:extLst>
              <a:ext uri="{FF2B5EF4-FFF2-40B4-BE49-F238E27FC236}">
                <a16:creationId xmlns:a16="http://schemas.microsoft.com/office/drawing/2014/main" id="{37E392A8-72CB-44CE-8F56-13E41B35CAA9}"/>
              </a:ext>
            </a:extLst>
          </p:cNvPr>
          <p:cNvSpPr>
            <a:spLocks noGrp="1"/>
          </p:cNvSpPr>
          <p:nvPr>
            <p:ph type="body" sz="quarter" idx="21"/>
          </p:nvPr>
        </p:nvSpPr>
        <p:spPr>
          <a:xfrm>
            <a:off x="2492301" y="5348595"/>
            <a:ext cx="7676058" cy="1467092"/>
          </a:xfrm>
          <a:prstGeom prst="rect">
            <a:avLst/>
          </a:prstGeom>
        </p:spPr>
        <p:txBody>
          <a:bodyPr lIns="0">
            <a:normAutofit/>
          </a:bodyPr>
          <a:lstStyle>
            <a:lvl1pPr marL="0" indent="0" defTabSz="122764">
              <a:buFontTx/>
              <a:buNone/>
              <a:defRPr sz="1467">
                <a:solidFill>
                  <a:schemeClr val="tx1"/>
                </a:solidFill>
                <a:latin typeface="Calibri" panose="020F0502020204030204" pitchFamily="34" charset="0"/>
                <a:cs typeface="Calibri" panose="020F0502020204030204" pitchFamily="34" charset="0"/>
              </a:defRPr>
            </a:lvl1pPr>
            <a:lvl2pPr marL="237061" indent="0" defTabSz="0">
              <a:buFontTx/>
              <a:buNone/>
              <a:defRPr sz="1400">
                <a:solidFill>
                  <a:schemeClr val="tx1"/>
                </a:solidFill>
                <a:latin typeface="Calibri" panose="020F0502020204030204" pitchFamily="34" charset="0"/>
                <a:cs typeface="Calibri" panose="020F0502020204030204" pitchFamily="34" charset="0"/>
              </a:defRPr>
            </a:lvl2pPr>
            <a:lvl3pPr marL="596885" indent="0" defTabSz="0">
              <a:buFontTx/>
              <a:buNone/>
              <a:defRPr sz="1333">
                <a:solidFill>
                  <a:schemeClr val="tx1"/>
                </a:solidFill>
                <a:latin typeface="Calibri" panose="020F0502020204030204" pitchFamily="34" charset="0"/>
                <a:cs typeface="Calibri" panose="020F0502020204030204" pitchFamily="34" charset="0"/>
              </a:defRPr>
            </a:lvl3pPr>
            <a:lvl4pPr marL="958827" indent="0" defTabSz="0">
              <a:buFontTx/>
              <a:buNone/>
              <a:defRPr sz="1200">
                <a:solidFill>
                  <a:schemeClr val="tx1"/>
                </a:solidFill>
                <a:latin typeface="Calibri" panose="020F0502020204030204" pitchFamily="34" charset="0"/>
                <a:cs typeface="Calibri" panose="020F0502020204030204" pitchFamily="34" charset="0"/>
              </a:defRPr>
            </a:lvl4pPr>
            <a:lvl5pPr marL="1322884" indent="0" defTabSz="0">
              <a:buFontTx/>
              <a:buNone/>
              <a:defRPr sz="1067">
                <a:solidFill>
                  <a:schemeClr val="tx1"/>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350131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 Point Process Aligned">
    <p:spTree>
      <p:nvGrpSpPr>
        <p:cNvPr id="1" name=""/>
        <p:cNvGrpSpPr/>
        <p:nvPr/>
      </p:nvGrpSpPr>
      <p:grpSpPr>
        <a:xfrm>
          <a:off x="0" y="0"/>
          <a:ext cx="0" cy="0"/>
          <a:chOff x="0" y="0"/>
          <a:chExt cx="0" cy="0"/>
        </a:xfrm>
      </p:grpSpPr>
      <p:sp>
        <p:nvSpPr>
          <p:cNvPr id="5" name="Text Placeholder 11"/>
          <p:cNvSpPr>
            <a:spLocks noGrp="1"/>
          </p:cNvSpPr>
          <p:nvPr>
            <p:ph type="body" sz="quarter" idx="10"/>
          </p:nvPr>
        </p:nvSpPr>
        <p:spPr>
          <a:xfrm>
            <a:off x="847202" y="4065201"/>
            <a:ext cx="1666300" cy="1682580"/>
          </a:xfrm>
          <a:prstGeom prst="rect">
            <a:avLst/>
          </a:prstGeom>
        </p:spPr>
        <p:txBody>
          <a:bodyPr lIns="0">
            <a:normAutofit/>
          </a:bodyPr>
          <a:lstStyle>
            <a:lvl1pPr>
              <a:defRPr lang="en-US" sz="1467" dirty="0">
                <a:latin typeface="Calibri" panose="020F0502020204030204" pitchFamily="34" charset="0"/>
                <a:cs typeface="Calibri" panose="020F0502020204030204" pitchFamily="34" charset="0"/>
              </a:defRPr>
            </a:lvl1pPr>
          </a:lstStyle>
          <a:p>
            <a:pPr marL="0" lvl="0" indent="0" defTabSz="122764">
              <a:buFontTx/>
              <a:buNone/>
            </a:pPr>
            <a:r>
              <a:rPr lang="en-US" dirty="0"/>
              <a:t>Click to edit Master text styles</a:t>
            </a:r>
          </a:p>
        </p:txBody>
      </p:sp>
      <p:sp>
        <p:nvSpPr>
          <p:cNvPr id="2" name="Oval 1"/>
          <p:cNvSpPr/>
          <p:nvPr userDrawn="1"/>
        </p:nvSpPr>
        <p:spPr>
          <a:xfrm>
            <a:off x="847202" y="1933303"/>
            <a:ext cx="1666300" cy="16663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33"/>
          </a:p>
        </p:txBody>
      </p:sp>
      <p:sp>
        <p:nvSpPr>
          <p:cNvPr id="12" name="Oval 11"/>
          <p:cNvSpPr/>
          <p:nvPr userDrawn="1"/>
        </p:nvSpPr>
        <p:spPr>
          <a:xfrm>
            <a:off x="3016801" y="1933303"/>
            <a:ext cx="1666300" cy="16663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33"/>
          </a:p>
        </p:txBody>
      </p:sp>
      <p:sp>
        <p:nvSpPr>
          <p:cNvPr id="14" name="Oval 13"/>
          <p:cNvSpPr/>
          <p:nvPr userDrawn="1"/>
        </p:nvSpPr>
        <p:spPr>
          <a:xfrm>
            <a:off x="7355998" y="1933303"/>
            <a:ext cx="1666300" cy="16663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33"/>
          </a:p>
        </p:txBody>
      </p:sp>
      <p:sp>
        <p:nvSpPr>
          <p:cNvPr id="15" name="Oval 14"/>
          <p:cNvSpPr/>
          <p:nvPr userDrawn="1"/>
        </p:nvSpPr>
        <p:spPr>
          <a:xfrm>
            <a:off x="9525595" y="1933303"/>
            <a:ext cx="1666300" cy="16663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33"/>
          </a:p>
        </p:txBody>
      </p:sp>
      <p:sp>
        <p:nvSpPr>
          <p:cNvPr id="27" name="Text Placeholder 3"/>
          <p:cNvSpPr>
            <a:spLocks noGrp="1"/>
          </p:cNvSpPr>
          <p:nvPr>
            <p:ph type="body" sz="quarter" idx="14"/>
          </p:nvPr>
        </p:nvSpPr>
        <p:spPr>
          <a:xfrm>
            <a:off x="979751" y="2331331"/>
            <a:ext cx="1401197" cy="865909"/>
          </a:xfrm>
          <a:prstGeom prst="rect">
            <a:avLst/>
          </a:prstGeom>
          <a:ln>
            <a:noFill/>
          </a:ln>
        </p:spPr>
        <p:txBody>
          <a:bodyPr anchor="ctr"/>
          <a:lstStyle>
            <a:lvl1pPr marL="0" indent="0" algn="ctr">
              <a:buNone/>
              <a:defRPr sz="1600" b="1">
                <a:solidFill>
                  <a:schemeClr val="bg1"/>
                </a:solidFill>
                <a:latin typeface="Proxima Nova Alt Th" panose="02000506030000020004" pitchFamily="50" charset="0"/>
              </a:defRPr>
            </a:lvl1pPr>
            <a:lvl2pPr marL="609585" indent="0">
              <a:buNone/>
              <a:defRPr sz="1600"/>
            </a:lvl2pPr>
            <a:lvl3pPr marL="1219170" indent="0">
              <a:buNone/>
              <a:defRPr sz="1467"/>
            </a:lvl3pPr>
            <a:lvl4pPr marL="1828754" indent="0">
              <a:buNone/>
              <a:defRPr sz="1400"/>
            </a:lvl4pPr>
            <a:lvl5pPr marL="2438339" indent="0">
              <a:buNone/>
              <a:defRPr sz="1400"/>
            </a:lvl5pPr>
          </a:lstStyle>
          <a:p>
            <a:pPr lvl="0"/>
            <a:r>
              <a:rPr lang="en-US" dirty="0"/>
              <a:t>Click to edit Master text styles</a:t>
            </a:r>
          </a:p>
        </p:txBody>
      </p:sp>
      <p:sp>
        <p:nvSpPr>
          <p:cNvPr id="28" name="Text Placeholder 3"/>
          <p:cNvSpPr>
            <a:spLocks noGrp="1"/>
          </p:cNvSpPr>
          <p:nvPr>
            <p:ph type="body" sz="quarter" idx="15"/>
          </p:nvPr>
        </p:nvSpPr>
        <p:spPr>
          <a:xfrm>
            <a:off x="3149349" y="2331331"/>
            <a:ext cx="1401197" cy="865909"/>
          </a:xfrm>
          <a:prstGeom prst="rect">
            <a:avLst/>
          </a:prstGeom>
          <a:ln>
            <a:noFill/>
          </a:ln>
        </p:spPr>
        <p:txBody>
          <a:bodyPr anchor="ctr"/>
          <a:lstStyle>
            <a:lvl1pPr marL="0" indent="0" algn="ctr">
              <a:buNone/>
              <a:defRPr sz="1600" b="1">
                <a:solidFill>
                  <a:schemeClr val="bg1"/>
                </a:solidFill>
                <a:latin typeface="Proxima Nova Alt Th" panose="02000506030000020004" pitchFamily="50" charset="0"/>
              </a:defRPr>
            </a:lvl1pPr>
            <a:lvl2pPr marL="609585" indent="0">
              <a:buNone/>
              <a:defRPr sz="1600"/>
            </a:lvl2pPr>
            <a:lvl3pPr marL="1219170" indent="0">
              <a:buNone/>
              <a:defRPr sz="1467"/>
            </a:lvl3pPr>
            <a:lvl4pPr marL="1828754" indent="0">
              <a:buNone/>
              <a:defRPr sz="1400"/>
            </a:lvl4pPr>
            <a:lvl5pPr marL="2438339" indent="0">
              <a:buNone/>
              <a:defRPr sz="1400"/>
            </a:lvl5pPr>
          </a:lstStyle>
          <a:p>
            <a:pPr lvl="0"/>
            <a:r>
              <a:rPr lang="en-US" dirty="0"/>
              <a:t>Click to edit Master text styles</a:t>
            </a:r>
          </a:p>
        </p:txBody>
      </p:sp>
      <p:sp>
        <p:nvSpPr>
          <p:cNvPr id="29" name="Text Placeholder 3"/>
          <p:cNvSpPr>
            <a:spLocks noGrp="1"/>
          </p:cNvSpPr>
          <p:nvPr>
            <p:ph type="body" sz="quarter" idx="16"/>
          </p:nvPr>
        </p:nvSpPr>
        <p:spPr>
          <a:xfrm>
            <a:off x="7488547" y="2331331"/>
            <a:ext cx="1401197" cy="865909"/>
          </a:xfrm>
          <a:prstGeom prst="rect">
            <a:avLst/>
          </a:prstGeom>
          <a:ln>
            <a:noFill/>
          </a:ln>
        </p:spPr>
        <p:txBody>
          <a:bodyPr anchor="ctr"/>
          <a:lstStyle>
            <a:lvl1pPr marL="0" indent="0" algn="ctr">
              <a:buNone/>
              <a:defRPr sz="1600" b="1">
                <a:solidFill>
                  <a:schemeClr val="bg1"/>
                </a:solidFill>
                <a:latin typeface="Proxima Nova Alt Th" panose="02000506030000020004" pitchFamily="50" charset="0"/>
              </a:defRPr>
            </a:lvl1pPr>
            <a:lvl2pPr marL="609585" indent="0">
              <a:buNone/>
              <a:defRPr sz="1600"/>
            </a:lvl2pPr>
            <a:lvl3pPr marL="1219170" indent="0">
              <a:buNone/>
              <a:defRPr sz="1467"/>
            </a:lvl3pPr>
            <a:lvl4pPr marL="1828754" indent="0">
              <a:buNone/>
              <a:defRPr sz="1400"/>
            </a:lvl4pPr>
            <a:lvl5pPr marL="2438339" indent="0">
              <a:buNone/>
              <a:defRPr sz="1400"/>
            </a:lvl5pPr>
          </a:lstStyle>
          <a:p>
            <a:pPr lvl="0"/>
            <a:r>
              <a:rPr lang="en-US" dirty="0"/>
              <a:t>Click to edit Master text styles</a:t>
            </a:r>
          </a:p>
        </p:txBody>
      </p:sp>
      <p:sp>
        <p:nvSpPr>
          <p:cNvPr id="30" name="Text Placeholder 3"/>
          <p:cNvSpPr>
            <a:spLocks noGrp="1"/>
          </p:cNvSpPr>
          <p:nvPr>
            <p:ph type="body" sz="quarter" idx="17"/>
          </p:nvPr>
        </p:nvSpPr>
        <p:spPr>
          <a:xfrm>
            <a:off x="9658144" y="2331331"/>
            <a:ext cx="1401197" cy="865909"/>
          </a:xfrm>
          <a:prstGeom prst="rect">
            <a:avLst/>
          </a:prstGeom>
          <a:ln>
            <a:noFill/>
          </a:ln>
        </p:spPr>
        <p:txBody>
          <a:bodyPr anchor="ctr"/>
          <a:lstStyle>
            <a:lvl1pPr marL="0" indent="0" algn="ctr">
              <a:buNone/>
              <a:defRPr sz="1600" b="1">
                <a:solidFill>
                  <a:schemeClr val="bg1"/>
                </a:solidFill>
                <a:latin typeface="Proxima Nova Alt Th" panose="02000506030000020004" pitchFamily="50" charset="0"/>
              </a:defRPr>
            </a:lvl1pPr>
            <a:lvl2pPr marL="609585" indent="0">
              <a:buNone/>
              <a:defRPr sz="1600"/>
            </a:lvl2pPr>
            <a:lvl3pPr marL="1219170" indent="0">
              <a:buNone/>
              <a:defRPr sz="1467"/>
            </a:lvl3pPr>
            <a:lvl4pPr marL="1828754" indent="0">
              <a:buNone/>
              <a:defRPr sz="1400"/>
            </a:lvl4pPr>
            <a:lvl5pPr marL="2438339" indent="0">
              <a:buNone/>
              <a:defRPr sz="1400"/>
            </a:lvl5pPr>
          </a:lstStyle>
          <a:p>
            <a:pPr lvl="0"/>
            <a:r>
              <a:rPr lang="en-US" dirty="0"/>
              <a:t>Click to edit Master text styles</a:t>
            </a:r>
          </a:p>
        </p:txBody>
      </p:sp>
      <p:sp>
        <p:nvSpPr>
          <p:cNvPr id="21" name="Oval 20"/>
          <p:cNvSpPr/>
          <p:nvPr userDrawn="1"/>
        </p:nvSpPr>
        <p:spPr>
          <a:xfrm>
            <a:off x="5186399" y="1933303"/>
            <a:ext cx="1666300" cy="16663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33"/>
          </a:p>
        </p:txBody>
      </p:sp>
      <p:sp>
        <p:nvSpPr>
          <p:cNvPr id="22" name="Text Placeholder 3"/>
          <p:cNvSpPr>
            <a:spLocks noGrp="1"/>
          </p:cNvSpPr>
          <p:nvPr>
            <p:ph type="body" sz="quarter" idx="19"/>
          </p:nvPr>
        </p:nvSpPr>
        <p:spPr>
          <a:xfrm>
            <a:off x="5318948" y="2331331"/>
            <a:ext cx="1401197" cy="865909"/>
          </a:xfrm>
          <a:prstGeom prst="rect">
            <a:avLst/>
          </a:prstGeom>
          <a:ln>
            <a:noFill/>
          </a:ln>
        </p:spPr>
        <p:txBody>
          <a:bodyPr anchor="ctr"/>
          <a:lstStyle>
            <a:lvl1pPr marL="0" indent="0" algn="ctr">
              <a:buNone/>
              <a:defRPr sz="1600" b="1">
                <a:solidFill>
                  <a:schemeClr val="bg1"/>
                </a:solidFill>
                <a:latin typeface="Proxima Nova Alt Th" panose="02000506030000020004" pitchFamily="50" charset="0"/>
              </a:defRPr>
            </a:lvl1pPr>
            <a:lvl2pPr marL="609585" indent="0">
              <a:buNone/>
              <a:defRPr sz="1600"/>
            </a:lvl2pPr>
            <a:lvl3pPr marL="1219170" indent="0">
              <a:buNone/>
              <a:defRPr sz="1467"/>
            </a:lvl3pPr>
            <a:lvl4pPr marL="1828754" indent="0">
              <a:buNone/>
              <a:defRPr sz="1400"/>
            </a:lvl4pPr>
            <a:lvl5pPr marL="2438339" indent="0">
              <a:buNone/>
              <a:defRPr sz="1400"/>
            </a:lvl5pPr>
          </a:lstStyle>
          <a:p>
            <a:pPr lvl="0"/>
            <a:r>
              <a:rPr lang="en-US" dirty="0"/>
              <a:t>Click to edit Master text styles</a:t>
            </a:r>
          </a:p>
        </p:txBody>
      </p:sp>
      <p:sp>
        <p:nvSpPr>
          <p:cNvPr id="23" name="Text Placeholder 11"/>
          <p:cNvSpPr>
            <a:spLocks noGrp="1"/>
          </p:cNvSpPr>
          <p:nvPr>
            <p:ph type="body" sz="quarter" idx="20"/>
          </p:nvPr>
        </p:nvSpPr>
        <p:spPr>
          <a:xfrm>
            <a:off x="3030654" y="4065201"/>
            <a:ext cx="1666300" cy="1682580"/>
          </a:xfrm>
          <a:prstGeom prst="rect">
            <a:avLst/>
          </a:prstGeom>
        </p:spPr>
        <p:txBody>
          <a:bodyPr lIns="0">
            <a:normAutofit/>
          </a:bodyPr>
          <a:lstStyle>
            <a:lvl1pPr>
              <a:defRPr lang="en-US" sz="1467" dirty="0">
                <a:latin typeface="Calibri" panose="020F0502020204030204" pitchFamily="34" charset="0"/>
                <a:cs typeface="Calibri" panose="020F0502020204030204" pitchFamily="34" charset="0"/>
              </a:defRPr>
            </a:lvl1pPr>
          </a:lstStyle>
          <a:p>
            <a:pPr marL="0" lvl="0" indent="0" defTabSz="122764">
              <a:buFontTx/>
              <a:buNone/>
            </a:pPr>
            <a:r>
              <a:rPr lang="en-US" dirty="0"/>
              <a:t>Click to edit Master text styles</a:t>
            </a:r>
          </a:p>
        </p:txBody>
      </p:sp>
      <p:sp>
        <p:nvSpPr>
          <p:cNvPr id="24" name="Text Placeholder 11"/>
          <p:cNvSpPr>
            <a:spLocks noGrp="1"/>
          </p:cNvSpPr>
          <p:nvPr>
            <p:ph type="body" sz="quarter" idx="21"/>
          </p:nvPr>
        </p:nvSpPr>
        <p:spPr>
          <a:xfrm>
            <a:off x="5214106" y="4065201"/>
            <a:ext cx="1666300" cy="1682580"/>
          </a:xfrm>
          <a:prstGeom prst="rect">
            <a:avLst/>
          </a:prstGeom>
        </p:spPr>
        <p:txBody>
          <a:bodyPr lIns="0">
            <a:normAutofit/>
          </a:bodyPr>
          <a:lstStyle>
            <a:lvl1pPr>
              <a:defRPr lang="en-US" sz="1467" dirty="0">
                <a:latin typeface="Calibri" panose="020F0502020204030204" pitchFamily="34" charset="0"/>
                <a:cs typeface="Calibri" panose="020F0502020204030204" pitchFamily="34" charset="0"/>
              </a:defRPr>
            </a:lvl1pPr>
          </a:lstStyle>
          <a:p>
            <a:pPr marL="0" lvl="0" indent="0" defTabSz="122764">
              <a:buFontTx/>
              <a:buNone/>
            </a:pPr>
            <a:r>
              <a:rPr lang="en-US" dirty="0"/>
              <a:t>Click to edit Master text styles</a:t>
            </a:r>
          </a:p>
        </p:txBody>
      </p:sp>
      <p:sp>
        <p:nvSpPr>
          <p:cNvPr id="25" name="Text Placeholder 11"/>
          <p:cNvSpPr>
            <a:spLocks noGrp="1"/>
          </p:cNvSpPr>
          <p:nvPr>
            <p:ph type="body" sz="quarter" idx="22"/>
          </p:nvPr>
        </p:nvSpPr>
        <p:spPr>
          <a:xfrm>
            <a:off x="7397558" y="4065201"/>
            <a:ext cx="1666300" cy="1682580"/>
          </a:xfrm>
          <a:prstGeom prst="rect">
            <a:avLst/>
          </a:prstGeom>
        </p:spPr>
        <p:txBody>
          <a:bodyPr lIns="0">
            <a:normAutofit/>
          </a:bodyPr>
          <a:lstStyle>
            <a:lvl1pPr>
              <a:defRPr lang="en-US" sz="1467" dirty="0">
                <a:latin typeface="Calibri" panose="020F0502020204030204" pitchFamily="34" charset="0"/>
                <a:cs typeface="Calibri" panose="020F0502020204030204" pitchFamily="34" charset="0"/>
              </a:defRPr>
            </a:lvl1pPr>
          </a:lstStyle>
          <a:p>
            <a:pPr marL="0" lvl="0" indent="0" defTabSz="122764">
              <a:buFontTx/>
              <a:buNone/>
            </a:pPr>
            <a:r>
              <a:rPr lang="en-US" dirty="0"/>
              <a:t>Click to edit Master text styles</a:t>
            </a:r>
          </a:p>
        </p:txBody>
      </p:sp>
      <p:sp>
        <p:nvSpPr>
          <p:cNvPr id="26" name="Text Placeholder 11"/>
          <p:cNvSpPr>
            <a:spLocks noGrp="1"/>
          </p:cNvSpPr>
          <p:nvPr>
            <p:ph type="body" sz="quarter" idx="23"/>
          </p:nvPr>
        </p:nvSpPr>
        <p:spPr>
          <a:xfrm>
            <a:off x="9581011" y="4065201"/>
            <a:ext cx="1666300" cy="1682580"/>
          </a:xfrm>
          <a:prstGeom prst="rect">
            <a:avLst/>
          </a:prstGeom>
        </p:spPr>
        <p:txBody>
          <a:bodyPr lIns="0">
            <a:normAutofit/>
          </a:bodyPr>
          <a:lstStyle>
            <a:lvl1pPr>
              <a:defRPr lang="en-US" sz="1467" dirty="0">
                <a:latin typeface="Calibri" panose="020F0502020204030204" pitchFamily="34" charset="0"/>
                <a:cs typeface="Calibri" panose="020F0502020204030204" pitchFamily="34" charset="0"/>
              </a:defRPr>
            </a:lvl1pPr>
          </a:lstStyle>
          <a:p>
            <a:pPr marL="0" lvl="0" indent="0" defTabSz="122764">
              <a:buFontTx/>
              <a:buNone/>
            </a:pPr>
            <a:r>
              <a:rPr lang="en-US" dirty="0"/>
              <a:t>Click to edit Master text styles</a:t>
            </a:r>
          </a:p>
        </p:txBody>
      </p:sp>
      <p:sp>
        <p:nvSpPr>
          <p:cNvPr id="20" name="Title Placeholder 1"/>
          <p:cNvSpPr>
            <a:spLocks noGrp="1"/>
          </p:cNvSpPr>
          <p:nvPr>
            <p:ph type="title"/>
          </p:nvPr>
        </p:nvSpPr>
        <p:spPr>
          <a:xfrm>
            <a:off x="202233" y="223336"/>
            <a:ext cx="3973952" cy="858753"/>
          </a:xfrm>
          <a:prstGeom prst="rect">
            <a:avLst/>
          </a:prstGeom>
        </p:spPr>
        <p:txBody>
          <a:bodyPr vert="horz" lIns="91440" tIns="45720" rIns="91440" bIns="45720" rtlCol="0" anchor="t">
            <a:normAutofit/>
          </a:bodyPr>
          <a:lstStyle>
            <a:lvl1pPr>
              <a:defRPr lang="en-US" sz="2133" b="1" kern="1200" dirty="0">
                <a:solidFill>
                  <a:srgbClr val="4A4A4A"/>
                </a:solidFill>
                <a:latin typeface="Proxima Nova Alt Th" panose="02000506030000020004" pitchFamily="50" charset="0"/>
                <a:ea typeface="+mj-ea"/>
                <a:cs typeface="+mj-cs"/>
              </a:defRPr>
            </a:lvl1pPr>
          </a:lstStyle>
          <a:p>
            <a:r>
              <a:rPr lang="en-US" dirty="0"/>
              <a:t>Click to edit Master title style</a:t>
            </a:r>
            <a:endParaRPr lang="en-GB" dirty="0"/>
          </a:p>
        </p:txBody>
      </p:sp>
      <p:sp>
        <p:nvSpPr>
          <p:cNvPr id="31" name="Text Placeholder 2">
            <a:extLst>
              <a:ext uri="{FF2B5EF4-FFF2-40B4-BE49-F238E27FC236}">
                <a16:creationId xmlns:a16="http://schemas.microsoft.com/office/drawing/2014/main" id="{658D0863-1BBB-4819-9B4A-985CA59EAFFE}"/>
              </a:ext>
            </a:extLst>
          </p:cNvPr>
          <p:cNvSpPr>
            <a:spLocks noGrp="1"/>
          </p:cNvSpPr>
          <p:nvPr>
            <p:ph type="body" sz="quarter" idx="18" hasCustomPrompt="1"/>
          </p:nvPr>
        </p:nvSpPr>
        <p:spPr>
          <a:xfrm>
            <a:off x="32326" y="339134"/>
            <a:ext cx="180000" cy="180973"/>
          </a:xfrm>
          <a:prstGeom prst="ellipse">
            <a:avLst/>
          </a:prstGeom>
          <a:solidFill>
            <a:srgbClr val="4A4A4A"/>
          </a:solidFill>
          <a:ln>
            <a:noFill/>
          </a:ln>
        </p:spPr>
        <p:txBody>
          <a:bodyPr/>
          <a:lstStyle>
            <a:lvl1pPr marL="0" indent="0">
              <a:buNone/>
              <a:defRPr sz="133" baseline="0"/>
            </a:lvl1pPr>
          </a:lstStyle>
          <a:p>
            <a:pPr lvl="0"/>
            <a:r>
              <a:rPr lang="en-US" dirty="0"/>
              <a:t> </a:t>
            </a:r>
            <a:endParaRPr lang="en-GB" dirty="0"/>
          </a:p>
        </p:txBody>
      </p:sp>
    </p:spTree>
    <p:extLst>
      <p:ext uri="{BB962C8B-B14F-4D97-AF65-F5344CB8AC3E}">
        <p14:creationId xmlns:p14="http://schemas.microsoft.com/office/powerpoint/2010/main" val="3641750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 Point Process">
    <p:spTree>
      <p:nvGrpSpPr>
        <p:cNvPr id="1" name=""/>
        <p:cNvGrpSpPr/>
        <p:nvPr/>
      </p:nvGrpSpPr>
      <p:grpSpPr>
        <a:xfrm>
          <a:off x="0" y="0"/>
          <a:ext cx="0" cy="0"/>
          <a:chOff x="0" y="0"/>
          <a:chExt cx="0" cy="0"/>
        </a:xfrm>
      </p:grpSpPr>
      <p:sp>
        <p:nvSpPr>
          <p:cNvPr id="5" name="Text Placeholder 11"/>
          <p:cNvSpPr>
            <a:spLocks noGrp="1"/>
          </p:cNvSpPr>
          <p:nvPr>
            <p:ph type="body" sz="quarter" idx="10"/>
          </p:nvPr>
        </p:nvSpPr>
        <p:spPr>
          <a:xfrm>
            <a:off x="1993231" y="1394980"/>
            <a:ext cx="1990535" cy="1553539"/>
          </a:xfrm>
          <a:prstGeom prst="rect">
            <a:avLst/>
          </a:prstGeom>
        </p:spPr>
        <p:txBody>
          <a:bodyPr lIns="0">
            <a:normAutofit/>
          </a:bodyPr>
          <a:lstStyle>
            <a:lvl1pPr marL="0" indent="0" defTabSz="122764">
              <a:buFontTx/>
              <a:buNone/>
              <a:defRPr sz="1467">
                <a:solidFill>
                  <a:schemeClr val="tx1"/>
                </a:solidFill>
                <a:latin typeface="Calibri" panose="020F0502020204030204" pitchFamily="34" charset="0"/>
                <a:cs typeface="Calibri" panose="020F0502020204030204" pitchFamily="34" charset="0"/>
              </a:defRPr>
            </a:lvl1pPr>
            <a:lvl2pPr marL="237061" indent="0" defTabSz="0">
              <a:buFontTx/>
              <a:buNone/>
              <a:defRPr sz="1400">
                <a:solidFill>
                  <a:schemeClr val="tx1"/>
                </a:solidFill>
                <a:latin typeface="Calibri" panose="020F0502020204030204" pitchFamily="34" charset="0"/>
                <a:cs typeface="Calibri" panose="020F0502020204030204" pitchFamily="34" charset="0"/>
              </a:defRPr>
            </a:lvl2pPr>
            <a:lvl3pPr marL="596885" indent="0" defTabSz="0">
              <a:buFontTx/>
              <a:buNone/>
              <a:defRPr sz="1333">
                <a:solidFill>
                  <a:schemeClr val="tx1"/>
                </a:solidFill>
                <a:latin typeface="Calibri" panose="020F0502020204030204" pitchFamily="34" charset="0"/>
                <a:cs typeface="Calibri" panose="020F0502020204030204" pitchFamily="34" charset="0"/>
              </a:defRPr>
            </a:lvl3pPr>
            <a:lvl4pPr marL="958827" indent="0" defTabSz="0">
              <a:buFontTx/>
              <a:buNone/>
              <a:defRPr sz="1200">
                <a:solidFill>
                  <a:schemeClr val="tx1"/>
                </a:solidFill>
                <a:latin typeface="Calibri" panose="020F0502020204030204" pitchFamily="34" charset="0"/>
                <a:cs typeface="Calibri" panose="020F0502020204030204" pitchFamily="34" charset="0"/>
              </a:defRPr>
            </a:lvl4pPr>
            <a:lvl5pPr marL="1322884" indent="0" defTabSz="0">
              <a:buFontTx/>
              <a:buNone/>
              <a:defRPr sz="1067">
                <a:solidFill>
                  <a:schemeClr val="tx1"/>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11"/>
          <p:cNvSpPr>
            <a:spLocks noGrp="1"/>
          </p:cNvSpPr>
          <p:nvPr>
            <p:ph type="body" sz="quarter" idx="11"/>
          </p:nvPr>
        </p:nvSpPr>
        <p:spPr>
          <a:xfrm>
            <a:off x="2001990" y="3779139"/>
            <a:ext cx="1990535" cy="1553539"/>
          </a:xfrm>
          <a:prstGeom prst="rect">
            <a:avLst/>
          </a:prstGeom>
        </p:spPr>
        <p:txBody>
          <a:bodyPr lIns="0">
            <a:normAutofit/>
          </a:bodyPr>
          <a:lstStyle>
            <a:lvl1pPr marL="0" indent="0" defTabSz="122764">
              <a:buFontTx/>
              <a:buNone/>
              <a:defRPr sz="1467">
                <a:solidFill>
                  <a:schemeClr val="tx1"/>
                </a:solidFill>
                <a:latin typeface="Calibri" panose="020F0502020204030204" pitchFamily="34" charset="0"/>
                <a:cs typeface="Calibri" panose="020F0502020204030204" pitchFamily="34" charset="0"/>
              </a:defRPr>
            </a:lvl1pPr>
            <a:lvl2pPr marL="237061" indent="0" defTabSz="0">
              <a:buFontTx/>
              <a:buNone/>
              <a:defRPr sz="1400">
                <a:solidFill>
                  <a:schemeClr val="tx1"/>
                </a:solidFill>
                <a:latin typeface="Calibri" panose="020F0502020204030204" pitchFamily="34" charset="0"/>
                <a:cs typeface="Calibri" panose="020F0502020204030204" pitchFamily="34" charset="0"/>
              </a:defRPr>
            </a:lvl2pPr>
            <a:lvl3pPr marL="596885" indent="0" defTabSz="0">
              <a:buFontTx/>
              <a:buNone/>
              <a:defRPr sz="1333">
                <a:solidFill>
                  <a:schemeClr val="tx1"/>
                </a:solidFill>
                <a:latin typeface="Calibri" panose="020F0502020204030204" pitchFamily="34" charset="0"/>
                <a:cs typeface="Calibri" panose="020F0502020204030204" pitchFamily="34" charset="0"/>
              </a:defRPr>
            </a:lvl3pPr>
            <a:lvl4pPr marL="958827" indent="0" defTabSz="0">
              <a:buFontTx/>
              <a:buNone/>
              <a:defRPr sz="1200">
                <a:solidFill>
                  <a:schemeClr val="tx1"/>
                </a:solidFill>
                <a:latin typeface="Calibri" panose="020F0502020204030204" pitchFamily="34" charset="0"/>
                <a:cs typeface="Calibri" panose="020F0502020204030204" pitchFamily="34" charset="0"/>
              </a:defRPr>
            </a:lvl4pPr>
            <a:lvl5pPr marL="1322884" indent="0" defTabSz="0">
              <a:buFontTx/>
              <a:buNone/>
              <a:defRPr sz="1067">
                <a:solidFill>
                  <a:schemeClr val="tx1"/>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Oval 1"/>
          <p:cNvSpPr/>
          <p:nvPr userDrawn="1"/>
        </p:nvSpPr>
        <p:spPr>
          <a:xfrm>
            <a:off x="331337" y="1505731"/>
            <a:ext cx="1377108" cy="137710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33"/>
          </a:p>
        </p:txBody>
      </p:sp>
      <p:sp>
        <p:nvSpPr>
          <p:cNvPr id="12" name="Oval 11"/>
          <p:cNvSpPr/>
          <p:nvPr userDrawn="1"/>
        </p:nvSpPr>
        <p:spPr>
          <a:xfrm>
            <a:off x="331335" y="3894475"/>
            <a:ext cx="1377108" cy="137710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33"/>
          </a:p>
        </p:txBody>
      </p:sp>
      <p:sp>
        <p:nvSpPr>
          <p:cNvPr id="54" name="Text Placeholder 11"/>
          <p:cNvSpPr>
            <a:spLocks noGrp="1"/>
          </p:cNvSpPr>
          <p:nvPr>
            <p:ph type="body" sz="quarter" idx="12"/>
          </p:nvPr>
        </p:nvSpPr>
        <p:spPr>
          <a:xfrm>
            <a:off x="5951355" y="1394980"/>
            <a:ext cx="1990535" cy="1553539"/>
          </a:xfrm>
          <a:prstGeom prst="rect">
            <a:avLst/>
          </a:prstGeom>
        </p:spPr>
        <p:txBody>
          <a:bodyPr lIns="0">
            <a:normAutofit/>
          </a:bodyPr>
          <a:lstStyle>
            <a:lvl1pPr marL="0" indent="0" defTabSz="122764">
              <a:buFontTx/>
              <a:buNone/>
              <a:defRPr sz="1467">
                <a:solidFill>
                  <a:schemeClr val="tx1"/>
                </a:solidFill>
                <a:latin typeface="Calibri" panose="020F0502020204030204" pitchFamily="34" charset="0"/>
                <a:cs typeface="Calibri" panose="020F0502020204030204" pitchFamily="34" charset="0"/>
              </a:defRPr>
            </a:lvl1pPr>
            <a:lvl2pPr marL="237061" indent="0" defTabSz="0">
              <a:buFontTx/>
              <a:buNone/>
              <a:defRPr sz="1400">
                <a:solidFill>
                  <a:schemeClr val="tx1"/>
                </a:solidFill>
                <a:latin typeface="Calibri" panose="020F0502020204030204" pitchFamily="34" charset="0"/>
                <a:cs typeface="Calibri" panose="020F0502020204030204" pitchFamily="34" charset="0"/>
              </a:defRPr>
            </a:lvl2pPr>
            <a:lvl3pPr marL="596885" indent="0" defTabSz="0">
              <a:buFontTx/>
              <a:buNone/>
              <a:defRPr sz="1333">
                <a:solidFill>
                  <a:schemeClr val="tx1"/>
                </a:solidFill>
                <a:latin typeface="Calibri" panose="020F0502020204030204" pitchFamily="34" charset="0"/>
                <a:cs typeface="Calibri" panose="020F0502020204030204" pitchFamily="34" charset="0"/>
              </a:defRPr>
            </a:lvl3pPr>
            <a:lvl4pPr marL="958827" indent="0" defTabSz="0">
              <a:buFontTx/>
              <a:buNone/>
              <a:defRPr sz="1200">
                <a:solidFill>
                  <a:schemeClr val="tx1"/>
                </a:solidFill>
                <a:latin typeface="Calibri" panose="020F0502020204030204" pitchFamily="34" charset="0"/>
                <a:cs typeface="Calibri" panose="020F0502020204030204" pitchFamily="34" charset="0"/>
              </a:defRPr>
            </a:lvl4pPr>
            <a:lvl5pPr marL="1322884" indent="0" defTabSz="0">
              <a:buFontTx/>
              <a:buNone/>
              <a:defRPr sz="1067">
                <a:solidFill>
                  <a:schemeClr val="tx1"/>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5" name="Text Placeholder 11"/>
          <p:cNvSpPr>
            <a:spLocks noGrp="1"/>
          </p:cNvSpPr>
          <p:nvPr>
            <p:ph type="body" sz="quarter" idx="13"/>
          </p:nvPr>
        </p:nvSpPr>
        <p:spPr>
          <a:xfrm>
            <a:off x="5960114" y="3779139"/>
            <a:ext cx="1990535" cy="1553539"/>
          </a:xfrm>
          <a:prstGeom prst="rect">
            <a:avLst/>
          </a:prstGeom>
        </p:spPr>
        <p:txBody>
          <a:bodyPr lIns="0">
            <a:normAutofit/>
          </a:bodyPr>
          <a:lstStyle>
            <a:lvl1pPr marL="0" indent="0" defTabSz="122764">
              <a:buFontTx/>
              <a:buNone/>
              <a:defRPr sz="1467">
                <a:solidFill>
                  <a:schemeClr val="tx1"/>
                </a:solidFill>
                <a:latin typeface="Calibri" panose="020F0502020204030204" pitchFamily="34" charset="0"/>
                <a:cs typeface="Calibri" panose="020F0502020204030204" pitchFamily="34" charset="0"/>
              </a:defRPr>
            </a:lvl1pPr>
            <a:lvl2pPr marL="237061" indent="0" defTabSz="0">
              <a:buFontTx/>
              <a:buNone/>
              <a:defRPr sz="1400">
                <a:solidFill>
                  <a:schemeClr val="tx1"/>
                </a:solidFill>
                <a:latin typeface="Calibri" panose="020F0502020204030204" pitchFamily="34" charset="0"/>
                <a:cs typeface="Calibri" panose="020F0502020204030204" pitchFamily="34" charset="0"/>
              </a:defRPr>
            </a:lvl2pPr>
            <a:lvl3pPr marL="596885" indent="0" defTabSz="0">
              <a:buFontTx/>
              <a:buNone/>
              <a:defRPr sz="1333">
                <a:solidFill>
                  <a:schemeClr val="tx1"/>
                </a:solidFill>
                <a:latin typeface="Calibri" panose="020F0502020204030204" pitchFamily="34" charset="0"/>
                <a:cs typeface="Calibri" panose="020F0502020204030204" pitchFamily="34" charset="0"/>
              </a:defRPr>
            </a:lvl3pPr>
            <a:lvl4pPr marL="958827" indent="0" defTabSz="0">
              <a:buFontTx/>
              <a:buNone/>
              <a:defRPr sz="1200">
                <a:solidFill>
                  <a:schemeClr val="tx1"/>
                </a:solidFill>
                <a:latin typeface="Calibri" panose="020F0502020204030204" pitchFamily="34" charset="0"/>
                <a:cs typeface="Calibri" panose="020F0502020204030204" pitchFamily="34" charset="0"/>
              </a:defRPr>
            </a:lvl4pPr>
            <a:lvl5pPr marL="1322884" indent="0" defTabSz="0">
              <a:buFontTx/>
              <a:buNone/>
              <a:defRPr sz="1067">
                <a:solidFill>
                  <a:schemeClr val="tx1"/>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9" name="Oval 58"/>
          <p:cNvSpPr/>
          <p:nvPr userDrawn="1"/>
        </p:nvSpPr>
        <p:spPr>
          <a:xfrm>
            <a:off x="4289461" y="1505731"/>
            <a:ext cx="1377108" cy="13771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33"/>
          </a:p>
        </p:txBody>
      </p:sp>
      <p:sp>
        <p:nvSpPr>
          <p:cNvPr id="62" name="Oval 61"/>
          <p:cNvSpPr/>
          <p:nvPr userDrawn="1"/>
        </p:nvSpPr>
        <p:spPr>
          <a:xfrm>
            <a:off x="4289459" y="3894475"/>
            <a:ext cx="1377108" cy="137710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33"/>
          </a:p>
        </p:txBody>
      </p:sp>
      <p:sp>
        <p:nvSpPr>
          <p:cNvPr id="64" name="Text Placeholder 11"/>
          <p:cNvSpPr>
            <a:spLocks noGrp="1"/>
          </p:cNvSpPr>
          <p:nvPr>
            <p:ph type="body" sz="quarter" idx="14"/>
          </p:nvPr>
        </p:nvSpPr>
        <p:spPr>
          <a:xfrm>
            <a:off x="9847049" y="1393511"/>
            <a:ext cx="1990535" cy="1553539"/>
          </a:xfrm>
          <a:prstGeom prst="rect">
            <a:avLst/>
          </a:prstGeom>
        </p:spPr>
        <p:txBody>
          <a:bodyPr lIns="0">
            <a:normAutofit/>
          </a:bodyPr>
          <a:lstStyle>
            <a:lvl1pPr marL="0" indent="0" defTabSz="122764">
              <a:buFontTx/>
              <a:buNone/>
              <a:defRPr sz="1467">
                <a:solidFill>
                  <a:schemeClr val="tx1"/>
                </a:solidFill>
                <a:latin typeface="Calibri" panose="020F0502020204030204" pitchFamily="34" charset="0"/>
                <a:cs typeface="Calibri" panose="020F0502020204030204" pitchFamily="34" charset="0"/>
              </a:defRPr>
            </a:lvl1pPr>
            <a:lvl2pPr marL="237061" indent="0" defTabSz="0">
              <a:buFontTx/>
              <a:buNone/>
              <a:defRPr sz="1400">
                <a:solidFill>
                  <a:schemeClr val="tx1"/>
                </a:solidFill>
                <a:latin typeface="Calibri" panose="020F0502020204030204" pitchFamily="34" charset="0"/>
                <a:cs typeface="Calibri" panose="020F0502020204030204" pitchFamily="34" charset="0"/>
              </a:defRPr>
            </a:lvl2pPr>
            <a:lvl3pPr marL="596885" indent="0" defTabSz="0">
              <a:buFontTx/>
              <a:buNone/>
              <a:defRPr sz="1333">
                <a:solidFill>
                  <a:schemeClr val="tx1"/>
                </a:solidFill>
                <a:latin typeface="Calibri" panose="020F0502020204030204" pitchFamily="34" charset="0"/>
                <a:cs typeface="Calibri" panose="020F0502020204030204" pitchFamily="34" charset="0"/>
              </a:defRPr>
            </a:lvl3pPr>
            <a:lvl4pPr marL="958827" indent="0" defTabSz="0">
              <a:buFontTx/>
              <a:buNone/>
              <a:defRPr sz="1200">
                <a:solidFill>
                  <a:schemeClr val="tx1"/>
                </a:solidFill>
                <a:latin typeface="Calibri" panose="020F0502020204030204" pitchFamily="34" charset="0"/>
                <a:cs typeface="Calibri" panose="020F0502020204030204" pitchFamily="34" charset="0"/>
              </a:defRPr>
            </a:lvl4pPr>
            <a:lvl5pPr marL="1322884" indent="0" defTabSz="0">
              <a:buFontTx/>
              <a:buNone/>
              <a:defRPr sz="1067">
                <a:solidFill>
                  <a:schemeClr val="tx1"/>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5" name="Text Placeholder 11"/>
          <p:cNvSpPr>
            <a:spLocks noGrp="1"/>
          </p:cNvSpPr>
          <p:nvPr>
            <p:ph type="body" sz="quarter" idx="15"/>
          </p:nvPr>
        </p:nvSpPr>
        <p:spPr>
          <a:xfrm>
            <a:off x="9855807" y="3777669"/>
            <a:ext cx="1990535" cy="1553539"/>
          </a:xfrm>
          <a:prstGeom prst="rect">
            <a:avLst/>
          </a:prstGeom>
        </p:spPr>
        <p:txBody>
          <a:bodyPr lIns="0">
            <a:normAutofit/>
          </a:bodyPr>
          <a:lstStyle>
            <a:lvl1pPr marL="0" indent="0" defTabSz="122764">
              <a:buFontTx/>
              <a:buNone/>
              <a:defRPr sz="1467">
                <a:solidFill>
                  <a:schemeClr val="tx1"/>
                </a:solidFill>
                <a:latin typeface="Calibri" panose="020F0502020204030204" pitchFamily="34" charset="0"/>
                <a:cs typeface="Calibri" panose="020F0502020204030204" pitchFamily="34" charset="0"/>
              </a:defRPr>
            </a:lvl1pPr>
            <a:lvl2pPr marL="237061" indent="0" defTabSz="0">
              <a:buFontTx/>
              <a:buNone/>
              <a:defRPr sz="1400">
                <a:solidFill>
                  <a:schemeClr val="tx1"/>
                </a:solidFill>
                <a:latin typeface="Calibri" panose="020F0502020204030204" pitchFamily="34" charset="0"/>
                <a:cs typeface="Calibri" panose="020F0502020204030204" pitchFamily="34" charset="0"/>
              </a:defRPr>
            </a:lvl2pPr>
            <a:lvl3pPr marL="596885" indent="0" defTabSz="0">
              <a:buFontTx/>
              <a:buNone/>
              <a:defRPr sz="1333">
                <a:solidFill>
                  <a:schemeClr val="tx1"/>
                </a:solidFill>
                <a:latin typeface="Calibri" panose="020F0502020204030204" pitchFamily="34" charset="0"/>
                <a:cs typeface="Calibri" panose="020F0502020204030204" pitchFamily="34" charset="0"/>
              </a:defRPr>
            </a:lvl3pPr>
            <a:lvl4pPr marL="958827" indent="0" defTabSz="0">
              <a:buFontTx/>
              <a:buNone/>
              <a:defRPr sz="1200">
                <a:solidFill>
                  <a:schemeClr val="tx1"/>
                </a:solidFill>
                <a:latin typeface="Calibri" panose="020F0502020204030204" pitchFamily="34" charset="0"/>
                <a:cs typeface="Calibri" panose="020F0502020204030204" pitchFamily="34" charset="0"/>
              </a:defRPr>
            </a:lvl4pPr>
            <a:lvl5pPr marL="1322884" indent="0" defTabSz="0">
              <a:buFontTx/>
              <a:buNone/>
              <a:defRPr sz="1067">
                <a:solidFill>
                  <a:schemeClr val="tx1"/>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9" name="Oval 68"/>
          <p:cNvSpPr/>
          <p:nvPr userDrawn="1"/>
        </p:nvSpPr>
        <p:spPr>
          <a:xfrm>
            <a:off x="8185154" y="1505731"/>
            <a:ext cx="1377108" cy="137710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33"/>
          </a:p>
        </p:txBody>
      </p:sp>
      <p:sp>
        <p:nvSpPr>
          <p:cNvPr id="72" name="Oval 71"/>
          <p:cNvSpPr/>
          <p:nvPr userDrawn="1"/>
        </p:nvSpPr>
        <p:spPr>
          <a:xfrm>
            <a:off x="8185153" y="3893006"/>
            <a:ext cx="1377108" cy="137710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33"/>
          </a:p>
        </p:txBody>
      </p:sp>
      <p:sp>
        <p:nvSpPr>
          <p:cNvPr id="74" name="Text Placeholder 3"/>
          <p:cNvSpPr>
            <a:spLocks noGrp="1"/>
          </p:cNvSpPr>
          <p:nvPr>
            <p:ph type="body" sz="quarter" idx="16"/>
          </p:nvPr>
        </p:nvSpPr>
        <p:spPr>
          <a:xfrm>
            <a:off x="387896" y="1836471"/>
            <a:ext cx="1273816" cy="715628"/>
          </a:xfrm>
          <a:prstGeom prst="rect">
            <a:avLst/>
          </a:prstGeom>
          <a:ln>
            <a:noFill/>
          </a:ln>
        </p:spPr>
        <p:txBody>
          <a:bodyPr anchor="ctr"/>
          <a:lstStyle>
            <a:lvl1pPr marL="0" indent="0" algn="ctr">
              <a:buNone/>
              <a:defRPr sz="1467" b="1">
                <a:solidFill>
                  <a:schemeClr val="bg1"/>
                </a:solidFill>
                <a:latin typeface="Proxima Nova Alt Th" panose="02000506030000020004" pitchFamily="50" charset="0"/>
              </a:defRPr>
            </a:lvl1pPr>
            <a:lvl2pPr marL="609585" indent="0">
              <a:buNone/>
              <a:defRPr sz="1600"/>
            </a:lvl2pPr>
            <a:lvl3pPr marL="1219170" indent="0">
              <a:buNone/>
              <a:defRPr sz="1467"/>
            </a:lvl3pPr>
            <a:lvl4pPr marL="1828754" indent="0">
              <a:buNone/>
              <a:defRPr sz="1400"/>
            </a:lvl4pPr>
            <a:lvl5pPr marL="2438339" indent="0">
              <a:buNone/>
              <a:defRPr sz="1400"/>
            </a:lvl5pPr>
          </a:lstStyle>
          <a:p>
            <a:pPr lvl="0"/>
            <a:r>
              <a:rPr lang="en-US" dirty="0"/>
              <a:t>Click to edit Master text styles</a:t>
            </a:r>
          </a:p>
        </p:txBody>
      </p:sp>
      <p:sp>
        <p:nvSpPr>
          <p:cNvPr id="75" name="Text Placeholder 3"/>
          <p:cNvSpPr>
            <a:spLocks noGrp="1"/>
          </p:cNvSpPr>
          <p:nvPr>
            <p:ph type="body" sz="quarter" idx="17"/>
          </p:nvPr>
        </p:nvSpPr>
        <p:spPr>
          <a:xfrm>
            <a:off x="4341104" y="1836471"/>
            <a:ext cx="1273816" cy="715628"/>
          </a:xfrm>
          <a:prstGeom prst="rect">
            <a:avLst/>
          </a:prstGeom>
          <a:ln>
            <a:noFill/>
          </a:ln>
        </p:spPr>
        <p:txBody>
          <a:bodyPr anchor="ctr"/>
          <a:lstStyle>
            <a:lvl1pPr marL="0" indent="0" algn="ctr">
              <a:buNone/>
              <a:defRPr sz="1467" b="1">
                <a:solidFill>
                  <a:schemeClr val="bg1"/>
                </a:solidFill>
                <a:latin typeface="Proxima Nova Alt Th" panose="02000506030000020004" pitchFamily="50" charset="0"/>
              </a:defRPr>
            </a:lvl1pPr>
            <a:lvl2pPr marL="609585" indent="0">
              <a:buNone/>
              <a:defRPr sz="1600"/>
            </a:lvl2pPr>
            <a:lvl3pPr marL="1219170" indent="0">
              <a:buNone/>
              <a:defRPr sz="1467"/>
            </a:lvl3pPr>
            <a:lvl4pPr marL="1828754" indent="0">
              <a:buNone/>
              <a:defRPr sz="1400"/>
            </a:lvl4pPr>
            <a:lvl5pPr marL="2438339" indent="0">
              <a:buNone/>
              <a:defRPr sz="1400"/>
            </a:lvl5pPr>
          </a:lstStyle>
          <a:p>
            <a:pPr lvl="0"/>
            <a:r>
              <a:rPr lang="en-US" dirty="0"/>
              <a:t>Click to edit Master text styles</a:t>
            </a:r>
          </a:p>
        </p:txBody>
      </p:sp>
      <p:sp>
        <p:nvSpPr>
          <p:cNvPr id="76" name="Text Placeholder 3"/>
          <p:cNvSpPr>
            <a:spLocks noGrp="1"/>
          </p:cNvSpPr>
          <p:nvPr>
            <p:ph type="body" sz="quarter" idx="18"/>
          </p:nvPr>
        </p:nvSpPr>
        <p:spPr>
          <a:xfrm>
            <a:off x="8236799" y="1836471"/>
            <a:ext cx="1273816" cy="715628"/>
          </a:xfrm>
          <a:prstGeom prst="rect">
            <a:avLst/>
          </a:prstGeom>
          <a:ln>
            <a:noFill/>
          </a:ln>
        </p:spPr>
        <p:txBody>
          <a:bodyPr anchor="ctr"/>
          <a:lstStyle>
            <a:lvl1pPr marL="0" indent="0" algn="ctr">
              <a:buNone/>
              <a:defRPr sz="1467" b="1">
                <a:solidFill>
                  <a:schemeClr val="bg1"/>
                </a:solidFill>
                <a:latin typeface="Proxima Nova Alt Th" panose="02000506030000020004" pitchFamily="50" charset="0"/>
              </a:defRPr>
            </a:lvl1pPr>
            <a:lvl2pPr marL="609585" indent="0">
              <a:buNone/>
              <a:defRPr sz="1600"/>
            </a:lvl2pPr>
            <a:lvl3pPr marL="1219170" indent="0">
              <a:buNone/>
              <a:defRPr sz="1467"/>
            </a:lvl3pPr>
            <a:lvl4pPr marL="1828754" indent="0">
              <a:buNone/>
              <a:defRPr sz="1400"/>
            </a:lvl4pPr>
            <a:lvl5pPr marL="2438339" indent="0">
              <a:buNone/>
              <a:defRPr sz="1400"/>
            </a:lvl5pPr>
          </a:lstStyle>
          <a:p>
            <a:pPr lvl="0"/>
            <a:r>
              <a:rPr lang="en-US" dirty="0"/>
              <a:t>Click to edit Master text styles</a:t>
            </a:r>
          </a:p>
        </p:txBody>
      </p:sp>
      <p:sp>
        <p:nvSpPr>
          <p:cNvPr id="77" name="Text Placeholder 3"/>
          <p:cNvSpPr>
            <a:spLocks noGrp="1"/>
          </p:cNvSpPr>
          <p:nvPr>
            <p:ph type="body" sz="quarter" idx="19"/>
          </p:nvPr>
        </p:nvSpPr>
        <p:spPr>
          <a:xfrm>
            <a:off x="382980" y="4225214"/>
            <a:ext cx="1273816" cy="715628"/>
          </a:xfrm>
          <a:prstGeom prst="rect">
            <a:avLst/>
          </a:prstGeom>
          <a:ln>
            <a:noFill/>
          </a:ln>
        </p:spPr>
        <p:txBody>
          <a:bodyPr anchor="ctr"/>
          <a:lstStyle>
            <a:lvl1pPr marL="0" indent="0" algn="ctr">
              <a:buNone/>
              <a:defRPr sz="1467" b="1">
                <a:solidFill>
                  <a:schemeClr val="bg1"/>
                </a:solidFill>
                <a:latin typeface="Proxima Nova Alt Th" panose="02000506030000020004" pitchFamily="50" charset="0"/>
              </a:defRPr>
            </a:lvl1pPr>
            <a:lvl2pPr marL="609585" indent="0">
              <a:buNone/>
              <a:defRPr sz="1600"/>
            </a:lvl2pPr>
            <a:lvl3pPr marL="1219170" indent="0">
              <a:buNone/>
              <a:defRPr sz="1467"/>
            </a:lvl3pPr>
            <a:lvl4pPr marL="1828754" indent="0">
              <a:buNone/>
              <a:defRPr sz="1400"/>
            </a:lvl4pPr>
            <a:lvl5pPr marL="2438339" indent="0">
              <a:buNone/>
              <a:defRPr sz="1400"/>
            </a:lvl5pPr>
          </a:lstStyle>
          <a:p>
            <a:pPr lvl="0"/>
            <a:r>
              <a:rPr lang="en-US" dirty="0"/>
              <a:t>Click to edit Master text styles</a:t>
            </a:r>
          </a:p>
        </p:txBody>
      </p:sp>
      <p:sp>
        <p:nvSpPr>
          <p:cNvPr id="78" name="Text Placeholder 3"/>
          <p:cNvSpPr>
            <a:spLocks noGrp="1"/>
          </p:cNvSpPr>
          <p:nvPr>
            <p:ph type="body" sz="quarter" idx="20"/>
          </p:nvPr>
        </p:nvSpPr>
        <p:spPr>
          <a:xfrm>
            <a:off x="4336188" y="4225214"/>
            <a:ext cx="1273816" cy="715628"/>
          </a:xfrm>
          <a:prstGeom prst="rect">
            <a:avLst/>
          </a:prstGeom>
          <a:ln>
            <a:noFill/>
          </a:ln>
        </p:spPr>
        <p:txBody>
          <a:bodyPr anchor="ctr"/>
          <a:lstStyle>
            <a:lvl1pPr marL="0" indent="0" algn="ctr">
              <a:buNone/>
              <a:defRPr sz="1467" b="1">
                <a:solidFill>
                  <a:schemeClr val="bg1"/>
                </a:solidFill>
                <a:latin typeface="Proxima Nova Alt Th" panose="02000506030000020004" pitchFamily="50" charset="0"/>
              </a:defRPr>
            </a:lvl1pPr>
            <a:lvl2pPr marL="609585" indent="0">
              <a:buNone/>
              <a:defRPr sz="1600"/>
            </a:lvl2pPr>
            <a:lvl3pPr marL="1219170" indent="0">
              <a:buNone/>
              <a:defRPr sz="1467"/>
            </a:lvl3pPr>
            <a:lvl4pPr marL="1828754" indent="0">
              <a:buNone/>
              <a:defRPr sz="1400"/>
            </a:lvl4pPr>
            <a:lvl5pPr marL="2438339" indent="0">
              <a:buNone/>
              <a:defRPr sz="1400"/>
            </a:lvl5pPr>
          </a:lstStyle>
          <a:p>
            <a:pPr lvl="0"/>
            <a:r>
              <a:rPr lang="en-US" dirty="0"/>
              <a:t>Click to edit Master text styles</a:t>
            </a:r>
          </a:p>
        </p:txBody>
      </p:sp>
      <p:sp>
        <p:nvSpPr>
          <p:cNvPr id="79" name="Text Placeholder 3"/>
          <p:cNvSpPr>
            <a:spLocks noGrp="1"/>
          </p:cNvSpPr>
          <p:nvPr>
            <p:ph type="body" sz="quarter" idx="21"/>
          </p:nvPr>
        </p:nvSpPr>
        <p:spPr>
          <a:xfrm>
            <a:off x="8231883" y="4225214"/>
            <a:ext cx="1273816" cy="715628"/>
          </a:xfrm>
          <a:prstGeom prst="rect">
            <a:avLst/>
          </a:prstGeom>
          <a:ln>
            <a:noFill/>
          </a:ln>
        </p:spPr>
        <p:txBody>
          <a:bodyPr anchor="ctr"/>
          <a:lstStyle>
            <a:lvl1pPr marL="0" indent="0" algn="ctr">
              <a:buNone/>
              <a:defRPr sz="1467" b="1">
                <a:solidFill>
                  <a:schemeClr val="bg1"/>
                </a:solidFill>
                <a:latin typeface="Proxima Nova Alt Th" panose="02000506030000020004" pitchFamily="50" charset="0"/>
              </a:defRPr>
            </a:lvl1pPr>
            <a:lvl2pPr marL="609585" indent="0">
              <a:buNone/>
              <a:defRPr sz="1600"/>
            </a:lvl2pPr>
            <a:lvl3pPr marL="1219170" indent="0">
              <a:buNone/>
              <a:defRPr sz="1467"/>
            </a:lvl3pPr>
            <a:lvl4pPr marL="1828754" indent="0">
              <a:buNone/>
              <a:defRPr sz="1400"/>
            </a:lvl4pPr>
            <a:lvl5pPr marL="2438339" indent="0">
              <a:buNone/>
              <a:defRPr sz="1400"/>
            </a:lvl5pPr>
          </a:lstStyle>
          <a:p>
            <a:pPr lvl="0"/>
            <a:r>
              <a:rPr lang="en-US" dirty="0"/>
              <a:t>Click to edit Master text styles</a:t>
            </a:r>
          </a:p>
        </p:txBody>
      </p:sp>
      <p:sp>
        <p:nvSpPr>
          <p:cNvPr id="23" name="Title Placeholder 1"/>
          <p:cNvSpPr>
            <a:spLocks noGrp="1"/>
          </p:cNvSpPr>
          <p:nvPr>
            <p:ph type="title"/>
          </p:nvPr>
        </p:nvSpPr>
        <p:spPr>
          <a:xfrm>
            <a:off x="202233" y="223336"/>
            <a:ext cx="3973952" cy="858753"/>
          </a:xfrm>
          <a:prstGeom prst="rect">
            <a:avLst/>
          </a:prstGeom>
        </p:spPr>
        <p:txBody>
          <a:bodyPr vert="horz" lIns="91440" tIns="45720" rIns="91440" bIns="45720" rtlCol="0" anchor="t">
            <a:normAutofit/>
          </a:bodyPr>
          <a:lstStyle>
            <a:lvl1pPr>
              <a:defRPr lang="en-US" sz="2133" b="1" kern="1200" dirty="0">
                <a:solidFill>
                  <a:srgbClr val="4A4A4A"/>
                </a:solidFill>
                <a:latin typeface="Proxima Nova Alt Th" panose="02000506030000020004" pitchFamily="50" charset="0"/>
                <a:ea typeface="+mj-ea"/>
                <a:cs typeface="+mj-cs"/>
              </a:defRPr>
            </a:lvl1pPr>
          </a:lstStyle>
          <a:p>
            <a:r>
              <a:rPr lang="en-US" dirty="0"/>
              <a:t>Click to edit Master title style</a:t>
            </a:r>
            <a:endParaRPr lang="en-GB" dirty="0"/>
          </a:p>
        </p:txBody>
      </p:sp>
      <p:sp>
        <p:nvSpPr>
          <p:cNvPr id="24" name="Text Placeholder 2">
            <a:extLst>
              <a:ext uri="{FF2B5EF4-FFF2-40B4-BE49-F238E27FC236}">
                <a16:creationId xmlns:a16="http://schemas.microsoft.com/office/drawing/2014/main" id="{F079CE56-56AC-4783-A125-F8DDF6715D17}"/>
              </a:ext>
            </a:extLst>
          </p:cNvPr>
          <p:cNvSpPr>
            <a:spLocks noGrp="1"/>
          </p:cNvSpPr>
          <p:nvPr>
            <p:ph type="body" sz="quarter" idx="22" hasCustomPrompt="1"/>
          </p:nvPr>
        </p:nvSpPr>
        <p:spPr>
          <a:xfrm>
            <a:off x="32326" y="339134"/>
            <a:ext cx="180000" cy="180973"/>
          </a:xfrm>
          <a:prstGeom prst="ellipse">
            <a:avLst/>
          </a:prstGeom>
          <a:solidFill>
            <a:srgbClr val="4A4A4A"/>
          </a:solidFill>
          <a:ln>
            <a:noFill/>
          </a:ln>
        </p:spPr>
        <p:txBody>
          <a:bodyPr/>
          <a:lstStyle>
            <a:lvl1pPr marL="0" indent="0">
              <a:buNone/>
              <a:defRPr sz="133" baseline="0"/>
            </a:lvl1pPr>
          </a:lstStyle>
          <a:p>
            <a:pPr lvl="0"/>
            <a:r>
              <a:rPr lang="en-US" dirty="0"/>
              <a:t> </a:t>
            </a:r>
            <a:endParaRPr lang="en-GB" dirty="0"/>
          </a:p>
        </p:txBody>
      </p:sp>
    </p:spTree>
    <p:extLst>
      <p:ext uri="{BB962C8B-B14F-4D97-AF65-F5344CB8AC3E}">
        <p14:creationId xmlns:p14="http://schemas.microsoft.com/office/powerpoint/2010/main" val="1831462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 Points ">
    <p:spTree>
      <p:nvGrpSpPr>
        <p:cNvPr id="1" name=""/>
        <p:cNvGrpSpPr/>
        <p:nvPr/>
      </p:nvGrpSpPr>
      <p:grpSpPr>
        <a:xfrm>
          <a:off x="0" y="0"/>
          <a:ext cx="0" cy="0"/>
          <a:chOff x="0" y="0"/>
          <a:chExt cx="0" cy="0"/>
        </a:xfrm>
      </p:grpSpPr>
      <p:sp>
        <p:nvSpPr>
          <p:cNvPr id="5" name="Text Placeholder 11"/>
          <p:cNvSpPr>
            <a:spLocks noGrp="1"/>
          </p:cNvSpPr>
          <p:nvPr>
            <p:ph type="body" sz="quarter" idx="10"/>
          </p:nvPr>
        </p:nvSpPr>
        <p:spPr>
          <a:xfrm>
            <a:off x="1731896" y="1728410"/>
            <a:ext cx="3238673" cy="338095"/>
          </a:xfrm>
          <a:prstGeom prst="rect">
            <a:avLst/>
          </a:prstGeom>
        </p:spPr>
        <p:txBody>
          <a:bodyPr lIns="0" anchor="ctr">
            <a:noAutofit/>
          </a:bodyPr>
          <a:lstStyle>
            <a:lvl1pPr marL="0" indent="0" defTabSz="122764">
              <a:buFontTx/>
              <a:buNone/>
              <a:defRPr sz="1467">
                <a:solidFill>
                  <a:schemeClr val="tx1"/>
                </a:solidFill>
                <a:latin typeface="Calibri" panose="020F0502020204030204" pitchFamily="34" charset="0"/>
                <a:cs typeface="Calibri" panose="020F0502020204030204" pitchFamily="34" charset="0"/>
              </a:defRPr>
            </a:lvl1pPr>
            <a:lvl2pPr marL="237061" indent="0" defTabSz="0">
              <a:buFontTx/>
              <a:buNone/>
              <a:defRPr sz="1400">
                <a:solidFill>
                  <a:schemeClr val="tx1"/>
                </a:solidFill>
                <a:latin typeface="+mn-lt"/>
              </a:defRPr>
            </a:lvl2pPr>
            <a:lvl3pPr marL="596885" indent="0" defTabSz="0">
              <a:buFontTx/>
              <a:buNone/>
              <a:defRPr sz="1333">
                <a:solidFill>
                  <a:schemeClr val="tx1"/>
                </a:solidFill>
                <a:latin typeface="+mn-lt"/>
              </a:defRPr>
            </a:lvl3pPr>
            <a:lvl4pPr marL="958827" indent="0" defTabSz="0">
              <a:buFontTx/>
              <a:buNone/>
              <a:defRPr sz="1200">
                <a:solidFill>
                  <a:schemeClr val="tx1"/>
                </a:solidFill>
                <a:latin typeface="+mn-lt"/>
              </a:defRPr>
            </a:lvl4pPr>
            <a:lvl5pPr marL="1322884" indent="0" defTabSz="0">
              <a:buFontTx/>
              <a:buNone/>
              <a:defRPr sz="1067">
                <a:solidFill>
                  <a:schemeClr val="tx1"/>
                </a:solidFill>
                <a:latin typeface="+mn-lt"/>
              </a:defRPr>
            </a:lvl5pPr>
          </a:lstStyle>
          <a:p>
            <a:pPr lvl="0"/>
            <a:r>
              <a:rPr lang="en-US" dirty="0"/>
              <a:t>Click to edit Master text styles</a:t>
            </a:r>
          </a:p>
        </p:txBody>
      </p:sp>
      <p:sp>
        <p:nvSpPr>
          <p:cNvPr id="2" name="Oval 1"/>
          <p:cNvSpPr/>
          <p:nvPr userDrawn="1"/>
        </p:nvSpPr>
        <p:spPr>
          <a:xfrm>
            <a:off x="1001399" y="1605443"/>
            <a:ext cx="584028" cy="5840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33">
              <a:solidFill>
                <a:schemeClr val="tx1"/>
              </a:solidFill>
            </a:endParaRPr>
          </a:p>
        </p:txBody>
      </p:sp>
      <p:sp>
        <p:nvSpPr>
          <p:cNvPr id="12" name="Oval 11"/>
          <p:cNvSpPr/>
          <p:nvPr userDrawn="1"/>
        </p:nvSpPr>
        <p:spPr>
          <a:xfrm>
            <a:off x="1001399" y="2452521"/>
            <a:ext cx="584028" cy="5840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33">
              <a:solidFill>
                <a:schemeClr val="tx1"/>
              </a:solidFill>
            </a:endParaRPr>
          </a:p>
        </p:txBody>
      </p:sp>
      <p:sp>
        <p:nvSpPr>
          <p:cNvPr id="59" name="Oval 58"/>
          <p:cNvSpPr/>
          <p:nvPr userDrawn="1"/>
        </p:nvSpPr>
        <p:spPr>
          <a:xfrm>
            <a:off x="1001399" y="3299598"/>
            <a:ext cx="584028" cy="58402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33">
              <a:solidFill>
                <a:schemeClr val="tx1"/>
              </a:solidFill>
            </a:endParaRPr>
          </a:p>
        </p:txBody>
      </p:sp>
      <p:sp>
        <p:nvSpPr>
          <p:cNvPr id="62" name="Oval 61"/>
          <p:cNvSpPr/>
          <p:nvPr userDrawn="1"/>
        </p:nvSpPr>
        <p:spPr>
          <a:xfrm>
            <a:off x="1001399" y="4146675"/>
            <a:ext cx="584028" cy="5840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33">
              <a:solidFill>
                <a:schemeClr val="tx1"/>
              </a:solidFill>
            </a:endParaRPr>
          </a:p>
        </p:txBody>
      </p:sp>
      <p:sp>
        <p:nvSpPr>
          <p:cNvPr id="34" name="Text Placeholder 11"/>
          <p:cNvSpPr>
            <a:spLocks noGrp="1"/>
          </p:cNvSpPr>
          <p:nvPr>
            <p:ph type="body" sz="quarter" idx="11"/>
          </p:nvPr>
        </p:nvSpPr>
        <p:spPr>
          <a:xfrm>
            <a:off x="1731896" y="2575487"/>
            <a:ext cx="3238673" cy="338095"/>
          </a:xfrm>
          <a:prstGeom prst="rect">
            <a:avLst/>
          </a:prstGeom>
        </p:spPr>
        <p:txBody>
          <a:bodyPr lIns="0" anchor="ctr">
            <a:noAutofit/>
          </a:bodyPr>
          <a:lstStyle>
            <a:lvl1pPr marL="0" indent="0" defTabSz="122764">
              <a:buFontTx/>
              <a:buNone/>
              <a:defRPr sz="1467">
                <a:solidFill>
                  <a:schemeClr val="tx1"/>
                </a:solidFill>
                <a:latin typeface="Calibri" panose="020F0502020204030204" pitchFamily="34" charset="0"/>
                <a:cs typeface="Calibri" panose="020F0502020204030204" pitchFamily="34" charset="0"/>
              </a:defRPr>
            </a:lvl1pPr>
            <a:lvl2pPr marL="237061" indent="0" defTabSz="0">
              <a:buFontTx/>
              <a:buNone/>
              <a:defRPr sz="1400">
                <a:solidFill>
                  <a:schemeClr val="tx1"/>
                </a:solidFill>
                <a:latin typeface="+mn-lt"/>
              </a:defRPr>
            </a:lvl2pPr>
            <a:lvl3pPr marL="596885" indent="0" defTabSz="0">
              <a:buFontTx/>
              <a:buNone/>
              <a:defRPr sz="1333">
                <a:solidFill>
                  <a:schemeClr val="tx1"/>
                </a:solidFill>
                <a:latin typeface="+mn-lt"/>
              </a:defRPr>
            </a:lvl3pPr>
            <a:lvl4pPr marL="958827" indent="0" defTabSz="0">
              <a:buFontTx/>
              <a:buNone/>
              <a:defRPr sz="1200">
                <a:solidFill>
                  <a:schemeClr val="tx1"/>
                </a:solidFill>
                <a:latin typeface="+mn-lt"/>
              </a:defRPr>
            </a:lvl4pPr>
            <a:lvl5pPr marL="1322884" indent="0" defTabSz="0">
              <a:buFontTx/>
              <a:buNone/>
              <a:defRPr sz="1067">
                <a:solidFill>
                  <a:schemeClr val="tx1"/>
                </a:solidFill>
                <a:latin typeface="+mn-lt"/>
              </a:defRPr>
            </a:lvl5pPr>
          </a:lstStyle>
          <a:p>
            <a:pPr lvl="0"/>
            <a:r>
              <a:rPr lang="en-US" dirty="0"/>
              <a:t>Click to edit Master text styles</a:t>
            </a:r>
          </a:p>
        </p:txBody>
      </p:sp>
      <p:sp>
        <p:nvSpPr>
          <p:cNvPr id="35" name="Text Placeholder 11"/>
          <p:cNvSpPr>
            <a:spLocks noGrp="1"/>
          </p:cNvSpPr>
          <p:nvPr>
            <p:ph type="body" sz="quarter" idx="12"/>
          </p:nvPr>
        </p:nvSpPr>
        <p:spPr>
          <a:xfrm>
            <a:off x="1731896" y="3422565"/>
            <a:ext cx="3238673" cy="338095"/>
          </a:xfrm>
          <a:prstGeom prst="rect">
            <a:avLst/>
          </a:prstGeom>
        </p:spPr>
        <p:txBody>
          <a:bodyPr lIns="0" anchor="ctr">
            <a:noAutofit/>
          </a:bodyPr>
          <a:lstStyle>
            <a:lvl1pPr marL="0" indent="0" defTabSz="122764">
              <a:buFontTx/>
              <a:buNone/>
              <a:defRPr sz="1467">
                <a:solidFill>
                  <a:schemeClr val="tx1"/>
                </a:solidFill>
                <a:latin typeface="Calibri" panose="020F0502020204030204" pitchFamily="34" charset="0"/>
                <a:cs typeface="Calibri" panose="020F0502020204030204" pitchFamily="34" charset="0"/>
              </a:defRPr>
            </a:lvl1pPr>
            <a:lvl2pPr marL="237061" indent="0" defTabSz="0">
              <a:buFontTx/>
              <a:buNone/>
              <a:defRPr sz="1400">
                <a:solidFill>
                  <a:schemeClr val="tx1"/>
                </a:solidFill>
                <a:latin typeface="+mn-lt"/>
              </a:defRPr>
            </a:lvl2pPr>
            <a:lvl3pPr marL="596885" indent="0" defTabSz="0">
              <a:buFontTx/>
              <a:buNone/>
              <a:defRPr sz="1333">
                <a:solidFill>
                  <a:schemeClr val="tx1"/>
                </a:solidFill>
                <a:latin typeface="+mn-lt"/>
              </a:defRPr>
            </a:lvl3pPr>
            <a:lvl4pPr marL="958827" indent="0" defTabSz="0">
              <a:buFontTx/>
              <a:buNone/>
              <a:defRPr sz="1200">
                <a:solidFill>
                  <a:schemeClr val="tx1"/>
                </a:solidFill>
                <a:latin typeface="+mn-lt"/>
              </a:defRPr>
            </a:lvl4pPr>
            <a:lvl5pPr marL="1322884" indent="0" defTabSz="0">
              <a:buFontTx/>
              <a:buNone/>
              <a:defRPr sz="1067">
                <a:solidFill>
                  <a:schemeClr val="tx1"/>
                </a:solidFill>
                <a:latin typeface="+mn-lt"/>
              </a:defRPr>
            </a:lvl5pPr>
          </a:lstStyle>
          <a:p>
            <a:pPr lvl="0"/>
            <a:r>
              <a:rPr lang="en-US" dirty="0"/>
              <a:t>Click to edit Master text styles</a:t>
            </a:r>
          </a:p>
        </p:txBody>
      </p:sp>
      <p:sp>
        <p:nvSpPr>
          <p:cNvPr id="36" name="Text Placeholder 11"/>
          <p:cNvSpPr>
            <a:spLocks noGrp="1"/>
          </p:cNvSpPr>
          <p:nvPr>
            <p:ph type="body" sz="quarter" idx="13"/>
          </p:nvPr>
        </p:nvSpPr>
        <p:spPr>
          <a:xfrm>
            <a:off x="1731896" y="4269642"/>
            <a:ext cx="3238673" cy="338095"/>
          </a:xfrm>
          <a:prstGeom prst="rect">
            <a:avLst/>
          </a:prstGeom>
        </p:spPr>
        <p:txBody>
          <a:bodyPr lIns="0" anchor="ctr">
            <a:noAutofit/>
          </a:bodyPr>
          <a:lstStyle>
            <a:lvl1pPr marL="0" indent="0" defTabSz="122764">
              <a:buFontTx/>
              <a:buNone/>
              <a:defRPr sz="1467">
                <a:solidFill>
                  <a:schemeClr val="tx1"/>
                </a:solidFill>
                <a:latin typeface="Calibri" panose="020F0502020204030204" pitchFamily="34" charset="0"/>
                <a:cs typeface="Calibri" panose="020F0502020204030204" pitchFamily="34" charset="0"/>
              </a:defRPr>
            </a:lvl1pPr>
            <a:lvl2pPr marL="237061" indent="0" defTabSz="0">
              <a:buFontTx/>
              <a:buNone/>
              <a:defRPr sz="1400">
                <a:solidFill>
                  <a:schemeClr val="tx1"/>
                </a:solidFill>
                <a:latin typeface="+mn-lt"/>
              </a:defRPr>
            </a:lvl2pPr>
            <a:lvl3pPr marL="596885" indent="0" defTabSz="0">
              <a:buFontTx/>
              <a:buNone/>
              <a:defRPr sz="1333">
                <a:solidFill>
                  <a:schemeClr val="tx1"/>
                </a:solidFill>
                <a:latin typeface="+mn-lt"/>
              </a:defRPr>
            </a:lvl3pPr>
            <a:lvl4pPr marL="958827" indent="0" defTabSz="0">
              <a:buFontTx/>
              <a:buNone/>
              <a:defRPr sz="1200">
                <a:solidFill>
                  <a:schemeClr val="tx1"/>
                </a:solidFill>
                <a:latin typeface="+mn-lt"/>
              </a:defRPr>
            </a:lvl4pPr>
            <a:lvl5pPr marL="1322884" indent="0" defTabSz="0">
              <a:buFontTx/>
              <a:buNone/>
              <a:defRPr sz="1067">
                <a:solidFill>
                  <a:schemeClr val="tx1"/>
                </a:solidFill>
                <a:latin typeface="+mn-lt"/>
              </a:defRPr>
            </a:lvl5pPr>
          </a:lstStyle>
          <a:p>
            <a:pPr lvl="0"/>
            <a:r>
              <a:rPr lang="en-US" dirty="0"/>
              <a:t>Click to edit Master text styles</a:t>
            </a:r>
          </a:p>
        </p:txBody>
      </p:sp>
      <p:sp>
        <p:nvSpPr>
          <p:cNvPr id="38" name="Oval 37"/>
          <p:cNvSpPr/>
          <p:nvPr userDrawn="1"/>
        </p:nvSpPr>
        <p:spPr>
          <a:xfrm>
            <a:off x="1001399" y="4993755"/>
            <a:ext cx="584028" cy="5840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33">
              <a:solidFill>
                <a:schemeClr val="tx1"/>
              </a:solidFill>
            </a:endParaRPr>
          </a:p>
        </p:txBody>
      </p:sp>
      <p:sp>
        <p:nvSpPr>
          <p:cNvPr id="40" name="Text Placeholder 11"/>
          <p:cNvSpPr>
            <a:spLocks noGrp="1"/>
          </p:cNvSpPr>
          <p:nvPr>
            <p:ph type="body" sz="quarter" idx="14"/>
          </p:nvPr>
        </p:nvSpPr>
        <p:spPr>
          <a:xfrm>
            <a:off x="1731896" y="5116722"/>
            <a:ext cx="3238673" cy="338095"/>
          </a:xfrm>
          <a:prstGeom prst="rect">
            <a:avLst/>
          </a:prstGeom>
        </p:spPr>
        <p:txBody>
          <a:bodyPr lIns="0" anchor="ctr">
            <a:noAutofit/>
          </a:bodyPr>
          <a:lstStyle>
            <a:lvl1pPr marL="0" indent="0" defTabSz="122764">
              <a:buFontTx/>
              <a:buNone/>
              <a:defRPr sz="1467">
                <a:solidFill>
                  <a:schemeClr val="tx1"/>
                </a:solidFill>
                <a:latin typeface="Calibri" panose="020F0502020204030204" pitchFamily="34" charset="0"/>
                <a:cs typeface="Calibri" panose="020F0502020204030204" pitchFamily="34" charset="0"/>
              </a:defRPr>
            </a:lvl1pPr>
            <a:lvl2pPr marL="237061" indent="0" defTabSz="0">
              <a:buFontTx/>
              <a:buNone/>
              <a:defRPr sz="1400">
                <a:solidFill>
                  <a:schemeClr val="tx1"/>
                </a:solidFill>
                <a:latin typeface="+mn-lt"/>
              </a:defRPr>
            </a:lvl2pPr>
            <a:lvl3pPr marL="596885" indent="0" defTabSz="0">
              <a:buFontTx/>
              <a:buNone/>
              <a:defRPr sz="1333">
                <a:solidFill>
                  <a:schemeClr val="tx1"/>
                </a:solidFill>
                <a:latin typeface="+mn-lt"/>
              </a:defRPr>
            </a:lvl3pPr>
            <a:lvl4pPr marL="958827" indent="0" defTabSz="0">
              <a:buFontTx/>
              <a:buNone/>
              <a:defRPr sz="1200">
                <a:solidFill>
                  <a:schemeClr val="tx1"/>
                </a:solidFill>
                <a:latin typeface="+mn-lt"/>
              </a:defRPr>
            </a:lvl4pPr>
            <a:lvl5pPr marL="1322884" indent="0" defTabSz="0">
              <a:buFontTx/>
              <a:buNone/>
              <a:defRPr sz="1067">
                <a:solidFill>
                  <a:schemeClr val="tx1"/>
                </a:solidFill>
                <a:latin typeface="+mn-lt"/>
              </a:defRPr>
            </a:lvl5pPr>
          </a:lstStyle>
          <a:p>
            <a:pPr lvl="0"/>
            <a:r>
              <a:rPr lang="en-US" dirty="0"/>
              <a:t>Click to edit Master text styles</a:t>
            </a:r>
          </a:p>
        </p:txBody>
      </p:sp>
      <p:sp>
        <p:nvSpPr>
          <p:cNvPr id="41" name="Text Placeholder 11"/>
          <p:cNvSpPr>
            <a:spLocks noGrp="1"/>
          </p:cNvSpPr>
          <p:nvPr>
            <p:ph type="body" sz="quarter" idx="15"/>
          </p:nvPr>
        </p:nvSpPr>
        <p:spPr>
          <a:xfrm>
            <a:off x="7012482" y="1728410"/>
            <a:ext cx="3238673" cy="338095"/>
          </a:xfrm>
          <a:prstGeom prst="rect">
            <a:avLst/>
          </a:prstGeom>
        </p:spPr>
        <p:txBody>
          <a:bodyPr lIns="0" anchor="ctr">
            <a:noAutofit/>
          </a:bodyPr>
          <a:lstStyle>
            <a:lvl1pPr marL="0" indent="0" defTabSz="122764">
              <a:buFontTx/>
              <a:buNone/>
              <a:defRPr sz="1467">
                <a:solidFill>
                  <a:schemeClr val="tx1"/>
                </a:solidFill>
                <a:latin typeface="Calibri" panose="020F0502020204030204" pitchFamily="34" charset="0"/>
                <a:cs typeface="Calibri" panose="020F0502020204030204" pitchFamily="34" charset="0"/>
              </a:defRPr>
            </a:lvl1pPr>
            <a:lvl2pPr marL="237061" indent="0" defTabSz="0">
              <a:buFontTx/>
              <a:buNone/>
              <a:defRPr sz="1400">
                <a:solidFill>
                  <a:schemeClr val="tx1"/>
                </a:solidFill>
                <a:latin typeface="+mn-lt"/>
              </a:defRPr>
            </a:lvl2pPr>
            <a:lvl3pPr marL="596885" indent="0" defTabSz="0">
              <a:buFontTx/>
              <a:buNone/>
              <a:defRPr sz="1333">
                <a:solidFill>
                  <a:schemeClr val="tx1"/>
                </a:solidFill>
                <a:latin typeface="+mn-lt"/>
              </a:defRPr>
            </a:lvl3pPr>
            <a:lvl4pPr marL="958827" indent="0" defTabSz="0">
              <a:buFontTx/>
              <a:buNone/>
              <a:defRPr sz="1200">
                <a:solidFill>
                  <a:schemeClr val="tx1"/>
                </a:solidFill>
                <a:latin typeface="+mn-lt"/>
              </a:defRPr>
            </a:lvl4pPr>
            <a:lvl5pPr marL="1322884" indent="0" defTabSz="0">
              <a:buFontTx/>
              <a:buNone/>
              <a:defRPr sz="1067">
                <a:solidFill>
                  <a:schemeClr val="tx1"/>
                </a:solidFill>
                <a:latin typeface="+mn-lt"/>
              </a:defRPr>
            </a:lvl5pPr>
          </a:lstStyle>
          <a:p>
            <a:pPr lvl="0"/>
            <a:r>
              <a:rPr lang="en-US" dirty="0"/>
              <a:t>Click to edit Master text styles</a:t>
            </a:r>
          </a:p>
        </p:txBody>
      </p:sp>
      <p:sp>
        <p:nvSpPr>
          <p:cNvPr id="43" name="Oval 42"/>
          <p:cNvSpPr/>
          <p:nvPr userDrawn="1"/>
        </p:nvSpPr>
        <p:spPr>
          <a:xfrm>
            <a:off x="6282926" y="1605443"/>
            <a:ext cx="584028" cy="584028"/>
          </a:xfrm>
          <a:prstGeom prst="ellipse">
            <a:avLst/>
          </a:prstGeom>
          <a:solidFill>
            <a:srgbClr val="332D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p>
        </p:txBody>
      </p:sp>
      <p:sp>
        <p:nvSpPr>
          <p:cNvPr id="46" name="Oval 45"/>
          <p:cNvSpPr/>
          <p:nvPr userDrawn="1"/>
        </p:nvSpPr>
        <p:spPr>
          <a:xfrm>
            <a:off x="6282926" y="2452521"/>
            <a:ext cx="584028" cy="58402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33">
              <a:solidFill>
                <a:schemeClr val="tx1"/>
              </a:solidFill>
            </a:endParaRPr>
          </a:p>
        </p:txBody>
      </p:sp>
      <p:sp>
        <p:nvSpPr>
          <p:cNvPr id="49" name="Oval 48"/>
          <p:cNvSpPr/>
          <p:nvPr userDrawn="1"/>
        </p:nvSpPr>
        <p:spPr>
          <a:xfrm>
            <a:off x="6282926" y="3299598"/>
            <a:ext cx="584028" cy="58402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33">
              <a:solidFill>
                <a:schemeClr val="tx1"/>
              </a:solidFill>
            </a:endParaRPr>
          </a:p>
        </p:txBody>
      </p:sp>
      <p:sp>
        <p:nvSpPr>
          <p:cNvPr id="52" name="Oval 51"/>
          <p:cNvSpPr/>
          <p:nvPr userDrawn="1"/>
        </p:nvSpPr>
        <p:spPr>
          <a:xfrm>
            <a:off x="6282926" y="4146675"/>
            <a:ext cx="584028" cy="5840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33">
              <a:solidFill>
                <a:schemeClr val="tx1"/>
              </a:solidFill>
            </a:endParaRPr>
          </a:p>
        </p:txBody>
      </p:sp>
      <p:sp>
        <p:nvSpPr>
          <p:cNvPr id="74" name="Text Placeholder 11"/>
          <p:cNvSpPr>
            <a:spLocks noGrp="1"/>
          </p:cNvSpPr>
          <p:nvPr>
            <p:ph type="body" sz="quarter" idx="16"/>
          </p:nvPr>
        </p:nvSpPr>
        <p:spPr>
          <a:xfrm>
            <a:off x="7012482" y="2575487"/>
            <a:ext cx="3238673" cy="338095"/>
          </a:xfrm>
          <a:prstGeom prst="rect">
            <a:avLst/>
          </a:prstGeom>
        </p:spPr>
        <p:txBody>
          <a:bodyPr lIns="0" anchor="ctr">
            <a:noAutofit/>
          </a:bodyPr>
          <a:lstStyle>
            <a:lvl1pPr marL="0" indent="0" defTabSz="122764">
              <a:buFontTx/>
              <a:buNone/>
              <a:defRPr sz="1467">
                <a:solidFill>
                  <a:schemeClr val="tx1"/>
                </a:solidFill>
                <a:latin typeface="Calibri" panose="020F0502020204030204" pitchFamily="34" charset="0"/>
                <a:cs typeface="Calibri" panose="020F0502020204030204" pitchFamily="34" charset="0"/>
              </a:defRPr>
            </a:lvl1pPr>
            <a:lvl2pPr marL="237061" indent="0" defTabSz="0">
              <a:buFontTx/>
              <a:buNone/>
              <a:defRPr sz="1400">
                <a:solidFill>
                  <a:schemeClr val="tx1"/>
                </a:solidFill>
                <a:latin typeface="+mn-lt"/>
              </a:defRPr>
            </a:lvl2pPr>
            <a:lvl3pPr marL="596885" indent="0" defTabSz="0">
              <a:buFontTx/>
              <a:buNone/>
              <a:defRPr sz="1333">
                <a:solidFill>
                  <a:schemeClr val="tx1"/>
                </a:solidFill>
                <a:latin typeface="+mn-lt"/>
              </a:defRPr>
            </a:lvl3pPr>
            <a:lvl4pPr marL="958827" indent="0" defTabSz="0">
              <a:buFontTx/>
              <a:buNone/>
              <a:defRPr sz="1200">
                <a:solidFill>
                  <a:schemeClr val="tx1"/>
                </a:solidFill>
                <a:latin typeface="+mn-lt"/>
              </a:defRPr>
            </a:lvl4pPr>
            <a:lvl5pPr marL="1322884" indent="0" defTabSz="0">
              <a:buFontTx/>
              <a:buNone/>
              <a:defRPr sz="1067">
                <a:solidFill>
                  <a:schemeClr val="tx1"/>
                </a:solidFill>
                <a:latin typeface="+mn-lt"/>
              </a:defRPr>
            </a:lvl5pPr>
          </a:lstStyle>
          <a:p>
            <a:pPr lvl="0"/>
            <a:r>
              <a:rPr lang="en-US" dirty="0"/>
              <a:t>Click to edit Master text styles</a:t>
            </a:r>
          </a:p>
        </p:txBody>
      </p:sp>
      <p:sp>
        <p:nvSpPr>
          <p:cNvPr id="75" name="Text Placeholder 11"/>
          <p:cNvSpPr>
            <a:spLocks noGrp="1"/>
          </p:cNvSpPr>
          <p:nvPr>
            <p:ph type="body" sz="quarter" idx="17"/>
          </p:nvPr>
        </p:nvSpPr>
        <p:spPr>
          <a:xfrm>
            <a:off x="7012482" y="3422565"/>
            <a:ext cx="3238673" cy="338095"/>
          </a:xfrm>
          <a:prstGeom prst="rect">
            <a:avLst/>
          </a:prstGeom>
        </p:spPr>
        <p:txBody>
          <a:bodyPr lIns="0" anchor="ctr">
            <a:noAutofit/>
          </a:bodyPr>
          <a:lstStyle>
            <a:lvl1pPr marL="0" indent="0" defTabSz="122764">
              <a:buFontTx/>
              <a:buNone/>
              <a:defRPr sz="1467">
                <a:solidFill>
                  <a:schemeClr val="tx1"/>
                </a:solidFill>
                <a:latin typeface="Calibri" panose="020F0502020204030204" pitchFamily="34" charset="0"/>
                <a:cs typeface="Calibri" panose="020F0502020204030204" pitchFamily="34" charset="0"/>
              </a:defRPr>
            </a:lvl1pPr>
            <a:lvl2pPr marL="237061" indent="0" defTabSz="0">
              <a:buFontTx/>
              <a:buNone/>
              <a:defRPr sz="1400">
                <a:solidFill>
                  <a:schemeClr val="tx1"/>
                </a:solidFill>
                <a:latin typeface="+mn-lt"/>
              </a:defRPr>
            </a:lvl2pPr>
            <a:lvl3pPr marL="596885" indent="0" defTabSz="0">
              <a:buFontTx/>
              <a:buNone/>
              <a:defRPr sz="1333">
                <a:solidFill>
                  <a:schemeClr val="tx1"/>
                </a:solidFill>
                <a:latin typeface="+mn-lt"/>
              </a:defRPr>
            </a:lvl3pPr>
            <a:lvl4pPr marL="958827" indent="0" defTabSz="0">
              <a:buFontTx/>
              <a:buNone/>
              <a:defRPr sz="1200">
                <a:solidFill>
                  <a:schemeClr val="tx1"/>
                </a:solidFill>
                <a:latin typeface="+mn-lt"/>
              </a:defRPr>
            </a:lvl4pPr>
            <a:lvl5pPr marL="1322884" indent="0" defTabSz="0">
              <a:buFontTx/>
              <a:buNone/>
              <a:defRPr sz="1067">
                <a:solidFill>
                  <a:schemeClr val="tx1"/>
                </a:solidFill>
                <a:latin typeface="+mn-lt"/>
              </a:defRPr>
            </a:lvl5pPr>
          </a:lstStyle>
          <a:p>
            <a:pPr lvl="0"/>
            <a:r>
              <a:rPr lang="en-US" dirty="0"/>
              <a:t>Click to edit Master text styles</a:t>
            </a:r>
          </a:p>
        </p:txBody>
      </p:sp>
      <p:sp>
        <p:nvSpPr>
          <p:cNvPr id="76" name="Text Placeholder 11"/>
          <p:cNvSpPr>
            <a:spLocks noGrp="1"/>
          </p:cNvSpPr>
          <p:nvPr>
            <p:ph type="body" sz="quarter" idx="18"/>
          </p:nvPr>
        </p:nvSpPr>
        <p:spPr>
          <a:xfrm>
            <a:off x="7012482" y="4269642"/>
            <a:ext cx="3238673" cy="338095"/>
          </a:xfrm>
          <a:prstGeom prst="rect">
            <a:avLst/>
          </a:prstGeom>
        </p:spPr>
        <p:txBody>
          <a:bodyPr lIns="0" anchor="ctr">
            <a:noAutofit/>
          </a:bodyPr>
          <a:lstStyle>
            <a:lvl1pPr marL="0" indent="0" defTabSz="122764">
              <a:buFontTx/>
              <a:buNone/>
              <a:defRPr sz="1467">
                <a:solidFill>
                  <a:schemeClr val="tx1"/>
                </a:solidFill>
                <a:latin typeface="Calibri" panose="020F0502020204030204" pitchFamily="34" charset="0"/>
                <a:cs typeface="Calibri" panose="020F0502020204030204" pitchFamily="34" charset="0"/>
              </a:defRPr>
            </a:lvl1pPr>
            <a:lvl2pPr marL="237061" indent="0" defTabSz="0">
              <a:buFontTx/>
              <a:buNone/>
              <a:defRPr sz="1400">
                <a:solidFill>
                  <a:schemeClr val="tx1"/>
                </a:solidFill>
                <a:latin typeface="+mn-lt"/>
              </a:defRPr>
            </a:lvl2pPr>
            <a:lvl3pPr marL="596885" indent="0" defTabSz="0">
              <a:buFontTx/>
              <a:buNone/>
              <a:defRPr sz="1333">
                <a:solidFill>
                  <a:schemeClr val="tx1"/>
                </a:solidFill>
                <a:latin typeface="+mn-lt"/>
              </a:defRPr>
            </a:lvl3pPr>
            <a:lvl4pPr marL="958827" indent="0" defTabSz="0">
              <a:buFontTx/>
              <a:buNone/>
              <a:defRPr sz="1200">
                <a:solidFill>
                  <a:schemeClr val="tx1"/>
                </a:solidFill>
                <a:latin typeface="+mn-lt"/>
              </a:defRPr>
            </a:lvl4pPr>
            <a:lvl5pPr marL="1322884" indent="0" defTabSz="0">
              <a:buFontTx/>
              <a:buNone/>
              <a:defRPr sz="1067">
                <a:solidFill>
                  <a:schemeClr val="tx1"/>
                </a:solidFill>
                <a:latin typeface="+mn-lt"/>
              </a:defRPr>
            </a:lvl5pPr>
          </a:lstStyle>
          <a:p>
            <a:pPr lvl="0"/>
            <a:r>
              <a:rPr lang="en-US" dirty="0"/>
              <a:t>Click to edit Master text styles</a:t>
            </a:r>
          </a:p>
        </p:txBody>
      </p:sp>
      <p:sp>
        <p:nvSpPr>
          <p:cNvPr id="78" name="Oval 77"/>
          <p:cNvSpPr/>
          <p:nvPr userDrawn="1"/>
        </p:nvSpPr>
        <p:spPr>
          <a:xfrm>
            <a:off x="6282926" y="4993755"/>
            <a:ext cx="584028" cy="5840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33">
              <a:solidFill>
                <a:schemeClr val="tx1"/>
              </a:solidFill>
            </a:endParaRPr>
          </a:p>
        </p:txBody>
      </p:sp>
      <p:sp>
        <p:nvSpPr>
          <p:cNvPr id="80" name="Text Placeholder 11"/>
          <p:cNvSpPr>
            <a:spLocks noGrp="1"/>
          </p:cNvSpPr>
          <p:nvPr>
            <p:ph type="body" sz="quarter" idx="19"/>
          </p:nvPr>
        </p:nvSpPr>
        <p:spPr>
          <a:xfrm>
            <a:off x="7012482" y="5116722"/>
            <a:ext cx="3238673" cy="338095"/>
          </a:xfrm>
          <a:prstGeom prst="rect">
            <a:avLst/>
          </a:prstGeom>
        </p:spPr>
        <p:txBody>
          <a:bodyPr lIns="0" anchor="ctr">
            <a:noAutofit/>
          </a:bodyPr>
          <a:lstStyle>
            <a:lvl1pPr marL="0" indent="0" defTabSz="122764">
              <a:buFontTx/>
              <a:buNone/>
              <a:defRPr sz="1467">
                <a:solidFill>
                  <a:schemeClr val="tx1"/>
                </a:solidFill>
                <a:latin typeface="Calibri" panose="020F0502020204030204" pitchFamily="34" charset="0"/>
                <a:cs typeface="Calibri" panose="020F0502020204030204" pitchFamily="34" charset="0"/>
              </a:defRPr>
            </a:lvl1pPr>
            <a:lvl2pPr marL="237061" indent="0" defTabSz="0">
              <a:buFontTx/>
              <a:buNone/>
              <a:defRPr sz="1400">
                <a:solidFill>
                  <a:schemeClr val="tx1"/>
                </a:solidFill>
                <a:latin typeface="+mn-lt"/>
              </a:defRPr>
            </a:lvl2pPr>
            <a:lvl3pPr marL="596885" indent="0" defTabSz="0">
              <a:buFontTx/>
              <a:buNone/>
              <a:defRPr sz="1333">
                <a:solidFill>
                  <a:schemeClr val="tx1"/>
                </a:solidFill>
                <a:latin typeface="+mn-lt"/>
              </a:defRPr>
            </a:lvl3pPr>
            <a:lvl4pPr marL="958827" indent="0" defTabSz="0">
              <a:buFontTx/>
              <a:buNone/>
              <a:defRPr sz="1200">
                <a:solidFill>
                  <a:schemeClr val="tx1"/>
                </a:solidFill>
                <a:latin typeface="+mn-lt"/>
              </a:defRPr>
            </a:lvl4pPr>
            <a:lvl5pPr marL="1322884" indent="0" defTabSz="0">
              <a:buFontTx/>
              <a:buNone/>
              <a:defRPr sz="1067">
                <a:solidFill>
                  <a:schemeClr val="tx1"/>
                </a:solidFill>
                <a:latin typeface="+mn-lt"/>
              </a:defRPr>
            </a:lvl5pPr>
          </a:lstStyle>
          <a:p>
            <a:pPr lvl="0"/>
            <a:r>
              <a:rPr lang="en-US" dirty="0"/>
              <a:t>Click to edit Master text styles</a:t>
            </a:r>
          </a:p>
        </p:txBody>
      </p:sp>
      <p:sp>
        <p:nvSpPr>
          <p:cNvPr id="25" name="Title Placeholder 1"/>
          <p:cNvSpPr>
            <a:spLocks noGrp="1"/>
          </p:cNvSpPr>
          <p:nvPr>
            <p:ph type="title"/>
          </p:nvPr>
        </p:nvSpPr>
        <p:spPr>
          <a:xfrm>
            <a:off x="202233" y="223336"/>
            <a:ext cx="3973952" cy="858753"/>
          </a:xfrm>
          <a:prstGeom prst="rect">
            <a:avLst/>
          </a:prstGeom>
        </p:spPr>
        <p:txBody>
          <a:bodyPr vert="horz" lIns="91440" tIns="45720" rIns="91440" bIns="45720" rtlCol="0" anchor="t">
            <a:normAutofit/>
          </a:bodyPr>
          <a:lstStyle>
            <a:lvl1pPr>
              <a:defRPr lang="en-US" sz="2133" b="1" kern="1200" dirty="0">
                <a:solidFill>
                  <a:srgbClr val="4A4A4A"/>
                </a:solidFill>
                <a:latin typeface="Proxima Nova Alt Th" panose="02000506030000020004" pitchFamily="50" charset="0"/>
                <a:ea typeface="+mj-ea"/>
                <a:cs typeface="+mj-cs"/>
              </a:defRPr>
            </a:lvl1pPr>
          </a:lstStyle>
          <a:p>
            <a:r>
              <a:rPr lang="en-US" dirty="0"/>
              <a:t>Click to edit Master title style</a:t>
            </a:r>
            <a:endParaRPr lang="en-GB" dirty="0"/>
          </a:p>
        </p:txBody>
      </p:sp>
      <p:sp>
        <p:nvSpPr>
          <p:cNvPr id="26" name="Text Placeholder 2">
            <a:extLst>
              <a:ext uri="{FF2B5EF4-FFF2-40B4-BE49-F238E27FC236}">
                <a16:creationId xmlns:a16="http://schemas.microsoft.com/office/drawing/2014/main" id="{C1D0D8C6-2F3E-480D-8229-D9BDC8DEFFDA}"/>
              </a:ext>
            </a:extLst>
          </p:cNvPr>
          <p:cNvSpPr>
            <a:spLocks noGrp="1"/>
          </p:cNvSpPr>
          <p:nvPr>
            <p:ph type="body" sz="quarter" idx="20" hasCustomPrompt="1"/>
          </p:nvPr>
        </p:nvSpPr>
        <p:spPr>
          <a:xfrm>
            <a:off x="32326" y="339134"/>
            <a:ext cx="180000" cy="180973"/>
          </a:xfrm>
          <a:prstGeom prst="ellipse">
            <a:avLst/>
          </a:prstGeom>
          <a:solidFill>
            <a:srgbClr val="4A4A4A"/>
          </a:solidFill>
          <a:ln>
            <a:noFill/>
          </a:ln>
        </p:spPr>
        <p:txBody>
          <a:bodyPr/>
          <a:lstStyle>
            <a:lvl1pPr marL="0" indent="0">
              <a:buNone/>
              <a:defRPr sz="133" baseline="0"/>
            </a:lvl1pPr>
          </a:lstStyle>
          <a:p>
            <a:pPr lvl="0"/>
            <a:r>
              <a:rPr lang="en-US" dirty="0"/>
              <a:t> </a:t>
            </a:r>
            <a:endParaRPr lang="en-GB" dirty="0"/>
          </a:p>
        </p:txBody>
      </p:sp>
    </p:spTree>
    <p:extLst>
      <p:ext uri="{BB962C8B-B14F-4D97-AF65-F5344CB8AC3E}">
        <p14:creationId xmlns:p14="http://schemas.microsoft.com/office/powerpoint/2010/main" val="3688999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ext and Grey Box">
    <p:spTree>
      <p:nvGrpSpPr>
        <p:cNvPr id="1" name=""/>
        <p:cNvGrpSpPr/>
        <p:nvPr/>
      </p:nvGrpSpPr>
      <p:grpSpPr>
        <a:xfrm>
          <a:off x="0" y="0"/>
          <a:ext cx="0" cy="0"/>
          <a:chOff x="0" y="0"/>
          <a:chExt cx="0" cy="0"/>
        </a:xfrm>
      </p:grpSpPr>
      <p:sp>
        <p:nvSpPr>
          <p:cNvPr id="6" name="Text Placeholder 11"/>
          <p:cNvSpPr>
            <a:spLocks noGrp="1"/>
          </p:cNvSpPr>
          <p:nvPr>
            <p:ph type="body" sz="quarter" idx="10" hasCustomPrompt="1"/>
          </p:nvPr>
        </p:nvSpPr>
        <p:spPr>
          <a:xfrm>
            <a:off x="334432" y="1284817"/>
            <a:ext cx="11279718" cy="347133"/>
          </a:xfrm>
          <a:prstGeom prst="rect">
            <a:avLst/>
          </a:prstGeom>
        </p:spPr>
        <p:txBody>
          <a:bodyPr lIns="0">
            <a:noAutofit/>
          </a:bodyPr>
          <a:lstStyle>
            <a:lvl1pPr marL="0" indent="0" defTabSz="122764">
              <a:buFontTx/>
              <a:buNone/>
              <a:defRPr sz="1467">
                <a:solidFill>
                  <a:srgbClr val="4A4A4A"/>
                </a:solidFill>
                <a:latin typeface="Calibri" panose="020F0502020204030204" pitchFamily="34" charset="0"/>
                <a:cs typeface="Calibri" panose="020F0502020204030204" pitchFamily="34" charset="0"/>
              </a:defRPr>
            </a:lvl1pPr>
            <a:lvl2pPr marL="237061" indent="0" defTabSz="0">
              <a:buFontTx/>
              <a:buNone/>
              <a:defRPr sz="1400">
                <a:solidFill>
                  <a:srgbClr val="4A4A4A"/>
                </a:solidFill>
                <a:latin typeface="Calibri" panose="020F0502020204030204" pitchFamily="34" charset="0"/>
                <a:cs typeface="Calibri" panose="020F0502020204030204" pitchFamily="34" charset="0"/>
              </a:defRPr>
            </a:lvl2pPr>
            <a:lvl3pPr marL="596885" indent="0" defTabSz="0">
              <a:buFontTx/>
              <a:buNone/>
              <a:defRPr sz="1333">
                <a:solidFill>
                  <a:srgbClr val="4A4A4A"/>
                </a:solidFill>
                <a:latin typeface="Calibri" panose="020F0502020204030204" pitchFamily="34" charset="0"/>
                <a:cs typeface="Calibri" panose="020F0502020204030204" pitchFamily="34" charset="0"/>
              </a:defRPr>
            </a:lvl3pPr>
            <a:lvl4pPr marL="958827" indent="0" defTabSz="0">
              <a:buFontTx/>
              <a:buNone/>
              <a:defRPr sz="1200">
                <a:solidFill>
                  <a:srgbClr val="4A4A4A"/>
                </a:solidFill>
                <a:latin typeface="Calibri" panose="020F0502020204030204" pitchFamily="34" charset="0"/>
                <a:cs typeface="Calibri" panose="020F0502020204030204" pitchFamily="34" charset="0"/>
              </a:defRPr>
            </a:lvl4pPr>
            <a:lvl5pPr marL="1322884" indent="0" defTabSz="0">
              <a:buFontTx/>
              <a:buNone/>
              <a:defRPr sz="1067">
                <a:solidFill>
                  <a:srgbClr val="4A4A4A"/>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Placeholder 1"/>
          <p:cNvSpPr>
            <a:spLocks noGrp="1"/>
          </p:cNvSpPr>
          <p:nvPr>
            <p:ph type="title"/>
          </p:nvPr>
        </p:nvSpPr>
        <p:spPr>
          <a:xfrm>
            <a:off x="202234" y="272744"/>
            <a:ext cx="9506915" cy="858753"/>
          </a:xfrm>
          <a:prstGeom prst="rect">
            <a:avLst/>
          </a:prstGeom>
        </p:spPr>
        <p:txBody>
          <a:bodyPr vert="horz" lIns="91440" tIns="45720" rIns="91440" bIns="45720" rtlCol="0" anchor="t">
            <a:noAutofit/>
          </a:bodyPr>
          <a:lstStyle>
            <a:lvl1pPr algn="l">
              <a:lnSpc>
                <a:spcPct val="80000"/>
              </a:lnSpc>
              <a:defRPr lang="en-US" sz="2133" b="1" kern="1200" dirty="0">
                <a:solidFill>
                  <a:srgbClr val="4A4A4A"/>
                </a:solidFill>
                <a:latin typeface="Proxima Nova Alt Th" panose="02000506030000020004" pitchFamily="50" charset="0"/>
                <a:ea typeface="+mj-ea"/>
                <a:cs typeface="+mj-cs"/>
              </a:defRPr>
            </a:lvl1pPr>
          </a:lstStyle>
          <a:p>
            <a:r>
              <a:rPr lang="en-US" dirty="0"/>
              <a:t>Click to edit Master title style</a:t>
            </a:r>
            <a:endParaRPr lang="en-GB" dirty="0"/>
          </a:p>
        </p:txBody>
      </p:sp>
      <p:sp>
        <p:nvSpPr>
          <p:cNvPr id="8" name="Text Placeholder 2">
            <a:extLst>
              <a:ext uri="{FF2B5EF4-FFF2-40B4-BE49-F238E27FC236}">
                <a16:creationId xmlns:a16="http://schemas.microsoft.com/office/drawing/2014/main" id="{A18C2E32-A292-45AF-B8E7-03F4DB896CB1}"/>
              </a:ext>
            </a:extLst>
          </p:cNvPr>
          <p:cNvSpPr>
            <a:spLocks noGrp="1"/>
          </p:cNvSpPr>
          <p:nvPr>
            <p:ph type="body" sz="quarter" idx="18" hasCustomPrompt="1"/>
          </p:nvPr>
        </p:nvSpPr>
        <p:spPr>
          <a:xfrm>
            <a:off x="32326" y="339134"/>
            <a:ext cx="180000" cy="180973"/>
          </a:xfrm>
          <a:prstGeom prst="ellipse">
            <a:avLst/>
          </a:prstGeom>
          <a:solidFill>
            <a:srgbClr val="4A4A4A"/>
          </a:solidFill>
          <a:ln>
            <a:noFill/>
          </a:ln>
        </p:spPr>
        <p:txBody>
          <a:bodyPr/>
          <a:lstStyle>
            <a:lvl1pPr marL="0" indent="0">
              <a:buNone/>
              <a:defRPr sz="133" baseline="0"/>
            </a:lvl1pPr>
          </a:lstStyle>
          <a:p>
            <a:pPr lvl="0"/>
            <a:r>
              <a:rPr lang="en-US" dirty="0"/>
              <a:t> </a:t>
            </a:r>
            <a:endParaRPr lang="en-GB" dirty="0"/>
          </a:p>
        </p:txBody>
      </p:sp>
      <p:pic>
        <p:nvPicPr>
          <p:cNvPr id="5" name="Picture 4">
            <a:extLst>
              <a:ext uri="{FF2B5EF4-FFF2-40B4-BE49-F238E27FC236}">
                <a16:creationId xmlns:a16="http://schemas.microsoft.com/office/drawing/2014/main" id="{BC2EA11B-3331-4EA7-8B23-4F06EFD6C8A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252500" y="199893"/>
            <a:ext cx="694509" cy="640428"/>
          </a:xfrm>
          <a:prstGeom prst="rect">
            <a:avLst/>
          </a:prstGeom>
        </p:spPr>
      </p:pic>
      <p:sp>
        <p:nvSpPr>
          <p:cNvPr id="11" name="Slide Number Placeholder 5">
            <a:extLst>
              <a:ext uri="{FF2B5EF4-FFF2-40B4-BE49-F238E27FC236}">
                <a16:creationId xmlns:a16="http://schemas.microsoft.com/office/drawing/2014/main" id="{7D468888-BBE4-45CD-AB8B-EA1BDA435BE7}"/>
              </a:ext>
            </a:extLst>
          </p:cNvPr>
          <p:cNvSpPr>
            <a:spLocks noGrp="1"/>
          </p:cNvSpPr>
          <p:nvPr>
            <p:ph type="sldNum" sz="quarter" idx="12"/>
          </p:nvPr>
        </p:nvSpPr>
        <p:spPr>
          <a:xfrm>
            <a:off x="89253" y="6356359"/>
            <a:ext cx="398417" cy="365125"/>
          </a:xfrm>
          <a:prstGeom prst="rect">
            <a:avLst/>
          </a:prstGeom>
        </p:spPr>
        <p:txBody>
          <a:bodyPr anchor="ctr"/>
          <a:lstStyle>
            <a:lvl1pPr algn="ctr">
              <a:defRPr lang="en-GB" sz="900" kern="1200" smtClean="0">
                <a:solidFill>
                  <a:schemeClr val="tx1"/>
                </a:solidFill>
                <a:latin typeface="Calibri" panose="020F0502020204030204" pitchFamily="34" charset="0"/>
                <a:ea typeface="+mn-ea"/>
                <a:cs typeface="Calibri" panose="020F0502020204030204" pitchFamily="34" charset="0"/>
              </a:defRPr>
            </a:lvl1pPr>
          </a:lstStyle>
          <a:p>
            <a:fld id="{6C4C6F56-B3DB-B64D-89A3-7D5B0D04A5CD}" type="slidenum">
              <a:rPr lang="en-GB" smtClean="0"/>
              <a:pPr/>
              <a:t>‹#›</a:t>
            </a:fld>
            <a:endParaRPr lang="en-GB" dirty="0"/>
          </a:p>
        </p:txBody>
      </p:sp>
      <p:sp>
        <p:nvSpPr>
          <p:cNvPr id="12" name="Footer Placeholder 4">
            <a:extLst>
              <a:ext uri="{FF2B5EF4-FFF2-40B4-BE49-F238E27FC236}">
                <a16:creationId xmlns:a16="http://schemas.microsoft.com/office/drawing/2014/main" id="{31212F30-2051-4E87-A61D-E7B44451B696}"/>
              </a:ext>
            </a:extLst>
          </p:cNvPr>
          <p:cNvSpPr>
            <a:spLocks noGrp="1"/>
          </p:cNvSpPr>
          <p:nvPr>
            <p:ph type="ftr" sz="quarter" idx="11"/>
          </p:nvPr>
        </p:nvSpPr>
        <p:spPr>
          <a:xfrm>
            <a:off x="592183" y="6356359"/>
            <a:ext cx="11021967" cy="365125"/>
          </a:xfrm>
          <a:prstGeom prst="rect">
            <a:avLst/>
          </a:prstGeom>
        </p:spPr>
        <p:txBody>
          <a:bodyPr anchor="ctr"/>
          <a:lstStyle>
            <a:lvl1pPr algn="l">
              <a:defRPr sz="900">
                <a:latin typeface="Calibri" panose="020F0502020204030204" pitchFamily="34" charset="0"/>
                <a:cs typeface="Calibri" panose="020F0502020204030204" pitchFamily="34" charset="0"/>
              </a:defRPr>
            </a:lvl1pPr>
          </a:lstStyle>
          <a:p>
            <a:r>
              <a:rPr lang="en-US" dirty="0"/>
              <a:t>European Climate Foundation</a:t>
            </a:r>
          </a:p>
        </p:txBody>
      </p:sp>
    </p:spTree>
    <p:extLst>
      <p:ext uri="{BB962C8B-B14F-4D97-AF65-F5344CB8AC3E}">
        <p14:creationId xmlns:p14="http://schemas.microsoft.com/office/powerpoint/2010/main" val="1963743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21" Type="http://schemas.openxmlformats.org/officeDocument/2006/relationships/slideLayout" Target="../slideLayouts/slideLayout31.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theme" Target="../theme/theme2.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202233" y="223336"/>
            <a:ext cx="3973952" cy="858753"/>
          </a:xfrm>
          <a:prstGeom prst="rect">
            <a:avLst/>
          </a:prstGeom>
        </p:spPr>
        <p:txBody>
          <a:bodyPr vert="horz" lIns="91440" tIns="45720" rIns="91440" bIns="45720" rtlCol="0" anchor="t">
            <a:normAutofit/>
          </a:bodyPr>
          <a:lstStyle/>
          <a:p>
            <a:r>
              <a:rPr lang="en-US" dirty="0"/>
              <a:t>Click to edit Master title style</a:t>
            </a:r>
            <a:endParaRPr lang="en-GB" dirty="0"/>
          </a:p>
        </p:txBody>
      </p:sp>
      <p:pic>
        <p:nvPicPr>
          <p:cNvPr id="3" name="Picture 2">
            <a:extLst>
              <a:ext uri="{FF2B5EF4-FFF2-40B4-BE49-F238E27FC236}">
                <a16:creationId xmlns:a16="http://schemas.microsoft.com/office/drawing/2014/main" id="{341BCC10-8F9D-45D5-96ED-2FFE0AC4A7EB}"/>
              </a:ext>
            </a:extLst>
          </p:cNvPr>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11252500" y="199893"/>
            <a:ext cx="694509" cy="640428"/>
          </a:xfrm>
          <a:prstGeom prst="rect">
            <a:avLst/>
          </a:prstGeom>
        </p:spPr>
      </p:pic>
    </p:spTree>
    <p:extLst>
      <p:ext uri="{BB962C8B-B14F-4D97-AF65-F5344CB8AC3E}">
        <p14:creationId xmlns:p14="http://schemas.microsoft.com/office/powerpoint/2010/main" val="31204443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dt="0"/>
  <p:txStyles>
    <p:titleStyle>
      <a:lvl1pPr algn="l" defTabSz="1219170" rtl="0" eaLnBrk="1" latinLnBrk="0" hangingPunct="1">
        <a:spcBef>
          <a:spcPct val="0"/>
        </a:spcBef>
        <a:buNone/>
        <a:defRPr sz="2133" kern="1200">
          <a:solidFill>
            <a:schemeClr val="tx1"/>
          </a:solidFill>
          <a:latin typeface="Proxima Nova Alt Th" panose="02000506030000020004" pitchFamily="50" charset="0"/>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42886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 id="2147483694" r:id="rId23"/>
  </p:sldLayoutIdLst>
  <p:hf hd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6.xml"/><Relationship Id="rId1" Type="http://schemas.openxmlformats.org/officeDocument/2006/relationships/slideLayout" Target="../slideLayouts/slideLayout15.xml"/><Relationship Id="rId5" Type="http://schemas.openxmlformats.org/officeDocument/2006/relationships/chart" Target="../charts/chart11.xml"/><Relationship Id="rId4" Type="http://schemas.openxmlformats.org/officeDocument/2006/relationships/chart" Target="../charts/chart10.xml"/></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7" Type="http://schemas.openxmlformats.org/officeDocument/2006/relationships/chart" Target="../charts/chart16.xml"/><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s/_rels/slide1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chart" Target="../charts/chart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3.xml"/><Relationship Id="rId1" Type="http://schemas.openxmlformats.org/officeDocument/2006/relationships/slideLayout" Target="../slideLayouts/slideLayout1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openxmlformats.org/officeDocument/2006/relationships/chart" Target="../charts/chart26.xml"/></Relationships>
</file>

<file path=ppt/slides/_rels/slide2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5.xml"/><Relationship Id="rId1" Type="http://schemas.openxmlformats.org/officeDocument/2006/relationships/slideLayout" Target="../slideLayouts/slideLayout15.xml"/><Relationship Id="rId4" Type="http://schemas.openxmlformats.org/officeDocument/2006/relationships/chart" Target="../charts/chart28.xml"/></Relationships>
</file>

<file path=ppt/slides/_rels/slide26.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6.xml"/><Relationship Id="rId1" Type="http://schemas.openxmlformats.org/officeDocument/2006/relationships/slideLayout" Target="../slideLayouts/slideLayout15.xml"/><Relationship Id="rId4" Type="http://schemas.openxmlformats.org/officeDocument/2006/relationships/chart" Target="../charts/chart30.xml"/></Relationships>
</file>

<file path=ppt/slides/_rels/slide27.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7.xml"/><Relationship Id="rId1" Type="http://schemas.openxmlformats.org/officeDocument/2006/relationships/slideLayout" Target="../slideLayouts/slideLayout15.xml"/><Relationship Id="rId4" Type="http://schemas.openxmlformats.org/officeDocument/2006/relationships/chart" Target="../charts/chart32.xml"/></Relationships>
</file>

<file path=ppt/slides/_rels/slide2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8.xml"/><Relationship Id="rId1" Type="http://schemas.openxmlformats.org/officeDocument/2006/relationships/slideLayout" Target="../slideLayouts/slideLayout15.xml"/><Relationship Id="rId4" Type="http://schemas.openxmlformats.org/officeDocument/2006/relationships/chart" Target="../charts/chart34.xml"/></Relationships>
</file>

<file path=ppt/slides/_rels/slide29.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9.xml"/><Relationship Id="rId1" Type="http://schemas.openxmlformats.org/officeDocument/2006/relationships/slideLayout" Target="../slideLayouts/slideLayout15.xml"/><Relationship Id="rId4" Type="http://schemas.openxmlformats.org/officeDocument/2006/relationships/chart" Target="../charts/chart3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8" Type="http://schemas.openxmlformats.org/officeDocument/2006/relationships/chart" Target="../charts/chart42.xml"/><Relationship Id="rId3" Type="http://schemas.openxmlformats.org/officeDocument/2006/relationships/chart" Target="../charts/chart37.xml"/><Relationship Id="rId7" Type="http://schemas.openxmlformats.org/officeDocument/2006/relationships/chart" Target="../charts/chart41.xml"/><Relationship Id="rId2" Type="http://schemas.openxmlformats.org/officeDocument/2006/relationships/notesSlide" Target="../notesSlides/notesSlide30.xml"/><Relationship Id="rId1" Type="http://schemas.openxmlformats.org/officeDocument/2006/relationships/slideLayout" Target="../slideLayouts/slideLayout15.xml"/><Relationship Id="rId6" Type="http://schemas.openxmlformats.org/officeDocument/2006/relationships/chart" Target="../charts/chart40.xml"/><Relationship Id="rId5" Type="http://schemas.openxmlformats.org/officeDocument/2006/relationships/chart" Target="../charts/chart39.xml"/><Relationship Id="rId4" Type="http://schemas.openxmlformats.org/officeDocument/2006/relationships/chart" Target="../charts/chart38.xml"/></Relationships>
</file>

<file path=ppt/slides/_rels/slide31.xml.rels><?xml version="1.0" encoding="UTF-8" standalone="yes"?>
<Relationships xmlns="http://schemas.openxmlformats.org/package/2006/relationships"><Relationship Id="rId8" Type="http://schemas.openxmlformats.org/officeDocument/2006/relationships/chart" Target="../charts/chart48.xml"/><Relationship Id="rId3" Type="http://schemas.openxmlformats.org/officeDocument/2006/relationships/chart" Target="../charts/chart43.xml"/><Relationship Id="rId7" Type="http://schemas.openxmlformats.org/officeDocument/2006/relationships/chart" Target="../charts/chart47.xml"/><Relationship Id="rId2" Type="http://schemas.openxmlformats.org/officeDocument/2006/relationships/notesSlide" Target="../notesSlides/notesSlide31.xml"/><Relationship Id="rId1" Type="http://schemas.openxmlformats.org/officeDocument/2006/relationships/slideLayout" Target="../slideLayouts/slideLayout15.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32.xml.rels><?xml version="1.0" encoding="UTF-8" standalone="yes"?>
<Relationships xmlns="http://schemas.openxmlformats.org/package/2006/relationships"><Relationship Id="rId8" Type="http://schemas.openxmlformats.org/officeDocument/2006/relationships/chart" Target="../charts/chart54.xml"/><Relationship Id="rId3" Type="http://schemas.openxmlformats.org/officeDocument/2006/relationships/chart" Target="../charts/chart49.xml"/><Relationship Id="rId7" Type="http://schemas.openxmlformats.org/officeDocument/2006/relationships/chart" Target="../charts/chart53.xml"/><Relationship Id="rId2" Type="http://schemas.openxmlformats.org/officeDocument/2006/relationships/notesSlide" Target="../notesSlides/notesSlide32.xml"/><Relationship Id="rId1" Type="http://schemas.openxmlformats.org/officeDocument/2006/relationships/slideLayout" Target="../slideLayouts/slideLayout15.xml"/><Relationship Id="rId6" Type="http://schemas.openxmlformats.org/officeDocument/2006/relationships/chart" Target="../charts/chart52.xml"/><Relationship Id="rId5" Type="http://schemas.openxmlformats.org/officeDocument/2006/relationships/chart" Target="../charts/chart51.xml"/><Relationship Id="rId4" Type="http://schemas.openxmlformats.org/officeDocument/2006/relationships/chart" Target="../charts/chart50.xml"/></Relationships>
</file>

<file path=ppt/slides/_rels/slide3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3.xml"/><Relationship Id="rId1" Type="http://schemas.openxmlformats.org/officeDocument/2006/relationships/slideLayout" Target="../slideLayouts/slideLayout15.xml"/><Relationship Id="rId5" Type="http://schemas.openxmlformats.org/officeDocument/2006/relationships/chart" Target="../charts/chart57.xml"/><Relationship Id="rId4" Type="http://schemas.openxmlformats.org/officeDocument/2006/relationships/chart" Target="../charts/chart56.xml"/></Relationships>
</file>

<file path=ppt/slides/_rels/slide34.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4.xml"/><Relationship Id="rId1" Type="http://schemas.openxmlformats.org/officeDocument/2006/relationships/slideLayout" Target="../slideLayouts/slideLayout15.xml"/><Relationship Id="rId4" Type="http://schemas.openxmlformats.org/officeDocument/2006/relationships/chart" Target="../charts/chart59.xml"/></Relationships>
</file>

<file path=ppt/slides/_rels/slide35.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5.xml"/><Relationship Id="rId1" Type="http://schemas.openxmlformats.org/officeDocument/2006/relationships/slideLayout" Target="../slideLayouts/slideLayout15.xml"/><Relationship Id="rId4" Type="http://schemas.openxmlformats.org/officeDocument/2006/relationships/chart" Target="../charts/chart61.xml"/></Relationships>
</file>

<file path=ppt/slides/_rels/slide36.xml.rels><?xml version="1.0" encoding="UTF-8" standalone="yes"?>
<Relationships xmlns="http://schemas.openxmlformats.org/package/2006/relationships"><Relationship Id="rId8" Type="http://schemas.openxmlformats.org/officeDocument/2006/relationships/chart" Target="../charts/chart67.xml"/><Relationship Id="rId3" Type="http://schemas.openxmlformats.org/officeDocument/2006/relationships/chart" Target="../charts/chart62.xml"/><Relationship Id="rId7" Type="http://schemas.openxmlformats.org/officeDocument/2006/relationships/chart" Target="../charts/chart66.xml"/><Relationship Id="rId2" Type="http://schemas.openxmlformats.org/officeDocument/2006/relationships/notesSlide" Target="../notesSlides/notesSlide36.xml"/><Relationship Id="rId1" Type="http://schemas.openxmlformats.org/officeDocument/2006/relationships/slideLayout" Target="../slideLayouts/slideLayout15.xml"/><Relationship Id="rId6" Type="http://schemas.openxmlformats.org/officeDocument/2006/relationships/chart" Target="../charts/chart65.xml"/><Relationship Id="rId5" Type="http://schemas.openxmlformats.org/officeDocument/2006/relationships/chart" Target="../charts/chart64.xml"/><Relationship Id="rId4" Type="http://schemas.openxmlformats.org/officeDocument/2006/relationships/chart" Target="../charts/chart63.xml"/></Relationships>
</file>

<file path=ppt/slides/_rels/slide37.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8.xml"/><Relationship Id="rId1" Type="http://schemas.openxmlformats.org/officeDocument/2006/relationships/slideLayout" Target="../slideLayouts/slideLayout15.xml"/><Relationship Id="rId4" Type="http://schemas.openxmlformats.org/officeDocument/2006/relationships/chart" Target="../charts/chart70.xml"/></Relationships>
</file>

<file path=ppt/slides/_rels/slide39.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9.xml"/><Relationship Id="rId1" Type="http://schemas.openxmlformats.org/officeDocument/2006/relationships/slideLayout" Target="../slideLayouts/slideLayout15.xml"/><Relationship Id="rId4" Type="http://schemas.openxmlformats.org/officeDocument/2006/relationships/chart" Target="../charts/chart7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0.xml"/><Relationship Id="rId1" Type="http://schemas.openxmlformats.org/officeDocument/2006/relationships/slideLayout" Target="../slideLayouts/slideLayout15.xml"/><Relationship Id="rId4" Type="http://schemas.openxmlformats.org/officeDocument/2006/relationships/chart" Target="../charts/chart74.xml"/></Relationships>
</file>

<file path=ppt/slides/_rels/slide41.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1.xml"/><Relationship Id="rId1" Type="http://schemas.openxmlformats.org/officeDocument/2006/relationships/slideLayout" Target="../slideLayouts/slideLayout15.xml"/><Relationship Id="rId4" Type="http://schemas.openxmlformats.org/officeDocument/2006/relationships/chart" Target="../charts/chart76.xml"/></Relationships>
</file>

<file path=ppt/slides/_rels/slide42.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42.xml"/><Relationship Id="rId1" Type="http://schemas.openxmlformats.org/officeDocument/2006/relationships/slideLayout" Target="../slideLayouts/slideLayout15.xml"/><Relationship Id="rId4" Type="http://schemas.openxmlformats.org/officeDocument/2006/relationships/chart" Target="../charts/chart78.xml"/></Relationships>
</file>

<file path=ppt/slides/_rels/slide43.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43.xml"/><Relationship Id="rId1" Type="http://schemas.openxmlformats.org/officeDocument/2006/relationships/slideLayout" Target="../slideLayouts/slideLayout15.xml"/><Relationship Id="rId4" Type="http://schemas.openxmlformats.org/officeDocument/2006/relationships/chart" Target="../charts/chart8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8" Type="http://schemas.openxmlformats.org/officeDocument/2006/relationships/chart" Target="../charts/chart87.xml"/><Relationship Id="rId3" Type="http://schemas.openxmlformats.org/officeDocument/2006/relationships/chart" Target="../charts/chart82.xml"/><Relationship Id="rId7" Type="http://schemas.openxmlformats.org/officeDocument/2006/relationships/chart" Target="../charts/chart86.xml"/><Relationship Id="rId2" Type="http://schemas.openxmlformats.org/officeDocument/2006/relationships/notesSlide" Target="../notesSlides/notesSlide46.xml"/><Relationship Id="rId1" Type="http://schemas.openxmlformats.org/officeDocument/2006/relationships/slideLayout" Target="../slideLayouts/slideLayout15.xml"/><Relationship Id="rId6" Type="http://schemas.openxmlformats.org/officeDocument/2006/relationships/chart" Target="../charts/chart85.xml"/><Relationship Id="rId5" Type="http://schemas.openxmlformats.org/officeDocument/2006/relationships/chart" Target="../charts/chart84.xml"/><Relationship Id="rId4" Type="http://schemas.openxmlformats.org/officeDocument/2006/relationships/chart" Target="../charts/chart83.xml"/></Relationships>
</file>

<file path=ppt/slides/_rels/slide47.xml.rels><?xml version="1.0" encoding="UTF-8" standalone="yes"?>
<Relationships xmlns="http://schemas.openxmlformats.org/package/2006/relationships"><Relationship Id="rId8" Type="http://schemas.openxmlformats.org/officeDocument/2006/relationships/chart" Target="../charts/chart93.xml"/><Relationship Id="rId3" Type="http://schemas.openxmlformats.org/officeDocument/2006/relationships/chart" Target="../charts/chart88.xml"/><Relationship Id="rId7" Type="http://schemas.openxmlformats.org/officeDocument/2006/relationships/chart" Target="../charts/chart92.xml"/><Relationship Id="rId2" Type="http://schemas.openxmlformats.org/officeDocument/2006/relationships/notesSlide" Target="../notesSlides/notesSlide47.xml"/><Relationship Id="rId1" Type="http://schemas.openxmlformats.org/officeDocument/2006/relationships/slideLayout" Target="../slideLayouts/slideLayout15.xml"/><Relationship Id="rId6" Type="http://schemas.openxmlformats.org/officeDocument/2006/relationships/chart" Target="../charts/chart91.xml"/><Relationship Id="rId5" Type="http://schemas.openxmlformats.org/officeDocument/2006/relationships/chart" Target="../charts/chart90.xml"/><Relationship Id="rId4" Type="http://schemas.openxmlformats.org/officeDocument/2006/relationships/chart" Target="../charts/chart89.xml"/></Relationships>
</file>

<file path=ppt/slides/_rels/slide48.xml.rels><?xml version="1.0" encoding="UTF-8" standalone="yes"?>
<Relationships xmlns="http://schemas.openxmlformats.org/package/2006/relationships"><Relationship Id="rId8" Type="http://schemas.openxmlformats.org/officeDocument/2006/relationships/chart" Target="../charts/chart99.xml"/><Relationship Id="rId3" Type="http://schemas.openxmlformats.org/officeDocument/2006/relationships/chart" Target="../charts/chart94.xml"/><Relationship Id="rId7" Type="http://schemas.openxmlformats.org/officeDocument/2006/relationships/chart" Target="../charts/chart98.xml"/><Relationship Id="rId2" Type="http://schemas.openxmlformats.org/officeDocument/2006/relationships/notesSlide" Target="../notesSlides/notesSlide48.xml"/><Relationship Id="rId1" Type="http://schemas.openxmlformats.org/officeDocument/2006/relationships/slideLayout" Target="../slideLayouts/slideLayout15.xml"/><Relationship Id="rId6" Type="http://schemas.openxmlformats.org/officeDocument/2006/relationships/chart" Target="../charts/chart97.xml"/><Relationship Id="rId5" Type="http://schemas.openxmlformats.org/officeDocument/2006/relationships/chart" Target="../charts/chart96.xml"/><Relationship Id="rId4" Type="http://schemas.openxmlformats.org/officeDocument/2006/relationships/chart" Target="../charts/chart95.xml"/><Relationship Id="rId9" Type="http://schemas.openxmlformats.org/officeDocument/2006/relationships/chart" Target="../charts/chart100.xml"/></Relationships>
</file>

<file path=ppt/slides/_rels/slide49.xml.rels><?xml version="1.0" encoding="UTF-8" standalone="yes"?>
<Relationships xmlns="http://schemas.openxmlformats.org/package/2006/relationships"><Relationship Id="rId8" Type="http://schemas.openxmlformats.org/officeDocument/2006/relationships/chart" Target="../charts/chart103.xml"/><Relationship Id="rId3" Type="http://schemas.openxmlformats.org/officeDocument/2006/relationships/image" Target="../media/image5.png"/><Relationship Id="rId7" Type="http://schemas.openxmlformats.org/officeDocument/2006/relationships/chart" Target="../charts/chart102.xml"/><Relationship Id="rId2" Type="http://schemas.openxmlformats.org/officeDocument/2006/relationships/notesSlide" Target="../notesSlides/notesSlide49.xml"/><Relationship Id="rId1" Type="http://schemas.openxmlformats.org/officeDocument/2006/relationships/slideLayout" Target="../slideLayouts/slideLayout15.xml"/><Relationship Id="rId6" Type="http://schemas.openxmlformats.org/officeDocument/2006/relationships/chart" Target="../charts/chart10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50.xml"/><Relationship Id="rId1" Type="http://schemas.openxmlformats.org/officeDocument/2006/relationships/slideLayout" Target="../slideLayouts/slideLayout1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1.xml.rels><?xml version="1.0" encoding="UTF-8" standalone="yes"?>
<Relationships xmlns="http://schemas.openxmlformats.org/package/2006/relationships"><Relationship Id="rId8" Type="http://schemas.openxmlformats.org/officeDocument/2006/relationships/chart" Target="../charts/chart110.xml"/><Relationship Id="rId3" Type="http://schemas.openxmlformats.org/officeDocument/2006/relationships/chart" Target="../charts/chart105.xml"/><Relationship Id="rId7" Type="http://schemas.openxmlformats.org/officeDocument/2006/relationships/chart" Target="../charts/chart109.xml"/><Relationship Id="rId2" Type="http://schemas.openxmlformats.org/officeDocument/2006/relationships/notesSlide" Target="../notesSlides/notesSlide51.xml"/><Relationship Id="rId1" Type="http://schemas.openxmlformats.org/officeDocument/2006/relationships/slideLayout" Target="../slideLayouts/slideLayout15.xml"/><Relationship Id="rId6" Type="http://schemas.openxmlformats.org/officeDocument/2006/relationships/chart" Target="../charts/chart108.xml"/><Relationship Id="rId5" Type="http://schemas.openxmlformats.org/officeDocument/2006/relationships/chart" Target="../charts/chart107.xml"/><Relationship Id="rId4" Type="http://schemas.openxmlformats.org/officeDocument/2006/relationships/chart" Target="../charts/chart106.xml"/></Relationships>
</file>

<file path=ppt/slides/_rels/slide5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chart" Target="../charts/chart111.xml"/><Relationship Id="rId18" Type="http://schemas.openxmlformats.org/officeDocument/2006/relationships/chart" Target="../charts/chart116.xml"/><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chart" Target="../charts/chart115.xml"/><Relationship Id="rId2" Type="http://schemas.openxmlformats.org/officeDocument/2006/relationships/notesSlide" Target="../notesSlides/notesSlide52.xml"/><Relationship Id="rId16" Type="http://schemas.openxmlformats.org/officeDocument/2006/relationships/chart" Target="../charts/chart114.xml"/><Relationship Id="rId1" Type="http://schemas.openxmlformats.org/officeDocument/2006/relationships/slideLayout" Target="../slideLayouts/slideLayout15.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chart" Target="../charts/chart113.xml"/><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chart" Target="../charts/chart112.xml"/></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3.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54.xml"/><Relationship Id="rId1" Type="http://schemas.openxmlformats.org/officeDocument/2006/relationships/slideLayout" Target="../slideLayouts/slideLayout15.xml"/><Relationship Id="rId6" Type="http://schemas.openxmlformats.org/officeDocument/2006/relationships/image" Target="../media/image21.png"/><Relationship Id="rId5" Type="http://schemas.openxmlformats.org/officeDocument/2006/relationships/image" Target="../media/image24.png"/><Relationship Id="rId4" Type="http://schemas.openxmlformats.org/officeDocument/2006/relationships/image" Target="../media/image23.sv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nature&#10;&#10;Description automatically generated">
            <a:extLst>
              <a:ext uri="{FF2B5EF4-FFF2-40B4-BE49-F238E27FC236}">
                <a16:creationId xmlns:a16="http://schemas.microsoft.com/office/drawing/2014/main" id="{7B23AB12-0A6C-40BC-B51D-49C8718C225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flipH="1">
            <a:off x="96182" y="1503704"/>
            <a:ext cx="11998800" cy="3850590"/>
          </a:xfrm>
          <a:prstGeom prst="rect">
            <a:avLst/>
          </a:prstGeom>
        </p:spPr>
      </p:pic>
      <p:sp>
        <p:nvSpPr>
          <p:cNvPr id="11" name="Rectangle: Rounded Corners 10">
            <a:extLst>
              <a:ext uri="{FF2B5EF4-FFF2-40B4-BE49-F238E27FC236}">
                <a16:creationId xmlns:a16="http://schemas.microsoft.com/office/drawing/2014/main" id="{1AB261FF-1380-4BF6-A652-567B9477B052}"/>
              </a:ext>
            </a:extLst>
          </p:cNvPr>
          <p:cNvSpPr/>
          <p:nvPr/>
        </p:nvSpPr>
        <p:spPr>
          <a:xfrm>
            <a:off x="849078" y="2121927"/>
            <a:ext cx="4232751" cy="249015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36000"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FFFF"/>
                </a:solidFill>
                <a:effectLst/>
                <a:uLnTx/>
                <a:uFillTx/>
                <a:latin typeface="Proxima Nova Alt Th" panose="02000506030000020004" pitchFamily="50" charset="0"/>
                <a:ea typeface="+mn-ea"/>
                <a:cs typeface="+mn-cs"/>
              </a:rPr>
              <a:t>2019 European Parliament Elections Study   </a:t>
            </a:r>
            <a:r>
              <a:rPr kumimoji="0" lang="en-GB" sz="3600" b="1" i="0" u="none" strike="noStrike" kern="1200" cap="none" spc="0" normalizeH="0" baseline="0" noProof="0" dirty="0">
                <a:ln>
                  <a:noFill/>
                </a:ln>
                <a:solidFill>
                  <a:schemeClr val="tx1"/>
                </a:solidFill>
                <a:effectLst/>
                <a:uLnTx/>
                <a:uFillTx/>
                <a:latin typeface="Proxima Nova Alt Th" panose="02000506030000020004" pitchFamily="50" charset="0"/>
                <a:ea typeface="+mn-ea"/>
                <a:cs typeface="+mn-cs"/>
              </a:rPr>
              <a:t>Czech Republic</a:t>
            </a:r>
          </a:p>
        </p:txBody>
      </p:sp>
      <p:sp>
        <p:nvSpPr>
          <p:cNvPr id="13" name="TextBox 12">
            <a:extLst>
              <a:ext uri="{FF2B5EF4-FFF2-40B4-BE49-F238E27FC236}">
                <a16:creationId xmlns:a16="http://schemas.microsoft.com/office/drawing/2014/main" id="{A0CBA372-DA10-4F41-BDA7-10E728DB6759}"/>
              </a:ext>
            </a:extLst>
          </p:cNvPr>
          <p:cNvSpPr txBox="1"/>
          <p:nvPr/>
        </p:nvSpPr>
        <p:spPr>
          <a:xfrm>
            <a:off x="97014" y="6589781"/>
            <a:ext cx="11997968" cy="253916"/>
          </a:xfrm>
          <a:prstGeom prst="rect">
            <a:avLst/>
          </a:prstGeom>
          <a:noFill/>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1" u="none" strike="noStrike" kern="1200" cap="none" spc="0" normalizeH="0" baseline="0" noProof="0" dirty="0">
                <a:ln>
                  <a:noFill/>
                </a:ln>
                <a:solidFill>
                  <a:srgbClr val="4A4A49"/>
                </a:solidFill>
                <a:effectLst/>
                <a:uLnTx/>
                <a:uFillTx/>
                <a:latin typeface="Roboto" panose="02000000000000000000" pitchFamily="2" charset="0"/>
                <a:ea typeface="Roboto" panose="02000000000000000000" pitchFamily="2" charset="0"/>
                <a:cs typeface="Calibri" panose="020F0502020204030204" pitchFamily="34" charset="0"/>
              </a:rPr>
              <a:t>Study sponsored by the European Climate Foundation</a:t>
            </a:r>
          </a:p>
        </p:txBody>
      </p:sp>
    </p:spTree>
    <p:extLst>
      <p:ext uri="{BB962C8B-B14F-4D97-AF65-F5344CB8AC3E}">
        <p14:creationId xmlns:p14="http://schemas.microsoft.com/office/powerpoint/2010/main" val="3498865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6C6615-231E-4FF8-8341-087050C358F5}"/>
              </a:ext>
            </a:extLst>
          </p:cNvPr>
          <p:cNvSpPr>
            <a:spLocks noGrp="1"/>
          </p:cNvSpPr>
          <p:nvPr>
            <p:ph type="body" sz="quarter" idx="10"/>
          </p:nvPr>
        </p:nvSpPr>
        <p:spPr>
          <a:xfrm>
            <a:off x="1381125" y="850392"/>
            <a:ext cx="10233024" cy="5505967"/>
          </a:xfrm>
        </p:spPr>
        <p:txBody>
          <a:bodyPr/>
          <a:lstStyle/>
          <a:p>
            <a:r>
              <a:rPr lang="en-GB" sz="1200" b="1" u="sng" dirty="0"/>
              <a:t>Segment 1 - 27%</a:t>
            </a:r>
          </a:p>
          <a:p>
            <a:r>
              <a:rPr lang="en-GB" sz="1200" b="1" u="sng" dirty="0"/>
              <a:t>Disengaged statist conservatives</a:t>
            </a:r>
          </a:p>
          <a:p>
            <a:r>
              <a:rPr lang="en-GB" sz="1200" dirty="0"/>
              <a:t>•	63% female</a:t>
            </a:r>
          </a:p>
          <a:p>
            <a:r>
              <a:rPr lang="en-GB" sz="1200" dirty="0"/>
              <a:t>•	83% say it’s </a:t>
            </a:r>
            <a:r>
              <a:rPr lang="en-GB" sz="1200" b="1" dirty="0"/>
              <a:t>very</a:t>
            </a:r>
            <a:r>
              <a:rPr lang="en-GB" sz="1200" dirty="0"/>
              <a:t> important for a party to prioritise reducing migration</a:t>
            </a:r>
          </a:p>
          <a:p>
            <a:r>
              <a:rPr lang="en-GB" sz="1200" dirty="0"/>
              <a:t>•	76% say it’s important for a party to prioritise tackling global warming</a:t>
            </a:r>
          </a:p>
          <a:p>
            <a:r>
              <a:rPr lang="en-GB" sz="1200" dirty="0"/>
              <a:t>•	Only 22% agree that “tax rates for high earners should be reduced to make our economy more competitive”</a:t>
            </a:r>
          </a:p>
          <a:p>
            <a:r>
              <a:rPr lang="en-GB" sz="1200" dirty="0"/>
              <a:t>•	21% can’t name any party they would consider voting for</a:t>
            </a:r>
          </a:p>
          <a:p>
            <a:r>
              <a:rPr lang="en-GB" sz="1200" dirty="0"/>
              <a:t>•	Only 25% agree “I am normally the first to hear about political news among my family and friends”</a:t>
            </a:r>
          </a:p>
          <a:p>
            <a:endParaRPr lang="en-GB" sz="1200" b="1" u="sng" dirty="0"/>
          </a:p>
          <a:p>
            <a:r>
              <a:rPr lang="en-GB" sz="1200" b="1" u="sng" dirty="0"/>
              <a:t>Segment 2 - 29%</a:t>
            </a:r>
          </a:p>
          <a:p>
            <a:r>
              <a:rPr lang="en-GB" sz="1200" b="1" u="sng" dirty="0"/>
              <a:t>Engaged statist conservatives</a:t>
            </a:r>
          </a:p>
          <a:p>
            <a:r>
              <a:rPr lang="en-GB" sz="1200" dirty="0"/>
              <a:t>•	85% say it’s important for a party to prioritise tackling global warming - the highest</a:t>
            </a:r>
          </a:p>
          <a:p>
            <a:r>
              <a:rPr lang="en-GB" sz="1200" dirty="0"/>
              <a:t>•	90% say it’s important for a party to prioritise reducing migration</a:t>
            </a:r>
          </a:p>
          <a:p>
            <a:r>
              <a:rPr lang="en-GB" sz="1200" dirty="0"/>
              <a:t>•	68% say it’s </a:t>
            </a:r>
            <a:r>
              <a:rPr lang="en-GB" sz="1200" b="1" dirty="0"/>
              <a:t>very</a:t>
            </a:r>
            <a:r>
              <a:rPr lang="en-GB" sz="1200" dirty="0"/>
              <a:t> important for a party to prioritise defending values such as human rights and democracy, in Europe and abroad</a:t>
            </a:r>
          </a:p>
          <a:p>
            <a:r>
              <a:rPr lang="en-GB" sz="1200" dirty="0"/>
              <a:t>•	32% agree “tax rates for high earners should be reduced to make our economy more competitive” - the highest, though 39% disagree</a:t>
            </a:r>
          </a:p>
          <a:p>
            <a:r>
              <a:rPr lang="en-GB" sz="1200" dirty="0"/>
              <a:t>•	 87% say it’s important for a party to prioritise protecting Europe from foreign interference in election</a:t>
            </a:r>
          </a:p>
          <a:p>
            <a:endParaRPr lang="en-GB" sz="1200" dirty="0"/>
          </a:p>
          <a:p>
            <a:r>
              <a:rPr lang="en-GB" sz="1200" b="1" u="sng" dirty="0"/>
              <a:t>Segment 3 - 17%</a:t>
            </a:r>
          </a:p>
          <a:p>
            <a:r>
              <a:rPr lang="en-GB" sz="1200" b="1" u="sng" dirty="0"/>
              <a:t>New liberals</a:t>
            </a:r>
          </a:p>
          <a:p>
            <a:r>
              <a:rPr lang="en-GB" sz="1200" dirty="0"/>
              <a:t>•	Younger than average and 40% in cities - the highest</a:t>
            </a:r>
          </a:p>
          <a:p>
            <a:r>
              <a:rPr lang="en-GB" sz="1200" dirty="0"/>
              <a:t>•	Only 22% say it’s important for a party to prioritise reducing migration and 52% disagree “I worry that immigration is leading to our culture gradually getting lost” </a:t>
            </a:r>
          </a:p>
          <a:p>
            <a:r>
              <a:rPr lang="en-GB" sz="1200" dirty="0"/>
              <a:t>•	78% say it’s important for a party to prioritise tackling global warming and 82% disagree “Europe doesn’t need to strengthen its climate change policies until others do”</a:t>
            </a:r>
          </a:p>
          <a:p>
            <a:r>
              <a:rPr lang="en-GB" sz="1200" dirty="0"/>
              <a:t>•	79% disagree same-sex marriage should be banned</a:t>
            </a:r>
          </a:p>
          <a:p>
            <a:r>
              <a:rPr lang="en-GB" sz="1200" dirty="0"/>
              <a:t>•	74% </a:t>
            </a:r>
            <a:r>
              <a:rPr lang="en-GB" sz="1200" b="1" dirty="0"/>
              <a:t>strongly</a:t>
            </a:r>
            <a:r>
              <a:rPr lang="en-GB" sz="1200" dirty="0"/>
              <a:t> agree “Freedom of speech is one of the most important human rights”</a:t>
            </a:r>
          </a:p>
        </p:txBody>
      </p:sp>
      <p:sp>
        <p:nvSpPr>
          <p:cNvPr id="3" name="Title 2">
            <a:extLst>
              <a:ext uri="{FF2B5EF4-FFF2-40B4-BE49-F238E27FC236}">
                <a16:creationId xmlns:a16="http://schemas.microsoft.com/office/drawing/2014/main" id="{CB81BA20-C7D9-4280-989D-A4F47E7A4B58}"/>
              </a:ext>
            </a:extLst>
          </p:cNvPr>
          <p:cNvSpPr>
            <a:spLocks noGrp="1"/>
          </p:cNvSpPr>
          <p:nvPr>
            <p:ph type="title"/>
          </p:nvPr>
        </p:nvSpPr>
        <p:spPr/>
        <p:txBody>
          <a:bodyPr/>
          <a:lstStyle/>
          <a:p>
            <a:r>
              <a:rPr lang="en-US" dirty="0"/>
              <a:t>What are the defining attitudes and values of the segments?</a:t>
            </a:r>
            <a:endParaRPr lang="en-GB" dirty="0"/>
          </a:p>
        </p:txBody>
      </p:sp>
      <p:sp>
        <p:nvSpPr>
          <p:cNvPr id="5" name="Slide Number Placeholder 4">
            <a:extLst>
              <a:ext uri="{FF2B5EF4-FFF2-40B4-BE49-F238E27FC236}">
                <a16:creationId xmlns:a16="http://schemas.microsoft.com/office/drawing/2014/main" id="{5D14A3AD-62E1-4C0A-9455-732938475D8E}"/>
              </a:ext>
            </a:extLst>
          </p:cNvPr>
          <p:cNvSpPr>
            <a:spLocks noGrp="1"/>
          </p:cNvSpPr>
          <p:nvPr>
            <p:ph type="sldNum" sz="quarter" idx="12"/>
          </p:nvPr>
        </p:nvSpPr>
        <p:spPr/>
        <p:txBody>
          <a:bodyPr/>
          <a:lstStyle/>
          <a:p>
            <a:fld id="{6C4C6F56-B3DB-B64D-89A3-7D5B0D04A5CD}" type="slidenum">
              <a:rPr lang="en-GB" smtClean="0"/>
              <a:pPr/>
              <a:t>10</a:t>
            </a:fld>
            <a:endParaRPr lang="en-GB" dirty="0"/>
          </a:p>
        </p:txBody>
      </p:sp>
      <p:sp>
        <p:nvSpPr>
          <p:cNvPr id="6" name="Footer Placeholder 5">
            <a:extLst>
              <a:ext uri="{FF2B5EF4-FFF2-40B4-BE49-F238E27FC236}">
                <a16:creationId xmlns:a16="http://schemas.microsoft.com/office/drawing/2014/main" id="{EEB92BA0-3B9F-46E4-99D8-3AF6F2E7E34F}"/>
              </a:ext>
            </a:extLst>
          </p:cNvPr>
          <p:cNvSpPr>
            <a:spLocks noGrp="1"/>
          </p:cNvSpPr>
          <p:nvPr>
            <p:ph type="ftr" sz="quarter" idx="11"/>
          </p:nvPr>
        </p:nvSpPr>
        <p:spPr/>
        <p:txBody>
          <a:bodyPr/>
          <a:lstStyle/>
          <a:p>
            <a:r>
              <a:rPr lang="en-US" dirty="0"/>
              <a:t>Summary of segmentation</a:t>
            </a:r>
          </a:p>
        </p:txBody>
      </p:sp>
      <p:sp>
        <p:nvSpPr>
          <p:cNvPr id="4" name="Oval 3">
            <a:extLst>
              <a:ext uri="{FF2B5EF4-FFF2-40B4-BE49-F238E27FC236}">
                <a16:creationId xmlns:a16="http://schemas.microsoft.com/office/drawing/2014/main" id="{0BE7C314-1049-429D-9930-5A8BDBA67A0C}"/>
              </a:ext>
            </a:extLst>
          </p:cNvPr>
          <p:cNvSpPr/>
          <p:nvPr/>
        </p:nvSpPr>
        <p:spPr>
          <a:xfrm>
            <a:off x="282575" y="1070970"/>
            <a:ext cx="914400" cy="914400"/>
          </a:xfrm>
          <a:prstGeom prst="ellipse">
            <a:avLst/>
          </a:prstGeom>
          <a:solidFill>
            <a:schemeClr val="accent1">
              <a:alpha val="6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E0EA7112-7EB0-41B7-A9BA-D6825C626461}"/>
              </a:ext>
            </a:extLst>
          </p:cNvPr>
          <p:cNvSpPr/>
          <p:nvPr/>
        </p:nvSpPr>
        <p:spPr>
          <a:xfrm>
            <a:off x="282575" y="2605521"/>
            <a:ext cx="914400" cy="914400"/>
          </a:xfrm>
          <a:prstGeom prst="ellipse">
            <a:avLst/>
          </a:prstGeom>
          <a:solidFill>
            <a:schemeClr val="accent2">
              <a:alpha val="65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6D3962DF-9A49-4A9D-9795-D54AD64FE64C}"/>
              </a:ext>
            </a:extLst>
          </p:cNvPr>
          <p:cNvSpPr/>
          <p:nvPr/>
        </p:nvSpPr>
        <p:spPr>
          <a:xfrm>
            <a:off x="282575" y="4148017"/>
            <a:ext cx="914400" cy="914400"/>
          </a:xfrm>
          <a:prstGeom prst="ellipse">
            <a:avLst/>
          </a:prstGeom>
          <a:solidFill>
            <a:schemeClr val="accent3">
              <a:alpha val="65000"/>
            </a:schemeClr>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19653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81BA20-C7D9-4280-989D-A4F47E7A4B58}"/>
              </a:ext>
            </a:extLst>
          </p:cNvPr>
          <p:cNvSpPr>
            <a:spLocks noGrp="1"/>
          </p:cNvSpPr>
          <p:nvPr>
            <p:ph type="title"/>
          </p:nvPr>
        </p:nvSpPr>
        <p:spPr/>
        <p:txBody>
          <a:bodyPr/>
          <a:lstStyle/>
          <a:p>
            <a:r>
              <a:rPr lang="en-US" dirty="0"/>
              <a:t>What are the defining attitudes and values of the segments?</a:t>
            </a:r>
            <a:endParaRPr lang="en-GB" dirty="0"/>
          </a:p>
        </p:txBody>
      </p:sp>
      <p:sp>
        <p:nvSpPr>
          <p:cNvPr id="5" name="Slide Number Placeholder 4">
            <a:extLst>
              <a:ext uri="{FF2B5EF4-FFF2-40B4-BE49-F238E27FC236}">
                <a16:creationId xmlns:a16="http://schemas.microsoft.com/office/drawing/2014/main" id="{5D14A3AD-62E1-4C0A-9455-732938475D8E}"/>
              </a:ext>
            </a:extLst>
          </p:cNvPr>
          <p:cNvSpPr>
            <a:spLocks noGrp="1"/>
          </p:cNvSpPr>
          <p:nvPr>
            <p:ph type="sldNum" sz="quarter" idx="12"/>
          </p:nvPr>
        </p:nvSpPr>
        <p:spPr/>
        <p:txBody>
          <a:bodyPr/>
          <a:lstStyle/>
          <a:p>
            <a:fld id="{6C4C6F56-B3DB-B64D-89A3-7D5B0D04A5CD}" type="slidenum">
              <a:rPr lang="en-GB" smtClean="0"/>
              <a:pPr/>
              <a:t>11</a:t>
            </a:fld>
            <a:endParaRPr lang="en-GB" dirty="0"/>
          </a:p>
        </p:txBody>
      </p:sp>
      <p:sp>
        <p:nvSpPr>
          <p:cNvPr id="6" name="Footer Placeholder 5">
            <a:extLst>
              <a:ext uri="{FF2B5EF4-FFF2-40B4-BE49-F238E27FC236}">
                <a16:creationId xmlns:a16="http://schemas.microsoft.com/office/drawing/2014/main" id="{EEB92BA0-3B9F-46E4-99D8-3AF6F2E7E34F}"/>
              </a:ext>
            </a:extLst>
          </p:cNvPr>
          <p:cNvSpPr>
            <a:spLocks noGrp="1"/>
          </p:cNvSpPr>
          <p:nvPr>
            <p:ph type="ftr" sz="quarter" idx="11"/>
          </p:nvPr>
        </p:nvSpPr>
        <p:spPr/>
        <p:txBody>
          <a:bodyPr/>
          <a:lstStyle/>
          <a:p>
            <a:r>
              <a:rPr lang="en-US" dirty="0"/>
              <a:t>Summary of segmentation</a:t>
            </a:r>
          </a:p>
        </p:txBody>
      </p:sp>
      <p:sp>
        <p:nvSpPr>
          <p:cNvPr id="12" name="Text Placeholder 1">
            <a:extLst>
              <a:ext uri="{FF2B5EF4-FFF2-40B4-BE49-F238E27FC236}">
                <a16:creationId xmlns:a16="http://schemas.microsoft.com/office/drawing/2014/main" id="{C326F273-A867-4B8E-924F-3F8158491EA9}"/>
              </a:ext>
            </a:extLst>
          </p:cNvPr>
          <p:cNvSpPr>
            <a:spLocks noGrp="1"/>
          </p:cNvSpPr>
          <p:nvPr>
            <p:ph type="body" sz="quarter" idx="10"/>
          </p:nvPr>
        </p:nvSpPr>
        <p:spPr>
          <a:xfrm>
            <a:off x="1381125" y="850392"/>
            <a:ext cx="10233024" cy="5505967"/>
          </a:xfrm>
        </p:spPr>
        <p:txBody>
          <a:bodyPr/>
          <a:lstStyle/>
          <a:p>
            <a:r>
              <a:rPr lang="en-GB" sz="1200" b="1" u="sng" dirty="0"/>
              <a:t>Segment 4 - 5%</a:t>
            </a:r>
          </a:p>
          <a:p>
            <a:r>
              <a:rPr lang="en-GB" sz="1200" b="1" u="sng" dirty="0"/>
              <a:t>Anti-establishment far right</a:t>
            </a:r>
          </a:p>
          <a:p>
            <a:r>
              <a:rPr lang="en-GB" sz="1200" dirty="0"/>
              <a:t>•	86% male</a:t>
            </a:r>
          </a:p>
          <a:p>
            <a:r>
              <a:rPr lang="en-GB" sz="1200" dirty="0"/>
              <a:t>•	81% </a:t>
            </a:r>
            <a:r>
              <a:rPr lang="en-GB" sz="1200" b="1" dirty="0"/>
              <a:t>strongly</a:t>
            </a:r>
            <a:r>
              <a:rPr lang="en-GB" sz="1200" dirty="0"/>
              <a:t> disagree “immigration is good for our country” although 82% say it’s very important for a party to prioritise reducing migration</a:t>
            </a:r>
          </a:p>
          <a:p>
            <a:r>
              <a:rPr lang="en-GB" sz="1200" dirty="0"/>
              <a:t>•	59% say it’s not important for a party to prioritise tackling global warming </a:t>
            </a:r>
          </a:p>
          <a:p>
            <a:r>
              <a:rPr lang="en-GB" sz="1200" dirty="0"/>
              <a:t>•	42% say it’s not important for a party to prioritise protecting Europe from foreign interference in election</a:t>
            </a:r>
          </a:p>
          <a:p>
            <a:r>
              <a:rPr lang="en-GB" sz="1200" dirty="0"/>
              <a:t>•	63% say they’re knowledgeable about politics - the highest of the segments</a:t>
            </a:r>
          </a:p>
          <a:p>
            <a:pPr marL="171450" lvl="0" indent="-171450" fontAlgn="base">
              <a:buFont typeface="Arial" panose="020B0604020202020204" pitchFamily="34" charset="0"/>
              <a:buChar char="•"/>
            </a:pPr>
            <a:endParaRPr lang="en-GB" sz="1200" dirty="0"/>
          </a:p>
          <a:p>
            <a:r>
              <a:rPr lang="en-GB" sz="1200" b="1" u="sng" dirty="0"/>
              <a:t>Segment 5 - 21%</a:t>
            </a:r>
          </a:p>
          <a:p>
            <a:r>
              <a:rPr lang="en-GB" sz="1200" b="1" u="sng" dirty="0"/>
              <a:t>Disillusioned and disengaged</a:t>
            </a:r>
          </a:p>
          <a:p>
            <a:r>
              <a:rPr lang="en-GB" sz="1200" dirty="0"/>
              <a:t>•	Only 39% say it’s </a:t>
            </a:r>
            <a:r>
              <a:rPr lang="en-GB" sz="1200" b="1" dirty="0"/>
              <a:t>very</a:t>
            </a:r>
            <a:r>
              <a:rPr lang="en-GB" sz="1200" dirty="0"/>
              <a:t> important for a party to prioritise reducing migration, though an additional 32% say it’s important, and only 8% agree “immigration is good for our country” </a:t>
            </a:r>
          </a:p>
          <a:p>
            <a:r>
              <a:rPr lang="en-GB" sz="1200" dirty="0"/>
              <a:t>•	Only 41% say it’s important for a party to prioritise tackling global warming - though only 15% say it’s not important</a:t>
            </a:r>
          </a:p>
          <a:p>
            <a:r>
              <a:rPr lang="en-GB" sz="1200" dirty="0"/>
              <a:t>•	Only 18% </a:t>
            </a:r>
            <a:r>
              <a:rPr lang="en-GB" sz="1200" b="1" dirty="0"/>
              <a:t>strongly</a:t>
            </a:r>
            <a:r>
              <a:rPr lang="en-GB" sz="1200" dirty="0"/>
              <a:t> agree “democracy is a cornerstone of civilised society”</a:t>
            </a:r>
          </a:p>
          <a:p>
            <a:r>
              <a:rPr lang="en-GB" sz="1200" dirty="0"/>
              <a:t>•	Only 23% say they’re knowledgeable about politics - the lowest of the segments</a:t>
            </a:r>
          </a:p>
          <a:p>
            <a:r>
              <a:rPr lang="en-GB" sz="1200" dirty="0"/>
              <a:t>•	25% can’t name any party they would consider voting for</a:t>
            </a:r>
          </a:p>
        </p:txBody>
      </p:sp>
      <p:sp>
        <p:nvSpPr>
          <p:cNvPr id="13" name="Oval 12">
            <a:extLst>
              <a:ext uri="{FF2B5EF4-FFF2-40B4-BE49-F238E27FC236}">
                <a16:creationId xmlns:a16="http://schemas.microsoft.com/office/drawing/2014/main" id="{A94109F0-6BE7-4657-9ADE-1BCFB646370E}"/>
              </a:ext>
            </a:extLst>
          </p:cNvPr>
          <p:cNvSpPr/>
          <p:nvPr/>
        </p:nvSpPr>
        <p:spPr>
          <a:xfrm>
            <a:off x="282575" y="1061734"/>
            <a:ext cx="914400" cy="914400"/>
          </a:xfrm>
          <a:prstGeom prst="ellipse">
            <a:avLst/>
          </a:prstGeom>
          <a:solidFill>
            <a:schemeClr val="accent4">
              <a:alpha val="65000"/>
            </a:schemeClr>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B17E2AFD-A4D8-4FFC-B8EB-7A8231DDCAC4}"/>
              </a:ext>
            </a:extLst>
          </p:cNvPr>
          <p:cNvSpPr/>
          <p:nvPr/>
        </p:nvSpPr>
        <p:spPr>
          <a:xfrm>
            <a:off x="282575" y="2823459"/>
            <a:ext cx="914400" cy="914400"/>
          </a:xfrm>
          <a:prstGeom prst="ellipse">
            <a:avLst/>
          </a:prstGeom>
          <a:solidFill>
            <a:schemeClr val="accent5">
              <a:alpha val="65000"/>
            </a:schemeClr>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19471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623DB4-07F0-45BF-A049-E5D12BBBE3BF}"/>
              </a:ext>
            </a:extLst>
          </p:cNvPr>
          <p:cNvSpPr>
            <a:spLocks noGrp="1"/>
          </p:cNvSpPr>
          <p:nvPr>
            <p:ph type="body" sz="quarter" idx="10"/>
          </p:nvPr>
        </p:nvSpPr>
        <p:spPr>
          <a:xfrm>
            <a:off x="203553" y="3942400"/>
            <a:ext cx="2508274" cy="347133"/>
          </a:xfrm>
        </p:spPr>
        <p:txBody>
          <a:bodyPr anchor="ctr"/>
          <a:lstStyle/>
          <a:p>
            <a:r>
              <a:rPr lang="en-GB" sz="1200" dirty="0"/>
              <a:t>It is important to protect the environment, animals and nature</a:t>
            </a:r>
          </a:p>
        </p:txBody>
      </p:sp>
      <p:sp>
        <p:nvSpPr>
          <p:cNvPr id="3" name="Title 2">
            <a:extLst>
              <a:ext uri="{FF2B5EF4-FFF2-40B4-BE49-F238E27FC236}">
                <a16:creationId xmlns:a16="http://schemas.microsoft.com/office/drawing/2014/main" id="{5C7ECF00-3EE2-439C-95A7-CC161DE97E9A}"/>
              </a:ext>
            </a:extLst>
          </p:cNvPr>
          <p:cNvSpPr>
            <a:spLocks noGrp="1"/>
          </p:cNvSpPr>
          <p:nvPr>
            <p:ph type="title"/>
          </p:nvPr>
        </p:nvSpPr>
        <p:spPr>
          <a:xfrm>
            <a:off x="202234" y="272745"/>
            <a:ext cx="10922965" cy="354188"/>
          </a:xfrm>
        </p:spPr>
        <p:txBody>
          <a:bodyPr/>
          <a:lstStyle/>
          <a:p>
            <a:r>
              <a:rPr lang="en-US" dirty="0"/>
              <a:t>How do the segments score on key attitude statements? Showing NET scores</a:t>
            </a:r>
            <a:endParaRPr lang="en-GB" dirty="0"/>
          </a:p>
        </p:txBody>
      </p:sp>
      <p:sp>
        <p:nvSpPr>
          <p:cNvPr id="5" name="Slide Number Placeholder 4">
            <a:extLst>
              <a:ext uri="{FF2B5EF4-FFF2-40B4-BE49-F238E27FC236}">
                <a16:creationId xmlns:a16="http://schemas.microsoft.com/office/drawing/2014/main" id="{0D829237-5DAF-4930-8639-C5F9D8B72EC4}"/>
              </a:ext>
            </a:extLst>
          </p:cNvPr>
          <p:cNvSpPr>
            <a:spLocks noGrp="1"/>
          </p:cNvSpPr>
          <p:nvPr>
            <p:ph type="sldNum" sz="quarter" idx="12"/>
          </p:nvPr>
        </p:nvSpPr>
        <p:spPr/>
        <p:txBody>
          <a:bodyPr/>
          <a:lstStyle/>
          <a:p>
            <a:fld id="{6C4C6F56-B3DB-B64D-89A3-7D5B0D04A5CD}" type="slidenum">
              <a:rPr lang="en-GB" smtClean="0"/>
              <a:pPr/>
              <a:t>12</a:t>
            </a:fld>
            <a:endParaRPr lang="en-GB" dirty="0"/>
          </a:p>
        </p:txBody>
      </p:sp>
      <p:sp>
        <p:nvSpPr>
          <p:cNvPr id="6" name="Footer Placeholder 5">
            <a:extLst>
              <a:ext uri="{FF2B5EF4-FFF2-40B4-BE49-F238E27FC236}">
                <a16:creationId xmlns:a16="http://schemas.microsoft.com/office/drawing/2014/main" id="{EE4D0B71-AE75-4934-B9D8-9E0E118830B7}"/>
              </a:ext>
            </a:extLst>
          </p:cNvPr>
          <p:cNvSpPr>
            <a:spLocks noGrp="1"/>
          </p:cNvSpPr>
          <p:nvPr>
            <p:ph type="ftr" sz="quarter" idx="11"/>
          </p:nvPr>
        </p:nvSpPr>
        <p:spPr/>
        <p:txBody>
          <a:bodyPr/>
          <a:lstStyle/>
          <a:p>
            <a:r>
              <a:rPr lang="en-US" dirty="0"/>
              <a:t>Summary of segmentation</a:t>
            </a:r>
          </a:p>
        </p:txBody>
      </p:sp>
      <p:graphicFrame>
        <p:nvGraphicFramePr>
          <p:cNvPr id="15" name="Chart 14">
            <a:extLst>
              <a:ext uri="{FF2B5EF4-FFF2-40B4-BE49-F238E27FC236}">
                <a16:creationId xmlns:a16="http://schemas.microsoft.com/office/drawing/2014/main" id="{3617116C-8B94-439A-997C-E2929D78D588}"/>
              </a:ext>
            </a:extLst>
          </p:cNvPr>
          <p:cNvGraphicFramePr/>
          <p:nvPr>
            <p:extLst>
              <p:ext uri="{D42A27DB-BD31-4B8C-83A1-F6EECF244321}">
                <p14:modId xmlns:p14="http://schemas.microsoft.com/office/powerpoint/2010/main" val="3107905147"/>
              </p:ext>
            </p:extLst>
          </p:nvPr>
        </p:nvGraphicFramePr>
        <p:xfrm>
          <a:off x="3631784" y="4824386"/>
          <a:ext cx="8128000" cy="1437168"/>
        </p:xfrm>
        <a:graphic>
          <a:graphicData uri="http://schemas.openxmlformats.org/drawingml/2006/chart">
            <c:chart xmlns:c="http://schemas.openxmlformats.org/drawingml/2006/chart" xmlns:r="http://schemas.openxmlformats.org/officeDocument/2006/relationships" r:id="rId3"/>
          </a:graphicData>
        </a:graphic>
      </p:graphicFrame>
      <p:cxnSp>
        <p:nvCxnSpPr>
          <p:cNvPr id="18" name="Straight Connector 17">
            <a:extLst>
              <a:ext uri="{FF2B5EF4-FFF2-40B4-BE49-F238E27FC236}">
                <a16:creationId xmlns:a16="http://schemas.microsoft.com/office/drawing/2014/main" id="{1DA0F860-D7D9-4335-A371-83DB76ABA46F}"/>
              </a:ext>
            </a:extLst>
          </p:cNvPr>
          <p:cNvCxnSpPr/>
          <p:nvPr/>
        </p:nvCxnSpPr>
        <p:spPr>
          <a:xfrm>
            <a:off x="317853" y="1950486"/>
            <a:ext cx="1151416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04C8D17-B3A9-435D-9868-9383620172D7}"/>
              </a:ext>
            </a:extLst>
          </p:cNvPr>
          <p:cNvCxnSpPr/>
          <p:nvPr/>
        </p:nvCxnSpPr>
        <p:spPr>
          <a:xfrm>
            <a:off x="317853" y="3387653"/>
            <a:ext cx="1151416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326AE3B-3022-4216-8B2F-E9CE37CD4E6F}"/>
              </a:ext>
            </a:extLst>
          </p:cNvPr>
          <p:cNvCxnSpPr/>
          <p:nvPr/>
        </p:nvCxnSpPr>
        <p:spPr>
          <a:xfrm>
            <a:off x="317853" y="4824820"/>
            <a:ext cx="1151416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6B18C57C-3342-4716-9A11-D60C84975C2F}"/>
              </a:ext>
            </a:extLst>
          </p:cNvPr>
          <p:cNvGrpSpPr/>
          <p:nvPr/>
        </p:nvGrpSpPr>
        <p:grpSpPr>
          <a:xfrm>
            <a:off x="3827755" y="6455689"/>
            <a:ext cx="893597" cy="347133"/>
            <a:chOff x="2618080" y="6455689"/>
            <a:chExt cx="893597" cy="347133"/>
          </a:xfrm>
        </p:grpSpPr>
        <p:sp>
          <p:nvSpPr>
            <p:cNvPr id="21" name="Oval 20">
              <a:extLst>
                <a:ext uri="{FF2B5EF4-FFF2-40B4-BE49-F238E27FC236}">
                  <a16:creationId xmlns:a16="http://schemas.microsoft.com/office/drawing/2014/main" id="{FCDE9EFE-88A5-4D77-9B22-66DBFF7D7A13}"/>
                </a:ext>
              </a:extLst>
            </p:cNvPr>
            <p:cNvSpPr/>
            <p:nvPr/>
          </p:nvSpPr>
          <p:spPr>
            <a:xfrm>
              <a:off x="3241677" y="6494255"/>
              <a:ext cx="270000" cy="270000"/>
            </a:xfrm>
            <a:prstGeom prst="ellipse">
              <a:avLst/>
            </a:prstGeom>
            <a:solidFill>
              <a:schemeClr val="accent1">
                <a:alpha val="6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800" dirty="0">
                  <a:latin typeface="Calibri" panose="020F0502020204030204" pitchFamily="34" charset="0"/>
                  <a:cs typeface="Calibri" panose="020F0502020204030204" pitchFamily="34" charset="0"/>
                </a:rPr>
                <a:t>27%</a:t>
              </a:r>
            </a:p>
          </p:txBody>
        </p:sp>
        <p:sp>
          <p:nvSpPr>
            <p:cNvPr id="22" name="Text Placeholder 1">
              <a:extLst>
                <a:ext uri="{FF2B5EF4-FFF2-40B4-BE49-F238E27FC236}">
                  <a16:creationId xmlns:a16="http://schemas.microsoft.com/office/drawing/2014/main" id="{DCC9A181-A20C-4B80-8981-11341A515A82}"/>
                </a:ext>
              </a:extLst>
            </p:cNvPr>
            <p:cNvSpPr txBox="1">
              <a:spLocks/>
            </p:cNvSpPr>
            <p:nvPr/>
          </p:nvSpPr>
          <p:spPr>
            <a:xfrm>
              <a:off x="2618080" y="6455689"/>
              <a:ext cx="820760" cy="347133"/>
            </a:xfrm>
            <a:prstGeom prst="rect">
              <a:avLst/>
            </a:prstGeom>
          </p:spPr>
          <p:txBody>
            <a:bodyPr lIns="0" anchor="ctr">
              <a:noAutofit/>
            </a:bodyPr>
            <a:lstStyle>
              <a:lvl1pPr marL="0" indent="0" algn="l" defTabSz="122764" rtl="0" eaLnBrk="1" latinLnBrk="0" hangingPunct="1">
                <a:spcBef>
                  <a:spcPct val="20000"/>
                </a:spcBef>
                <a:buFontTx/>
                <a:buNone/>
                <a:defRPr sz="1467" kern="1200">
                  <a:solidFill>
                    <a:srgbClr val="4A4A4A"/>
                  </a:solidFill>
                  <a:latin typeface="Calibri" panose="020F0502020204030204" pitchFamily="34" charset="0"/>
                  <a:ea typeface="+mn-ea"/>
                  <a:cs typeface="Calibri" panose="020F0502020204030204" pitchFamily="34" charset="0"/>
                </a:defRPr>
              </a:lvl1pPr>
              <a:lvl2pPr marL="237061" indent="0" algn="l" defTabSz="0" rtl="0" eaLnBrk="1" latinLnBrk="0" hangingPunct="1">
                <a:spcBef>
                  <a:spcPct val="20000"/>
                </a:spcBef>
                <a:buFontTx/>
                <a:buNone/>
                <a:defRPr sz="1400" kern="1200">
                  <a:solidFill>
                    <a:srgbClr val="4A4A4A"/>
                  </a:solidFill>
                  <a:latin typeface="Calibri" panose="020F0502020204030204" pitchFamily="34" charset="0"/>
                  <a:ea typeface="+mn-ea"/>
                  <a:cs typeface="Calibri" panose="020F0502020204030204" pitchFamily="34" charset="0"/>
                </a:defRPr>
              </a:lvl2pPr>
              <a:lvl3pPr marL="596885" indent="0" algn="l" defTabSz="0" rtl="0" eaLnBrk="1" latinLnBrk="0" hangingPunct="1">
                <a:spcBef>
                  <a:spcPct val="20000"/>
                </a:spcBef>
                <a:buFontTx/>
                <a:buNone/>
                <a:defRPr sz="1333" kern="1200">
                  <a:solidFill>
                    <a:srgbClr val="4A4A4A"/>
                  </a:solidFill>
                  <a:latin typeface="Calibri" panose="020F0502020204030204" pitchFamily="34" charset="0"/>
                  <a:ea typeface="+mn-ea"/>
                  <a:cs typeface="Calibri" panose="020F0502020204030204" pitchFamily="34" charset="0"/>
                </a:defRPr>
              </a:lvl3pPr>
              <a:lvl4pPr marL="958827" indent="0" algn="l" defTabSz="0" rtl="0" eaLnBrk="1" latinLnBrk="0" hangingPunct="1">
                <a:spcBef>
                  <a:spcPct val="20000"/>
                </a:spcBef>
                <a:buFontTx/>
                <a:buNone/>
                <a:defRPr sz="1200" kern="1200">
                  <a:solidFill>
                    <a:srgbClr val="4A4A4A"/>
                  </a:solidFill>
                  <a:latin typeface="Calibri" panose="020F0502020204030204" pitchFamily="34" charset="0"/>
                  <a:ea typeface="+mn-ea"/>
                  <a:cs typeface="Calibri" panose="020F0502020204030204" pitchFamily="34" charset="0"/>
                </a:defRPr>
              </a:lvl4pPr>
              <a:lvl5pPr marL="1322884" indent="0" algn="l" defTabSz="0" rtl="0" eaLnBrk="1" latinLnBrk="0" hangingPunct="1">
                <a:spcBef>
                  <a:spcPct val="20000"/>
                </a:spcBef>
                <a:buFontTx/>
                <a:buNone/>
                <a:defRPr sz="1067" kern="1200">
                  <a:solidFill>
                    <a:srgbClr val="4A4A4A"/>
                  </a:solidFill>
                  <a:latin typeface="Calibri" panose="020F0502020204030204" pitchFamily="34" charset="0"/>
                  <a:ea typeface="+mn-ea"/>
                  <a:cs typeface="Calibri" panose="020F0502020204030204"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GB" sz="1000" dirty="0"/>
                <a:t>Segment 1</a:t>
              </a:r>
            </a:p>
          </p:txBody>
        </p:sp>
      </p:grpSp>
      <p:grpSp>
        <p:nvGrpSpPr>
          <p:cNvPr id="46" name="Group 45">
            <a:extLst>
              <a:ext uri="{FF2B5EF4-FFF2-40B4-BE49-F238E27FC236}">
                <a16:creationId xmlns:a16="http://schemas.microsoft.com/office/drawing/2014/main" id="{9B288988-8F6B-4B8A-BFF4-C35EB9864210}"/>
              </a:ext>
            </a:extLst>
          </p:cNvPr>
          <p:cNvGrpSpPr/>
          <p:nvPr/>
        </p:nvGrpSpPr>
        <p:grpSpPr>
          <a:xfrm>
            <a:off x="4935731" y="6455689"/>
            <a:ext cx="893597" cy="347133"/>
            <a:chOff x="3914175" y="6455689"/>
            <a:chExt cx="893597" cy="347133"/>
          </a:xfrm>
        </p:grpSpPr>
        <p:sp>
          <p:nvSpPr>
            <p:cNvPr id="25" name="Oval 24">
              <a:extLst>
                <a:ext uri="{FF2B5EF4-FFF2-40B4-BE49-F238E27FC236}">
                  <a16:creationId xmlns:a16="http://schemas.microsoft.com/office/drawing/2014/main" id="{EE4DF1BA-9B7F-421E-946F-72E69470DCD2}"/>
                </a:ext>
              </a:extLst>
            </p:cNvPr>
            <p:cNvSpPr/>
            <p:nvPr/>
          </p:nvSpPr>
          <p:spPr>
            <a:xfrm>
              <a:off x="4537772" y="6494255"/>
              <a:ext cx="270000" cy="270000"/>
            </a:xfrm>
            <a:prstGeom prst="ellipse">
              <a:avLst/>
            </a:prstGeom>
            <a:solidFill>
              <a:schemeClr val="accent2">
                <a:alpha val="65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800" dirty="0">
                  <a:latin typeface="Calibri" panose="020F0502020204030204" pitchFamily="34" charset="0"/>
                  <a:cs typeface="Calibri" panose="020F0502020204030204" pitchFamily="34" charset="0"/>
                </a:rPr>
                <a:t>29%</a:t>
              </a:r>
            </a:p>
          </p:txBody>
        </p:sp>
        <p:sp>
          <p:nvSpPr>
            <p:cNvPr id="26" name="Text Placeholder 1">
              <a:extLst>
                <a:ext uri="{FF2B5EF4-FFF2-40B4-BE49-F238E27FC236}">
                  <a16:creationId xmlns:a16="http://schemas.microsoft.com/office/drawing/2014/main" id="{97E1EA1F-DD05-438F-81B2-F7F8D049067D}"/>
                </a:ext>
              </a:extLst>
            </p:cNvPr>
            <p:cNvSpPr txBox="1">
              <a:spLocks/>
            </p:cNvSpPr>
            <p:nvPr/>
          </p:nvSpPr>
          <p:spPr>
            <a:xfrm>
              <a:off x="3914175" y="6455689"/>
              <a:ext cx="820760" cy="347133"/>
            </a:xfrm>
            <a:prstGeom prst="rect">
              <a:avLst/>
            </a:prstGeom>
          </p:spPr>
          <p:txBody>
            <a:bodyPr lIns="0" anchor="ctr">
              <a:noAutofit/>
            </a:bodyPr>
            <a:lstStyle>
              <a:lvl1pPr marL="0" indent="0" algn="l" defTabSz="122764" rtl="0" eaLnBrk="1" latinLnBrk="0" hangingPunct="1">
                <a:spcBef>
                  <a:spcPct val="20000"/>
                </a:spcBef>
                <a:buFontTx/>
                <a:buNone/>
                <a:defRPr sz="1467" kern="1200">
                  <a:solidFill>
                    <a:srgbClr val="4A4A4A"/>
                  </a:solidFill>
                  <a:latin typeface="Calibri" panose="020F0502020204030204" pitchFamily="34" charset="0"/>
                  <a:ea typeface="+mn-ea"/>
                  <a:cs typeface="Calibri" panose="020F0502020204030204" pitchFamily="34" charset="0"/>
                </a:defRPr>
              </a:lvl1pPr>
              <a:lvl2pPr marL="237061" indent="0" algn="l" defTabSz="0" rtl="0" eaLnBrk="1" latinLnBrk="0" hangingPunct="1">
                <a:spcBef>
                  <a:spcPct val="20000"/>
                </a:spcBef>
                <a:buFontTx/>
                <a:buNone/>
                <a:defRPr sz="1400" kern="1200">
                  <a:solidFill>
                    <a:srgbClr val="4A4A4A"/>
                  </a:solidFill>
                  <a:latin typeface="Calibri" panose="020F0502020204030204" pitchFamily="34" charset="0"/>
                  <a:ea typeface="+mn-ea"/>
                  <a:cs typeface="Calibri" panose="020F0502020204030204" pitchFamily="34" charset="0"/>
                </a:defRPr>
              </a:lvl2pPr>
              <a:lvl3pPr marL="596885" indent="0" algn="l" defTabSz="0" rtl="0" eaLnBrk="1" latinLnBrk="0" hangingPunct="1">
                <a:spcBef>
                  <a:spcPct val="20000"/>
                </a:spcBef>
                <a:buFontTx/>
                <a:buNone/>
                <a:defRPr sz="1333" kern="1200">
                  <a:solidFill>
                    <a:srgbClr val="4A4A4A"/>
                  </a:solidFill>
                  <a:latin typeface="Calibri" panose="020F0502020204030204" pitchFamily="34" charset="0"/>
                  <a:ea typeface="+mn-ea"/>
                  <a:cs typeface="Calibri" panose="020F0502020204030204" pitchFamily="34" charset="0"/>
                </a:defRPr>
              </a:lvl3pPr>
              <a:lvl4pPr marL="958827" indent="0" algn="l" defTabSz="0" rtl="0" eaLnBrk="1" latinLnBrk="0" hangingPunct="1">
                <a:spcBef>
                  <a:spcPct val="20000"/>
                </a:spcBef>
                <a:buFontTx/>
                <a:buNone/>
                <a:defRPr sz="1200" kern="1200">
                  <a:solidFill>
                    <a:srgbClr val="4A4A4A"/>
                  </a:solidFill>
                  <a:latin typeface="Calibri" panose="020F0502020204030204" pitchFamily="34" charset="0"/>
                  <a:ea typeface="+mn-ea"/>
                  <a:cs typeface="Calibri" panose="020F0502020204030204" pitchFamily="34" charset="0"/>
                </a:defRPr>
              </a:lvl4pPr>
              <a:lvl5pPr marL="1322884" indent="0" algn="l" defTabSz="0" rtl="0" eaLnBrk="1" latinLnBrk="0" hangingPunct="1">
                <a:spcBef>
                  <a:spcPct val="20000"/>
                </a:spcBef>
                <a:buFontTx/>
                <a:buNone/>
                <a:defRPr sz="1067" kern="1200">
                  <a:solidFill>
                    <a:srgbClr val="4A4A4A"/>
                  </a:solidFill>
                  <a:latin typeface="Calibri" panose="020F0502020204030204" pitchFamily="34" charset="0"/>
                  <a:ea typeface="+mn-ea"/>
                  <a:cs typeface="Calibri" panose="020F0502020204030204"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GB" sz="1000" dirty="0"/>
                <a:t>Segment 2</a:t>
              </a:r>
            </a:p>
          </p:txBody>
        </p:sp>
      </p:grpSp>
      <p:grpSp>
        <p:nvGrpSpPr>
          <p:cNvPr id="47" name="Group 46">
            <a:extLst>
              <a:ext uri="{FF2B5EF4-FFF2-40B4-BE49-F238E27FC236}">
                <a16:creationId xmlns:a16="http://schemas.microsoft.com/office/drawing/2014/main" id="{A636F8B5-C2F3-4DF3-8E3A-F0AC1B3A3066}"/>
              </a:ext>
            </a:extLst>
          </p:cNvPr>
          <p:cNvGrpSpPr/>
          <p:nvPr/>
        </p:nvGrpSpPr>
        <p:grpSpPr>
          <a:xfrm>
            <a:off x="6043707" y="6455689"/>
            <a:ext cx="893597" cy="347133"/>
            <a:chOff x="5210270" y="6455689"/>
            <a:chExt cx="893597" cy="347133"/>
          </a:xfrm>
        </p:grpSpPr>
        <p:sp>
          <p:nvSpPr>
            <p:cNvPr id="28" name="Oval 27">
              <a:extLst>
                <a:ext uri="{FF2B5EF4-FFF2-40B4-BE49-F238E27FC236}">
                  <a16:creationId xmlns:a16="http://schemas.microsoft.com/office/drawing/2014/main" id="{D64C0876-0EB2-4A57-9B85-DBF730C75E97}"/>
                </a:ext>
              </a:extLst>
            </p:cNvPr>
            <p:cNvSpPr/>
            <p:nvPr/>
          </p:nvSpPr>
          <p:spPr>
            <a:xfrm>
              <a:off x="5833867" y="6494255"/>
              <a:ext cx="270000" cy="270000"/>
            </a:xfrm>
            <a:prstGeom prst="ellipse">
              <a:avLst/>
            </a:prstGeom>
            <a:solidFill>
              <a:schemeClr val="accent3">
                <a:alpha val="65000"/>
              </a:schemeClr>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800" dirty="0">
                  <a:latin typeface="Calibri" panose="020F0502020204030204" pitchFamily="34" charset="0"/>
                  <a:cs typeface="Calibri" panose="020F0502020204030204" pitchFamily="34" charset="0"/>
                </a:rPr>
                <a:t>17%</a:t>
              </a:r>
            </a:p>
          </p:txBody>
        </p:sp>
        <p:sp>
          <p:nvSpPr>
            <p:cNvPr id="29" name="Text Placeholder 1">
              <a:extLst>
                <a:ext uri="{FF2B5EF4-FFF2-40B4-BE49-F238E27FC236}">
                  <a16:creationId xmlns:a16="http://schemas.microsoft.com/office/drawing/2014/main" id="{E45A77DF-D062-4781-93A8-69BA22094A76}"/>
                </a:ext>
              </a:extLst>
            </p:cNvPr>
            <p:cNvSpPr txBox="1">
              <a:spLocks/>
            </p:cNvSpPr>
            <p:nvPr/>
          </p:nvSpPr>
          <p:spPr>
            <a:xfrm>
              <a:off x="5210270" y="6455689"/>
              <a:ext cx="820760" cy="347133"/>
            </a:xfrm>
            <a:prstGeom prst="rect">
              <a:avLst/>
            </a:prstGeom>
          </p:spPr>
          <p:txBody>
            <a:bodyPr lIns="0" anchor="ctr">
              <a:noAutofit/>
            </a:bodyPr>
            <a:lstStyle>
              <a:lvl1pPr marL="0" indent="0" algn="l" defTabSz="122764" rtl="0" eaLnBrk="1" latinLnBrk="0" hangingPunct="1">
                <a:spcBef>
                  <a:spcPct val="20000"/>
                </a:spcBef>
                <a:buFontTx/>
                <a:buNone/>
                <a:defRPr sz="1467" kern="1200">
                  <a:solidFill>
                    <a:srgbClr val="4A4A4A"/>
                  </a:solidFill>
                  <a:latin typeface="Calibri" panose="020F0502020204030204" pitchFamily="34" charset="0"/>
                  <a:ea typeface="+mn-ea"/>
                  <a:cs typeface="Calibri" panose="020F0502020204030204" pitchFamily="34" charset="0"/>
                </a:defRPr>
              </a:lvl1pPr>
              <a:lvl2pPr marL="237061" indent="0" algn="l" defTabSz="0" rtl="0" eaLnBrk="1" latinLnBrk="0" hangingPunct="1">
                <a:spcBef>
                  <a:spcPct val="20000"/>
                </a:spcBef>
                <a:buFontTx/>
                <a:buNone/>
                <a:defRPr sz="1400" kern="1200">
                  <a:solidFill>
                    <a:srgbClr val="4A4A4A"/>
                  </a:solidFill>
                  <a:latin typeface="Calibri" panose="020F0502020204030204" pitchFamily="34" charset="0"/>
                  <a:ea typeface="+mn-ea"/>
                  <a:cs typeface="Calibri" panose="020F0502020204030204" pitchFamily="34" charset="0"/>
                </a:defRPr>
              </a:lvl2pPr>
              <a:lvl3pPr marL="596885" indent="0" algn="l" defTabSz="0" rtl="0" eaLnBrk="1" latinLnBrk="0" hangingPunct="1">
                <a:spcBef>
                  <a:spcPct val="20000"/>
                </a:spcBef>
                <a:buFontTx/>
                <a:buNone/>
                <a:defRPr sz="1333" kern="1200">
                  <a:solidFill>
                    <a:srgbClr val="4A4A4A"/>
                  </a:solidFill>
                  <a:latin typeface="Calibri" panose="020F0502020204030204" pitchFamily="34" charset="0"/>
                  <a:ea typeface="+mn-ea"/>
                  <a:cs typeface="Calibri" panose="020F0502020204030204" pitchFamily="34" charset="0"/>
                </a:defRPr>
              </a:lvl3pPr>
              <a:lvl4pPr marL="958827" indent="0" algn="l" defTabSz="0" rtl="0" eaLnBrk="1" latinLnBrk="0" hangingPunct="1">
                <a:spcBef>
                  <a:spcPct val="20000"/>
                </a:spcBef>
                <a:buFontTx/>
                <a:buNone/>
                <a:defRPr sz="1200" kern="1200">
                  <a:solidFill>
                    <a:srgbClr val="4A4A4A"/>
                  </a:solidFill>
                  <a:latin typeface="Calibri" panose="020F0502020204030204" pitchFamily="34" charset="0"/>
                  <a:ea typeface="+mn-ea"/>
                  <a:cs typeface="Calibri" panose="020F0502020204030204" pitchFamily="34" charset="0"/>
                </a:defRPr>
              </a:lvl4pPr>
              <a:lvl5pPr marL="1322884" indent="0" algn="l" defTabSz="0" rtl="0" eaLnBrk="1" latinLnBrk="0" hangingPunct="1">
                <a:spcBef>
                  <a:spcPct val="20000"/>
                </a:spcBef>
                <a:buFontTx/>
                <a:buNone/>
                <a:defRPr sz="1067" kern="1200">
                  <a:solidFill>
                    <a:srgbClr val="4A4A4A"/>
                  </a:solidFill>
                  <a:latin typeface="Calibri" panose="020F0502020204030204" pitchFamily="34" charset="0"/>
                  <a:ea typeface="+mn-ea"/>
                  <a:cs typeface="Calibri" panose="020F0502020204030204"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GB" sz="1000" dirty="0"/>
                <a:t>Segment 3</a:t>
              </a:r>
            </a:p>
          </p:txBody>
        </p:sp>
      </p:grpSp>
      <p:grpSp>
        <p:nvGrpSpPr>
          <p:cNvPr id="48" name="Group 47">
            <a:extLst>
              <a:ext uri="{FF2B5EF4-FFF2-40B4-BE49-F238E27FC236}">
                <a16:creationId xmlns:a16="http://schemas.microsoft.com/office/drawing/2014/main" id="{51CCCDD4-9EC3-4E74-A76F-E64FE8944CD4}"/>
              </a:ext>
            </a:extLst>
          </p:cNvPr>
          <p:cNvGrpSpPr/>
          <p:nvPr/>
        </p:nvGrpSpPr>
        <p:grpSpPr>
          <a:xfrm>
            <a:off x="7151683" y="6455689"/>
            <a:ext cx="893597" cy="347133"/>
            <a:chOff x="6506365" y="6455689"/>
            <a:chExt cx="893597" cy="347133"/>
          </a:xfrm>
        </p:grpSpPr>
        <p:sp>
          <p:nvSpPr>
            <p:cNvPr id="31" name="Oval 30">
              <a:extLst>
                <a:ext uri="{FF2B5EF4-FFF2-40B4-BE49-F238E27FC236}">
                  <a16:creationId xmlns:a16="http://schemas.microsoft.com/office/drawing/2014/main" id="{33793BB7-B26C-40E6-9EB3-EE0184B97F7E}"/>
                </a:ext>
              </a:extLst>
            </p:cNvPr>
            <p:cNvSpPr/>
            <p:nvPr/>
          </p:nvSpPr>
          <p:spPr>
            <a:xfrm>
              <a:off x="7129962" y="6494255"/>
              <a:ext cx="270000" cy="270000"/>
            </a:xfrm>
            <a:prstGeom prst="ellipse">
              <a:avLst/>
            </a:prstGeom>
            <a:solidFill>
              <a:schemeClr val="accent4">
                <a:alpha val="65000"/>
              </a:schemeClr>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800" dirty="0">
                  <a:latin typeface="Calibri" panose="020F0502020204030204" pitchFamily="34" charset="0"/>
                  <a:cs typeface="Calibri" panose="020F0502020204030204" pitchFamily="34" charset="0"/>
                </a:rPr>
                <a:t>5%</a:t>
              </a:r>
            </a:p>
          </p:txBody>
        </p:sp>
        <p:sp>
          <p:nvSpPr>
            <p:cNvPr id="32" name="Text Placeholder 1">
              <a:extLst>
                <a:ext uri="{FF2B5EF4-FFF2-40B4-BE49-F238E27FC236}">
                  <a16:creationId xmlns:a16="http://schemas.microsoft.com/office/drawing/2014/main" id="{E6890097-5A7B-4AF6-860E-4E7609380426}"/>
                </a:ext>
              </a:extLst>
            </p:cNvPr>
            <p:cNvSpPr txBox="1">
              <a:spLocks/>
            </p:cNvSpPr>
            <p:nvPr/>
          </p:nvSpPr>
          <p:spPr>
            <a:xfrm>
              <a:off x="6506365" y="6455689"/>
              <a:ext cx="820760" cy="347133"/>
            </a:xfrm>
            <a:prstGeom prst="rect">
              <a:avLst/>
            </a:prstGeom>
          </p:spPr>
          <p:txBody>
            <a:bodyPr lIns="0" anchor="ctr">
              <a:noAutofit/>
            </a:bodyPr>
            <a:lstStyle>
              <a:lvl1pPr marL="0" indent="0" algn="l" defTabSz="122764" rtl="0" eaLnBrk="1" latinLnBrk="0" hangingPunct="1">
                <a:spcBef>
                  <a:spcPct val="20000"/>
                </a:spcBef>
                <a:buFontTx/>
                <a:buNone/>
                <a:defRPr sz="1467" kern="1200">
                  <a:solidFill>
                    <a:srgbClr val="4A4A4A"/>
                  </a:solidFill>
                  <a:latin typeface="Calibri" panose="020F0502020204030204" pitchFamily="34" charset="0"/>
                  <a:ea typeface="+mn-ea"/>
                  <a:cs typeface="Calibri" panose="020F0502020204030204" pitchFamily="34" charset="0"/>
                </a:defRPr>
              </a:lvl1pPr>
              <a:lvl2pPr marL="237061" indent="0" algn="l" defTabSz="0" rtl="0" eaLnBrk="1" latinLnBrk="0" hangingPunct="1">
                <a:spcBef>
                  <a:spcPct val="20000"/>
                </a:spcBef>
                <a:buFontTx/>
                <a:buNone/>
                <a:defRPr sz="1400" kern="1200">
                  <a:solidFill>
                    <a:srgbClr val="4A4A4A"/>
                  </a:solidFill>
                  <a:latin typeface="Calibri" panose="020F0502020204030204" pitchFamily="34" charset="0"/>
                  <a:ea typeface="+mn-ea"/>
                  <a:cs typeface="Calibri" panose="020F0502020204030204" pitchFamily="34" charset="0"/>
                </a:defRPr>
              </a:lvl2pPr>
              <a:lvl3pPr marL="596885" indent="0" algn="l" defTabSz="0" rtl="0" eaLnBrk="1" latinLnBrk="0" hangingPunct="1">
                <a:spcBef>
                  <a:spcPct val="20000"/>
                </a:spcBef>
                <a:buFontTx/>
                <a:buNone/>
                <a:defRPr sz="1333" kern="1200">
                  <a:solidFill>
                    <a:srgbClr val="4A4A4A"/>
                  </a:solidFill>
                  <a:latin typeface="Calibri" panose="020F0502020204030204" pitchFamily="34" charset="0"/>
                  <a:ea typeface="+mn-ea"/>
                  <a:cs typeface="Calibri" panose="020F0502020204030204" pitchFamily="34" charset="0"/>
                </a:defRPr>
              </a:lvl3pPr>
              <a:lvl4pPr marL="958827" indent="0" algn="l" defTabSz="0" rtl="0" eaLnBrk="1" latinLnBrk="0" hangingPunct="1">
                <a:spcBef>
                  <a:spcPct val="20000"/>
                </a:spcBef>
                <a:buFontTx/>
                <a:buNone/>
                <a:defRPr sz="1200" kern="1200">
                  <a:solidFill>
                    <a:srgbClr val="4A4A4A"/>
                  </a:solidFill>
                  <a:latin typeface="Calibri" panose="020F0502020204030204" pitchFamily="34" charset="0"/>
                  <a:ea typeface="+mn-ea"/>
                  <a:cs typeface="Calibri" panose="020F0502020204030204" pitchFamily="34" charset="0"/>
                </a:defRPr>
              </a:lvl4pPr>
              <a:lvl5pPr marL="1322884" indent="0" algn="l" defTabSz="0" rtl="0" eaLnBrk="1" latinLnBrk="0" hangingPunct="1">
                <a:spcBef>
                  <a:spcPct val="20000"/>
                </a:spcBef>
                <a:buFontTx/>
                <a:buNone/>
                <a:defRPr sz="1067" kern="1200">
                  <a:solidFill>
                    <a:srgbClr val="4A4A4A"/>
                  </a:solidFill>
                  <a:latin typeface="Calibri" panose="020F0502020204030204" pitchFamily="34" charset="0"/>
                  <a:ea typeface="+mn-ea"/>
                  <a:cs typeface="Calibri" panose="020F0502020204030204"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GB" sz="1000" dirty="0"/>
                <a:t>Segment 4</a:t>
              </a:r>
            </a:p>
          </p:txBody>
        </p:sp>
      </p:grpSp>
      <p:grpSp>
        <p:nvGrpSpPr>
          <p:cNvPr id="49" name="Group 48">
            <a:extLst>
              <a:ext uri="{FF2B5EF4-FFF2-40B4-BE49-F238E27FC236}">
                <a16:creationId xmlns:a16="http://schemas.microsoft.com/office/drawing/2014/main" id="{F0D4B75D-2C0F-4933-B56E-18960C993052}"/>
              </a:ext>
            </a:extLst>
          </p:cNvPr>
          <p:cNvGrpSpPr/>
          <p:nvPr/>
        </p:nvGrpSpPr>
        <p:grpSpPr>
          <a:xfrm>
            <a:off x="8259658" y="6455689"/>
            <a:ext cx="893597" cy="347133"/>
            <a:chOff x="7802458" y="6455689"/>
            <a:chExt cx="893597" cy="347133"/>
          </a:xfrm>
        </p:grpSpPr>
        <p:sp>
          <p:nvSpPr>
            <p:cNvPr id="34" name="Oval 33">
              <a:extLst>
                <a:ext uri="{FF2B5EF4-FFF2-40B4-BE49-F238E27FC236}">
                  <a16:creationId xmlns:a16="http://schemas.microsoft.com/office/drawing/2014/main" id="{4E9335AA-738F-4295-A63B-2EAD9785741D}"/>
                </a:ext>
              </a:extLst>
            </p:cNvPr>
            <p:cNvSpPr/>
            <p:nvPr/>
          </p:nvSpPr>
          <p:spPr>
            <a:xfrm>
              <a:off x="8426055" y="6494255"/>
              <a:ext cx="270000" cy="270000"/>
            </a:xfrm>
            <a:prstGeom prst="ellipse">
              <a:avLst/>
            </a:prstGeom>
            <a:solidFill>
              <a:schemeClr val="accent5">
                <a:alpha val="65000"/>
              </a:schemeClr>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800" dirty="0">
                  <a:latin typeface="Calibri" panose="020F0502020204030204" pitchFamily="34" charset="0"/>
                  <a:cs typeface="Calibri" panose="020F0502020204030204" pitchFamily="34" charset="0"/>
                </a:rPr>
                <a:t>21%</a:t>
              </a:r>
            </a:p>
          </p:txBody>
        </p:sp>
        <p:sp>
          <p:nvSpPr>
            <p:cNvPr id="35" name="Text Placeholder 1">
              <a:extLst>
                <a:ext uri="{FF2B5EF4-FFF2-40B4-BE49-F238E27FC236}">
                  <a16:creationId xmlns:a16="http://schemas.microsoft.com/office/drawing/2014/main" id="{C2E08D30-B3D9-462B-A129-160F57DF3897}"/>
                </a:ext>
              </a:extLst>
            </p:cNvPr>
            <p:cNvSpPr txBox="1">
              <a:spLocks/>
            </p:cNvSpPr>
            <p:nvPr/>
          </p:nvSpPr>
          <p:spPr>
            <a:xfrm>
              <a:off x="7802458" y="6455689"/>
              <a:ext cx="820760" cy="347133"/>
            </a:xfrm>
            <a:prstGeom prst="rect">
              <a:avLst/>
            </a:prstGeom>
          </p:spPr>
          <p:txBody>
            <a:bodyPr lIns="0" anchor="ctr">
              <a:noAutofit/>
            </a:bodyPr>
            <a:lstStyle>
              <a:lvl1pPr marL="0" indent="0" algn="l" defTabSz="122764" rtl="0" eaLnBrk="1" latinLnBrk="0" hangingPunct="1">
                <a:spcBef>
                  <a:spcPct val="20000"/>
                </a:spcBef>
                <a:buFontTx/>
                <a:buNone/>
                <a:defRPr sz="1467" kern="1200">
                  <a:solidFill>
                    <a:srgbClr val="4A4A4A"/>
                  </a:solidFill>
                  <a:latin typeface="Calibri" panose="020F0502020204030204" pitchFamily="34" charset="0"/>
                  <a:ea typeface="+mn-ea"/>
                  <a:cs typeface="Calibri" panose="020F0502020204030204" pitchFamily="34" charset="0"/>
                </a:defRPr>
              </a:lvl1pPr>
              <a:lvl2pPr marL="237061" indent="0" algn="l" defTabSz="0" rtl="0" eaLnBrk="1" latinLnBrk="0" hangingPunct="1">
                <a:spcBef>
                  <a:spcPct val="20000"/>
                </a:spcBef>
                <a:buFontTx/>
                <a:buNone/>
                <a:defRPr sz="1400" kern="1200">
                  <a:solidFill>
                    <a:srgbClr val="4A4A4A"/>
                  </a:solidFill>
                  <a:latin typeface="Calibri" panose="020F0502020204030204" pitchFamily="34" charset="0"/>
                  <a:ea typeface="+mn-ea"/>
                  <a:cs typeface="Calibri" panose="020F0502020204030204" pitchFamily="34" charset="0"/>
                </a:defRPr>
              </a:lvl2pPr>
              <a:lvl3pPr marL="596885" indent="0" algn="l" defTabSz="0" rtl="0" eaLnBrk="1" latinLnBrk="0" hangingPunct="1">
                <a:spcBef>
                  <a:spcPct val="20000"/>
                </a:spcBef>
                <a:buFontTx/>
                <a:buNone/>
                <a:defRPr sz="1333" kern="1200">
                  <a:solidFill>
                    <a:srgbClr val="4A4A4A"/>
                  </a:solidFill>
                  <a:latin typeface="Calibri" panose="020F0502020204030204" pitchFamily="34" charset="0"/>
                  <a:ea typeface="+mn-ea"/>
                  <a:cs typeface="Calibri" panose="020F0502020204030204" pitchFamily="34" charset="0"/>
                </a:defRPr>
              </a:lvl3pPr>
              <a:lvl4pPr marL="958827" indent="0" algn="l" defTabSz="0" rtl="0" eaLnBrk="1" latinLnBrk="0" hangingPunct="1">
                <a:spcBef>
                  <a:spcPct val="20000"/>
                </a:spcBef>
                <a:buFontTx/>
                <a:buNone/>
                <a:defRPr sz="1200" kern="1200">
                  <a:solidFill>
                    <a:srgbClr val="4A4A4A"/>
                  </a:solidFill>
                  <a:latin typeface="Calibri" panose="020F0502020204030204" pitchFamily="34" charset="0"/>
                  <a:ea typeface="+mn-ea"/>
                  <a:cs typeface="Calibri" panose="020F0502020204030204" pitchFamily="34" charset="0"/>
                </a:defRPr>
              </a:lvl4pPr>
              <a:lvl5pPr marL="1322884" indent="0" algn="l" defTabSz="0" rtl="0" eaLnBrk="1" latinLnBrk="0" hangingPunct="1">
                <a:spcBef>
                  <a:spcPct val="20000"/>
                </a:spcBef>
                <a:buFontTx/>
                <a:buNone/>
                <a:defRPr sz="1067" kern="1200">
                  <a:solidFill>
                    <a:srgbClr val="4A4A4A"/>
                  </a:solidFill>
                  <a:latin typeface="Calibri" panose="020F0502020204030204" pitchFamily="34" charset="0"/>
                  <a:ea typeface="+mn-ea"/>
                  <a:cs typeface="Calibri" panose="020F0502020204030204"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GB" sz="1000" dirty="0"/>
                <a:t>Segment 5</a:t>
              </a:r>
            </a:p>
          </p:txBody>
        </p:sp>
      </p:grpSp>
      <p:sp>
        <p:nvSpPr>
          <p:cNvPr id="36" name="TextBox 1">
            <a:extLst>
              <a:ext uri="{FF2B5EF4-FFF2-40B4-BE49-F238E27FC236}">
                <a16:creationId xmlns:a16="http://schemas.microsoft.com/office/drawing/2014/main" id="{BE3C80D6-A075-41EB-8EA3-14CA566C52FD}"/>
              </a:ext>
            </a:extLst>
          </p:cNvPr>
          <p:cNvSpPr txBox="1"/>
          <p:nvPr/>
        </p:nvSpPr>
        <p:spPr>
          <a:xfrm>
            <a:off x="2491475" y="3700468"/>
            <a:ext cx="1034257" cy="830997"/>
          </a:xfrm>
          <a:prstGeom prst="rect">
            <a:avLst/>
          </a:prstGeom>
          <a:noFill/>
        </p:spPr>
        <p:txBody>
          <a:bodyPr wrap="none" rtlCol="0">
            <a:spAutoFit/>
          </a:bodyPr>
          <a:lstStyle/>
          <a:p>
            <a:r>
              <a:rPr lang="en-GB" sz="4800" b="1" dirty="0">
                <a:solidFill>
                  <a:schemeClr val="bg1">
                    <a:lumMod val="75000"/>
                  </a:schemeClr>
                </a:solidFill>
                <a:latin typeface="Avenir Heavy" panose="02000503020000020003"/>
              </a:rPr>
              <a:t>79</a:t>
            </a:r>
            <a:r>
              <a:rPr lang="en-GB" sz="2400" b="1" dirty="0">
                <a:solidFill>
                  <a:schemeClr val="bg1">
                    <a:lumMod val="75000"/>
                  </a:schemeClr>
                </a:solidFill>
                <a:latin typeface="Avenir Heavy" panose="02000503020000020003"/>
              </a:rPr>
              <a:t>%</a:t>
            </a:r>
            <a:endParaRPr lang="en-GB" sz="4800" b="1" dirty="0">
              <a:solidFill>
                <a:schemeClr val="bg1">
                  <a:lumMod val="75000"/>
                </a:schemeClr>
              </a:solidFill>
              <a:latin typeface="Avenir Heavy" panose="02000503020000020003"/>
            </a:endParaRPr>
          </a:p>
        </p:txBody>
      </p:sp>
      <p:sp>
        <p:nvSpPr>
          <p:cNvPr id="37" name="TextBox 36">
            <a:extLst>
              <a:ext uri="{FF2B5EF4-FFF2-40B4-BE49-F238E27FC236}">
                <a16:creationId xmlns:a16="http://schemas.microsoft.com/office/drawing/2014/main" id="{98B600D7-79EB-4440-BA83-D84C24AE7B85}"/>
              </a:ext>
            </a:extLst>
          </p:cNvPr>
          <p:cNvSpPr txBox="1"/>
          <p:nvPr/>
        </p:nvSpPr>
        <p:spPr>
          <a:xfrm>
            <a:off x="2375191" y="566279"/>
            <a:ext cx="1266825" cy="338554"/>
          </a:xfrm>
          <a:prstGeom prst="rect">
            <a:avLst/>
          </a:prstGeom>
          <a:noFill/>
        </p:spPr>
        <p:txBody>
          <a:bodyPr wrap="square" lIns="0" rIns="0" rtlCol="0">
            <a:spAutoFit/>
          </a:bodyPr>
          <a:lstStyle/>
          <a:p>
            <a:pPr algn="ctr"/>
            <a:r>
              <a:rPr lang="en-GB" sz="1600" dirty="0">
                <a:solidFill>
                  <a:schemeClr val="bg1">
                    <a:lumMod val="75000"/>
                  </a:schemeClr>
                </a:solidFill>
                <a:latin typeface="Calibri" panose="020F0502020204030204" pitchFamily="34" charset="0"/>
                <a:cs typeface="Calibri" panose="020F0502020204030204" pitchFamily="34" charset="0"/>
              </a:rPr>
              <a:t>Total</a:t>
            </a:r>
          </a:p>
        </p:txBody>
      </p:sp>
      <p:sp>
        <p:nvSpPr>
          <p:cNvPr id="38" name="TextBox 1">
            <a:extLst>
              <a:ext uri="{FF2B5EF4-FFF2-40B4-BE49-F238E27FC236}">
                <a16:creationId xmlns:a16="http://schemas.microsoft.com/office/drawing/2014/main" id="{8554F21F-8AA6-4230-97AA-14FB0458BE6E}"/>
              </a:ext>
            </a:extLst>
          </p:cNvPr>
          <p:cNvSpPr txBox="1"/>
          <p:nvPr/>
        </p:nvSpPr>
        <p:spPr>
          <a:xfrm>
            <a:off x="2491475" y="5127472"/>
            <a:ext cx="1034257" cy="830997"/>
          </a:xfrm>
          <a:prstGeom prst="rect">
            <a:avLst/>
          </a:prstGeom>
          <a:noFill/>
        </p:spPr>
        <p:txBody>
          <a:bodyPr wrap="none" rtlCol="0">
            <a:spAutoFit/>
          </a:bodyPr>
          <a:lstStyle/>
          <a:p>
            <a:r>
              <a:rPr lang="en-GB" sz="4800" b="1" dirty="0">
                <a:solidFill>
                  <a:schemeClr val="bg1">
                    <a:lumMod val="75000"/>
                  </a:schemeClr>
                </a:solidFill>
                <a:latin typeface="Avenir Heavy" panose="02000503020000020003"/>
              </a:rPr>
              <a:t>70</a:t>
            </a:r>
            <a:r>
              <a:rPr lang="en-GB" sz="2400" b="1" dirty="0">
                <a:solidFill>
                  <a:schemeClr val="bg1">
                    <a:lumMod val="75000"/>
                  </a:schemeClr>
                </a:solidFill>
                <a:latin typeface="Avenir Heavy" panose="02000503020000020003"/>
              </a:rPr>
              <a:t>%</a:t>
            </a:r>
            <a:endParaRPr lang="en-GB" sz="4800" b="1" dirty="0">
              <a:solidFill>
                <a:schemeClr val="bg1">
                  <a:lumMod val="75000"/>
                </a:schemeClr>
              </a:solidFill>
              <a:latin typeface="Avenir Heavy" panose="02000503020000020003"/>
            </a:endParaRPr>
          </a:p>
        </p:txBody>
      </p:sp>
      <p:sp>
        <p:nvSpPr>
          <p:cNvPr id="39" name="TextBox 1">
            <a:extLst>
              <a:ext uri="{FF2B5EF4-FFF2-40B4-BE49-F238E27FC236}">
                <a16:creationId xmlns:a16="http://schemas.microsoft.com/office/drawing/2014/main" id="{E91C1B6A-9910-4073-908A-F9582B76EB8F}"/>
              </a:ext>
            </a:extLst>
          </p:cNvPr>
          <p:cNvSpPr txBox="1"/>
          <p:nvPr/>
        </p:nvSpPr>
        <p:spPr>
          <a:xfrm>
            <a:off x="2491475" y="2255108"/>
            <a:ext cx="1034257" cy="830997"/>
          </a:xfrm>
          <a:prstGeom prst="rect">
            <a:avLst/>
          </a:prstGeom>
          <a:noFill/>
        </p:spPr>
        <p:txBody>
          <a:bodyPr wrap="none" rtlCol="0">
            <a:spAutoFit/>
          </a:bodyPr>
          <a:lstStyle/>
          <a:p>
            <a:r>
              <a:rPr lang="en-GB" sz="4800" b="1" dirty="0">
                <a:solidFill>
                  <a:schemeClr val="bg1">
                    <a:lumMod val="75000"/>
                  </a:schemeClr>
                </a:solidFill>
                <a:latin typeface="Avenir Heavy" panose="02000503020000020003"/>
              </a:rPr>
              <a:t>69</a:t>
            </a:r>
            <a:r>
              <a:rPr lang="en-GB" sz="2400" b="1" dirty="0">
                <a:solidFill>
                  <a:schemeClr val="bg1">
                    <a:lumMod val="75000"/>
                  </a:schemeClr>
                </a:solidFill>
                <a:latin typeface="Avenir Heavy" panose="02000503020000020003"/>
              </a:rPr>
              <a:t>%</a:t>
            </a:r>
            <a:endParaRPr lang="en-GB" sz="4800" b="1" dirty="0">
              <a:solidFill>
                <a:schemeClr val="bg1">
                  <a:lumMod val="75000"/>
                </a:schemeClr>
              </a:solidFill>
              <a:latin typeface="Avenir Heavy" panose="02000503020000020003"/>
            </a:endParaRPr>
          </a:p>
        </p:txBody>
      </p:sp>
      <p:sp>
        <p:nvSpPr>
          <p:cNvPr id="40" name="TextBox 1">
            <a:extLst>
              <a:ext uri="{FF2B5EF4-FFF2-40B4-BE49-F238E27FC236}">
                <a16:creationId xmlns:a16="http://schemas.microsoft.com/office/drawing/2014/main" id="{67E56A12-B771-43A1-86F5-F72BC33BD8DF}"/>
              </a:ext>
            </a:extLst>
          </p:cNvPr>
          <p:cNvSpPr txBox="1"/>
          <p:nvPr/>
        </p:nvSpPr>
        <p:spPr>
          <a:xfrm>
            <a:off x="2284998" y="868864"/>
            <a:ext cx="1223412" cy="830997"/>
          </a:xfrm>
          <a:prstGeom prst="rect">
            <a:avLst/>
          </a:prstGeom>
          <a:noFill/>
        </p:spPr>
        <p:txBody>
          <a:bodyPr wrap="none" rtlCol="0">
            <a:spAutoFit/>
          </a:bodyPr>
          <a:lstStyle/>
          <a:p>
            <a:r>
              <a:rPr lang="en-GB" sz="4800" b="1" dirty="0">
                <a:solidFill>
                  <a:schemeClr val="bg1">
                    <a:lumMod val="75000"/>
                  </a:schemeClr>
                </a:solidFill>
                <a:latin typeface="Avenir Heavy" panose="02000503020000020003"/>
              </a:rPr>
              <a:t>-15</a:t>
            </a:r>
            <a:r>
              <a:rPr lang="en-GB" sz="2400" b="1" dirty="0">
                <a:solidFill>
                  <a:schemeClr val="bg1">
                    <a:lumMod val="75000"/>
                  </a:schemeClr>
                </a:solidFill>
                <a:latin typeface="Avenir Heavy" panose="02000503020000020003"/>
              </a:rPr>
              <a:t>%</a:t>
            </a:r>
            <a:endParaRPr lang="en-GB" sz="4800" b="1" dirty="0">
              <a:solidFill>
                <a:schemeClr val="bg1">
                  <a:lumMod val="75000"/>
                </a:schemeClr>
              </a:solidFill>
              <a:latin typeface="Avenir Heavy" panose="02000503020000020003"/>
            </a:endParaRPr>
          </a:p>
        </p:txBody>
      </p:sp>
      <p:sp>
        <p:nvSpPr>
          <p:cNvPr id="41" name="Text Placeholder 1">
            <a:extLst>
              <a:ext uri="{FF2B5EF4-FFF2-40B4-BE49-F238E27FC236}">
                <a16:creationId xmlns:a16="http://schemas.microsoft.com/office/drawing/2014/main" id="{16E7F605-50B7-4F7A-A6F7-6497E07D5EBA}"/>
              </a:ext>
            </a:extLst>
          </p:cNvPr>
          <p:cNvSpPr txBox="1">
            <a:spLocks/>
          </p:cNvSpPr>
          <p:nvPr/>
        </p:nvSpPr>
        <p:spPr>
          <a:xfrm>
            <a:off x="203553" y="5369404"/>
            <a:ext cx="2148644" cy="347133"/>
          </a:xfrm>
          <a:prstGeom prst="rect">
            <a:avLst/>
          </a:prstGeom>
        </p:spPr>
        <p:txBody>
          <a:bodyPr lIns="0" anchor="ctr">
            <a:noAutofit/>
          </a:bodyPr>
          <a:lstStyle>
            <a:lvl1pPr marL="0" indent="0" algn="l" defTabSz="122764" rtl="0" eaLnBrk="1" latinLnBrk="0" hangingPunct="1">
              <a:spcBef>
                <a:spcPct val="20000"/>
              </a:spcBef>
              <a:buFontTx/>
              <a:buNone/>
              <a:defRPr sz="1467" kern="1200">
                <a:solidFill>
                  <a:srgbClr val="4A4A4A"/>
                </a:solidFill>
                <a:latin typeface="Calibri" panose="020F0502020204030204" pitchFamily="34" charset="0"/>
                <a:ea typeface="+mn-ea"/>
                <a:cs typeface="Calibri" panose="020F0502020204030204" pitchFamily="34" charset="0"/>
              </a:defRPr>
            </a:lvl1pPr>
            <a:lvl2pPr marL="237061" indent="0" algn="l" defTabSz="0" rtl="0" eaLnBrk="1" latinLnBrk="0" hangingPunct="1">
              <a:spcBef>
                <a:spcPct val="20000"/>
              </a:spcBef>
              <a:buFontTx/>
              <a:buNone/>
              <a:defRPr sz="1400" kern="1200">
                <a:solidFill>
                  <a:srgbClr val="4A4A4A"/>
                </a:solidFill>
                <a:latin typeface="Calibri" panose="020F0502020204030204" pitchFamily="34" charset="0"/>
                <a:ea typeface="+mn-ea"/>
                <a:cs typeface="Calibri" panose="020F0502020204030204" pitchFamily="34" charset="0"/>
              </a:defRPr>
            </a:lvl2pPr>
            <a:lvl3pPr marL="596885" indent="0" algn="l" defTabSz="0" rtl="0" eaLnBrk="1" latinLnBrk="0" hangingPunct="1">
              <a:spcBef>
                <a:spcPct val="20000"/>
              </a:spcBef>
              <a:buFontTx/>
              <a:buNone/>
              <a:defRPr sz="1333" kern="1200">
                <a:solidFill>
                  <a:srgbClr val="4A4A4A"/>
                </a:solidFill>
                <a:latin typeface="Calibri" panose="020F0502020204030204" pitchFamily="34" charset="0"/>
                <a:ea typeface="+mn-ea"/>
                <a:cs typeface="Calibri" panose="020F0502020204030204" pitchFamily="34" charset="0"/>
              </a:defRPr>
            </a:lvl3pPr>
            <a:lvl4pPr marL="958827" indent="0" algn="l" defTabSz="0" rtl="0" eaLnBrk="1" latinLnBrk="0" hangingPunct="1">
              <a:spcBef>
                <a:spcPct val="20000"/>
              </a:spcBef>
              <a:buFontTx/>
              <a:buNone/>
              <a:defRPr sz="1200" kern="1200">
                <a:solidFill>
                  <a:srgbClr val="4A4A4A"/>
                </a:solidFill>
                <a:latin typeface="Calibri" panose="020F0502020204030204" pitchFamily="34" charset="0"/>
                <a:ea typeface="+mn-ea"/>
                <a:cs typeface="Calibri" panose="020F0502020204030204" pitchFamily="34" charset="0"/>
              </a:defRPr>
            </a:lvl4pPr>
            <a:lvl5pPr marL="1322884" indent="0" algn="l" defTabSz="0" rtl="0" eaLnBrk="1" latinLnBrk="0" hangingPunct="1">
              <a:spcBef>
                <a:spcPct val="20000"/>
              </a:spcBef>
              <a:buFontTx/>
              <a:buNone/>
              <a:defRPr sz="1067" kern="1200">
                <a:solidFill>
                  <a:srgbClr val="4A4A4A"/>
                </a:solidFill>
                <a:latin typeface="Calibri" panose="020F0502020204030204" pitchFamily="34" charset="0"/>
                <a:ea typeface="+mn-ea"/>
                <a:cs typeface="Calibri" panose="020F0502020204030204"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GB" sz="1200" dirty="0"/>
              <a:t>It is important for parties to stand up against political extremism in Europe</a:t>
            </a:r>
          </a:p>
        </p:txBody>
      </p:sp>
      <p:sp>
        <p:nvSpPr>
          <p:cNvPr id="42" name="Text Placeholder 1">
            <a:extLst>
              <a:ext uri="{FF2B5EF4-FFF2-40B4-BE49-F238E27FC236}">
                <a16:creationId xmlns:a16="http://schemas.microsoft.com/office/drawing/2014/main" id="{AC7A5751-A42D-419D-A912-EE6092A16216}"/>
              </a:ext>
            </a:extLst>
          </p:cNvPr>
          <p:cNvSpPr txBox="1">
            <a:spLocks/>
          </p:cNvSpPr>
          <p:nvPr/>
        </p:nvSpPr>
        <p:spPr>
          <a:xfrm>
            <a:off x="203553" y="1110796"/>
            <a:ext cx="2283289" cy="347133"/>
          </a:xfrm>
          <a:prstGeom prst="rect">
            <a:avLst/>
          </a:prstGeom>
        </p:spPr>
        <p:txBody>
          <a:bodyPr lIns="0" anchor="ctr">
            <a:noAutofit/>
          </a:bodyPr>
          <a:lstStyle>
            <a:lvl1pPr marL="0" indent="0" algn="l" defTabSz="122764" rtl="0" eaLnBrk="1" latinLnBrk="0" hangingPunct="1">
              <a:spcBef>
                <a:spcPct val="20000"/>
              </a:spcBef>
              <a:buFontTx/>
              <a:buNone/>
              <a:defRPr sz="1467" kern="1200">
                <a:solidFill>
                  <a:srgbClr val="4A4A4A"/>
                </a:solidFill>
                <a:latin typeface="Calibri" panose="020F0502020204030204" pitchFamily="34" charset="0"/>
                <a:ea typeface="+mn-ea"/>
                <a:cs typeface="Calibri" panose="020F0502020204030204" pitchFamily="34" charset="0"/>
              </a:defRPr>
            </a:lvl1pPr>
            <a:lvl2pPr marL="237061" indent="0" algn="l" defTabSz="0" rtl="0" eaLnBrk="1" latinLnBrk="0" hangingPunct="1">
              <a:spcBef>
                <a:spcPct val="20000"/>
              </a:spcBef>
              <a:buFontTx/>
              <a:buNone/>
              <a:defRPr sz="1400" kern="1200">
                <a:solidFill>
                  <a:srgbClr val="4A4A4A"/>
                </a:solidFill>
                <a:latin typeface="Calibri" panose="020F0502020204030204" pitchFamily="34" charset="0"/>
                <a:ea typeface="+mn-ea"/>
                <a:cs typeface="Calibri" panose="020F0502020204030204" pitchFamily="34" charset="0"/>
              </a:defRPr>
            </a:lvl2pPr>
            <a:lvl3pPr marL="596885" indent="0" algn="l" defTabSz="0" rtl="0" eaLnBrk="1" latinLnBrk="0" hangingPunct="1">
              <a:spcBef>
                <a:spcPct val="20000"/>
              </a:spcBef>
              <a:buFontTx/>
              <a:buNone/>
              <a:defRPr sz="1333" kern="1200">
                <a:solidFill>
                  <a:srgbClr val="4A4A4A"/>
                </a:solidFill>
                <a:latin typeface="Calibri" panose="020F0502020204030204" pitchFamily="34" charset="0"/>
                <a:ea typeface="+mn-ea"/>
                <a:cs typeface="Calibri" panose="020F0502020204030204" pitchFamily="34" charset="0"/>
              </a:defRPr>
            </a:lvl3pPr>
            <a:lvl4pPr marL="958827" indent="0" algn="l" defTabSz="0" rtl="0" eaLnBrk="1" latinLnBrk="0" hangingPunct="1">
              <a:spcBef>
                <a:spcPct val="20000"/>
              </a:spcBef>
              <a:buFontTx/>
              <a:buNone/>
              <a:defRPr sz="1200" kern="1200">
                <a:solidFill>
                  <a:srgbClr val="4A4A4A"/>
                </a:solidFill>
                <a:latin typeface="Calibri" panose="020F0502020204030204" pitchFamily="34" charset="0"/>
                <a:ea typeface="+mn-ea"/>
                <a:cs typeface="Calibri" panose="020F0502020204030204" pitchFamily="34" charset="0"/>
              </a:defRPr>
            </a:lvl4pPr>
            <a:lvl5pPr marL="1322884" indent="0" algn="l" defTabSz="0" rtl="0" eaLnBrk="1" latinLnBrk="0" hangingPunct="1">
              <a:spcBef>
                <a:spcPct val="20000"/>
              </a:spcBef>
              <a:buFontTx/>
              <a:buNone/>
              <a:defRPr sz="1067" kern="1200">
                <a:solidFill>
                  <a:srgbClr val="4A4A4A"/>
                </a:solidFill>
                <a:latin typeface="Calibri" panose="020F0502020204030204" pitchFamily="34" charset="0"/>
                <a:ea typeface="+mn-ea"/>
                <a:cs typeface="Calibri" panose="020F0502020204030204"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GB" sz="1200" dirty="0"/>
              <a:t>Tax rates for high earners should be reduced to make our economy more competitive</a:t>
            </a:r>
          </a:p>
        </p:txBody>
      </p:sp>
      <p:sp>
        <p:nvSpPr>
          <p:cNvPr id="43" name="Text Placeholder 1">
            <a:extLst>
              <a:ext uri="{FF2B5EF4-FFF2-40B4-BE49-F238E27FC236}">
                <a16:creationId xmlns:a16="http://schemas.microsoft.com/office/drawing/2014/main" id="{EFE81454-E85A-4416-8112-DBC9118F4B97}"/>
              </a:ext>
            </a:extLst>
          </p:cNvPr>
          <p:cNvSpPr txBox="1">
            <a:spLocks/>
          </p:cNvSpPr>
          <p:nvPr/>
        </p:nvSpPr>
        <p:spPr>
          <a:xfrm>
            <a:off x="203553" y="2497040"/>
            <a:ext cx="2508274" cy="347133"/>
          </a:xfrm>
          <a:prstGeom prst="rect">
            <a:avLst/>
          </a:prstGeom>
        </p:spPr>
        <p:txBody>
          <a:bodyPr lIns="0" anchor="ctr">
            <a:noAutofit/>
          </a:bodyPr>
          <a:lstStyle>
            <a:lvl1pPr marL="0" indent="0" algn="l" defTabSz="122764" rtl="0" eaLnBrk="1" latinLnBrk="0" hangingPunct="1">
              <a:spcBef>
                <a:spcPct val="20000"/>
              </a:spcBef>
              <a:buFontTx/>
              <a:buNone/>
              <a:defRPr sz="1467" kern="1200">
                <a:solidFill>
                  <a:srgbClr val="4A4A4A"/>
                </a:solidFill>
                <a:latin typeface="Calibri" panose="020F0502020204030204" pitchFamily="34" charset="0"/>
                <a:ea typeface="+mn-ea"/>
                <a:cs typeface="Calibri" panose="020F0502020204030204" pitchFamily="34" charset="0"/>
              </a:defRPr>
            </a:lvl1pPr>
            <a:lvl2pPr marL="237061" indent="0" algn="l" defTabSz="0" rtl="0" eaLnBrk="1" latinLnBrk="0" hangingPunct="1">
              <a:spcBef>
                <a:spcPct val="20000"/>
              </a:spcBef>
              <a:buFontTx/>
              <a:buNone/>
              <a:defRPr sz="1400" kern="1200">
                <a:solidFill>
                  <a:srgbClr val="4A4A4A"/>
                </a:solidFill>
                <a:latin typeface="Calibri" panose="020F0502020204030204" pitchFamily="34" charset="0"/>
                <a:ea typeface="+mn-ea"/>
                <a:cs typeface="Calibri" panose="020F0502020204030204" pitchFamily="34" charset="0"/>
              </a:defRPr>
            </a:lvl2pPr>
            <a:lvl3pPr marL="596885" indent="0" algn="l" defTabSz="0" rtl="0" eaLnBrk="1" latinLnBrk="0" hangingPunct="1">
              <a:spcBef>
                <a:spcPct val="20000"/>
              </a:spcBef>
              <a:buFontTx/>
              <a:buNone/>
              <a:defRPr sz="1333" kern="1200">
                <a:solidFill>
                  <a:srgbClr val="4A4A4A"/>
                </a:solidFill>
                <a:latin typeface="Calibri" panose="020F0502020204030204" pitchFamily="34" charset="0"/>
                <a:ea typeface="+mn-ea"/>
                <a:cs typeface="Calibri" panose="020F0502020204030204" pitchFamily="34" charset="0"/>
              </a:defRPr>
            </a:lvl3pPr>
            <a:lvl4pPr marL="958827" indent="0" algn="l" defTabSz="0" rtl="0" eaLnBrk="1" latinLnBrk="0" hangingPunct="1">
              <a:spcBef>
                <a:spcPct val="20000"/>
              </a:spcBef>
              <a:buFontTx/>
              <a:buNone/>
              <a:defRPr sz="1200" kern="1200">
                <a:solidFill>
                  <a:srgbClr val="4A4A4A"/>
                </a:solidFill>
                <a:latin typeface="Calibri" panose="020F0502020204030204" pitchFamily="34" charset="0"/>
                <a:ea typeface="+mn-ea"/>
                <a:cs typeface="Calibri" panose="020F0502020204030204" pitchFamily="34" charset="0"/>
              </a:defRPr>
            </a:lvl4pPr>
            <a:lvl5pPr marL="1322884" indent="0" algn="l" defTabSz="0" rtl="0" eaLnBrk="1" latinLnBrk="0" hangingPunct="1">
              <a:spcBef>
                <a:spcPct val="20000"/>
              </a:spcBef>
              <a:buFontTx/>
              <a:buNone/>
              <a:defRPr sz="1067" kern="1200">
                <a:solidFill>
                  <a:srgbClr val="4A4A4A"/>
                </a:solidFill>
                <a:latin typeface="Calibri" panose="020F0502020204030204" pitchFamily="34" charset="0"/>
                <a:ea typeface="+mn-ea"/>
                <a:cs typeface="Calibri" panose="020F0502020204030204"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GB" sz="1200" dirty="0"/>
              <a:t>It is important for parties to reduce migration</a:t>
            </a:r>
          </a:p>
        </p:txBody>
      </p:sp>
      <p:sp>
        <p:nvSpPr>
          <p:cNvPr id="50" name="Text Placeholder 1">
            <a:extLst>
              <a:ext uri="{FF2B5EF4-FFF2-40B4-BE49-F238E27FC236}">
                <a16:creationId xmlns:a16="http://schemas.microsoft.com/office/drawing/2014/main" id="{E1CF6268-9D6A-4AD0-BBCD-8ACA15F766AF}"/>
              </a:ext>
            </a:extLst>
          </p:cNvPr>
          <p:cNvSpPr txBox="1">
            <a:spLocks/>
          </p:cNvSpPr>
          <p:nvPr/>
        </p:nvSpPr>
        <p:spPr>
          <a:xfrm>
            <a:off x="9367632" y="6455688"/>
            <a:ext cx="1757567" cy="347133"/>
          </a:xfrm>
          <a:prstGeom prst="rect">
            <a:avLst/>
          </a:prstGeom>
        </p:spPr>
        <p:txBody>
          <a:bodyPr lIns="0" anchor="ctr">
            <a:noAutofit/>
          </a:bodyPr>
          <a:lstStyle>
            <a:lvl1pPr marL="0" indent="0" algn="l" defTabSz="122764" rtl="0" eaLnBrk="1" latinLnBrk="0" hangingPunct="1">
              <a:spcBef>
                <a:spcPct val="20000"/>
              </a:spcBef>
              <a:buFontTx/>
              <a:buNone/>
              <a:defRPr sz="1467" kern="1200">
                <a:solidFill>
                  <a:srgbClr val="4A4A4A"/>
                </a:solidFill>
                <a:latin typeface="Calibri" panose="020F0502020204030204" pitchFamily="34" charset="0"/>
                <a:ea typeface="+mn-ea"/>
                <a:cs typeface="Calibri" panose="020F0502020204030204" pitchFamily="34" charset="0"/>
              </a:defRPr>
            </a:lvl1pPr>
            <a:lvl2pPr marL="237061" indent="0" algn="l" defTabSz="0" rtl="0" eaLnBrk="1" latinLnBrk="0" hangingPunct="1">
              <a:spcBef>
                <a:spcPct val="20000"/>
              </a:spcBef>
              <a:buFontTx/>
              <a:buNone/>
              <a:defRPr sz="1400" kern="1200">
                <a:solidFill>
                  <a:srgbClr val="4A4A4A"/>
                </a:solidFill>
                <a:latin typeface="Calibri" panose="020F0502020204030204" pitchFamily="34" charset="0"/>
                <a:ea typeface="+mn-ea"/>
                <a:cs typeface="Calibri" panose="020F0502020204030204" pitchFamily="34" charset="0"/>
              </a:defRPr>
            </a:lvl2pPr>
            <a:lvl3pPr marL="596885" indent="0" algn="l" defTabSz="0" rtl="0" eaLnBrk="1" latinLnBrk="0" hangingPunct="1">
              <a:spcBef>
                <a:spcPct val="20000"/>
              </a:spcBef>
              <a:buFontTx/>
              <a:buNone/>
              <a:defRPr sz="1333" kern="1200">
                <a:solidFill>
                  <a:srgbClr val="4A4A4A"/>
                </a:solidFill>
                <a:latin typeface="Calibri" panose="020F0502020204030204" pitchFamily="34" charset="0"/>
                <a:ea typeface="+mn-ea"/>
                <a:cs typeface="Calibri" panose="020F0502020204030204" pitchFamily="34" charset="0"/>
              </a:defRPr>
            </a:lvl3pPr>
            <a:lvl4pPr marL="958827" indent="0" algn="l" defTabSz="0" rtl="0" eaLnBrk="1" latinLnBrk="0" hangingPunct="1">
              <a:spcBef>
                <a:spcPct val="20000"/>
              </a:spcBef>
              <a:buFontTx/>
              <a:buNone/>
              <a:defRPr sz="1200" kern="1200">
                <a:solidFill>
                  <a:srgbClr val="4A4A4A"/>
                </a:solidFill>
                <a:latin typeface="Calibri" panose="020F0502020204030204" pitchFamily="34" charset="0"/>
                <a:ea typeface="+mn-ea"/>
                <a:cs typeface="Calibri" panose="020F0502020204030204" pitchFamily="34" charset="0"/>
              </a:defRPr>
            </a:lvl4pPr>
            <a:lvl5pPr marL="1322884" indent="0" algn="l" defTabSz="0" rtl="0" eaLnBrk="1" latinLnBrk="0" hangingPunct="1">
              <a:spcBef>
                <a:spcPct val="20000"/>
              </a:spcBef>
              <a:buFontTx/>
              <a:buNone/>
              <a:defRPr sz="1067" kern="1200">
                <a:solidFill>
                  <a:srgbClr val="4A4A4A"/>
                </a:solidFill>
                <a:latin typeface="Calibri" panose="020F0502020204030204" pitchFamily="34" charset="0"/>
                <a:ea typeface="+mn-ea"/>
                <a:cs typeface="Calibri" panose="020F0502020204030204"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GB" sz="1000" dirty="0"/>
              <a:t>Size of bubble = size of segment</a:t>
            </a:r>
          </a:p>
        </p:txBody>
      </p:sp>
      <p:graphicFrame>
        <p:nvGraphicFramePr>
          <p:cNvPr id="51" name="Chart 50">
            <a:extLst>
              <a:ext uri="{FF2B5EF4-FFF2-40B4-BE49-F238E27FC236}">
                <a16:creationId xmlns:a16="http://schemas.microsoft.com/office/drawing/2014/main" id="{67CC008E-FC33-4E55-93B4-8B1FE79E79A1}"/>
              </a:ext>
            </a:extLst>
          </p:cNvPr>
          <p:cNvGraphicFramePr/>
          <p:nvPr>
            <p:extLst>
              <p:ext uri="{D42A27DB-BD31-4B8C-83A1-F6EECF244321}">
                <p14:modId xmlns:p14="http://schemas.microsoft.com/office/powerpoint/2010/main" val="2860337570"/>
              </p:ext>
            </p:extLst>
          </p:nvPr>
        </p:nvGraphicFramePr>
        <p:xfrm>
          <a:off x="3676453" y="1945224"/>
          <a:ext cx="8128000" cy="145076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2" name="Chart 51">
            <a:extLst>
              <a:ext uri="{FF2B5EF4-FFF2-40B4-BE49-F238E27FC236}">
                <a16:creationId xmlns:a16="http://schemas.microsoft.com/office/drawing/2014/main" id="{3F6BEB5C-0CE0-4DD5-83A9-F36A0E216F8E}"/>
              </a:ext>
            </a:extLst>
          </p:cNvPr>
          <p:cNvGraphicFramePr/>
          <p:nvPr>
            <p:extLst>
              <p:ext uri="{D42A27DB-BD31-4B8C-83A1-F6EECF244321}">
                <p14:modId xmlns:p14="http://schemas.microsoft.com/office/powerpoint/2010/main" val="592204666"/>
              </p:ext>
            </p:extLst>
          </p:nvPr>
        </p:nvGraphicFramePr>
        <p:xfrm>
          <a:off x="3711280" y="615496"/>
          <a:ext cx="8128000" cy="133773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3" name="Chart 52">
            <a:extLst>
              <a:ext uri="{FF2B5EF4-FFF2-40B4-BE49-F238E27FC236}">
                <a16:creationId xmlns:a16="http://schemas.microsoft.com/office/drawing/2014/main" id="{02A16691-7401-4150-AC39-25600BDABA06}"/>
              </a:ext>
            </a:extLst>
          </p:cNvPr>
          <p:cNvGraphicFramePr/>
          <p:nvPr>
            <p:extLst>
              <p:ext uri="{D42A27DB-BD31-4B8C-83A1-F6EECF244321}">
                <p14:modId xmlns:p14="http://schemas.microsoft.com/office/powerpoint/2010/main" val="1311408239"/>
              </p:ext>
            </p:extLst>
          </p:nvPr>
        </p:nvGraphicFramePr>
        <p:xfrm>
          <a:off x="3746147" y="3397382"/>
          <a:ext cx="8128000" cy="1437168"/>
        </p:xfrm>
        <a:graphic>
          <a:graphicData uri="http://schemas.openxmlformats.org/drawingml/2006/chart">
            <c:chart xmlns:c="http://schemas.openxmlformats.org/drawingml/2006/chart" xmlns:r="http://schemas.openxmlformats.org/officeDocument/2006/relationships" r:id="rId6"/>
          </a:graphicData>
        </a:graphic>
      </p:graphicFrame>
      <p:sp>
        <p:nvSpPr>
          <p:cNvPr id="44" name="Text Placeholder 1">
            <a:extLst>
              <a:ext uri="{FF2B5EF4-FFF2-40B4-BE49-F238E27FC236}">
                <a16:creationId xmlns:a16="http://schemas.microsoft.com/office/drawing/2014/main" id="{A4667C4C-0C9F-4F17-9AC3-1A4A0D16057D}"/>
              </a:ext>
            </a:extLst>
          </p:cNvPr>
          <p:cNvSpPr txBox="1">
            <a:spLocks/>
          </p:cNvSpPr>
          <p:nvPr/>
        </p:nvSpPr>
        <p:spPr>
          <a:xfrm>
            <a:off x="10811404" y="3418617"/>
            <a:ext cx="933352" cy="333442"/>
          </a:xfrm>
          <a:prstGeom prst="rect">
            <a:avLst/>
          </a:prstGeom>
        </p:spPr>
        <p:txBody>
          <a:bodyPr lIns="0" anchor="ctr">
            <a:noAutofit/>
          </a:bodyPr>
          <a:lstStyle>
            <a:lvl1pPr marL="0" indent="0" algn="l" defTabSz="122764" rtl="0" eaLnBrk="1" latinLnBrk="0" hangingPunct="1">
              <a:spcBef>
                <a:spcPct val="20000"/>
              </a:spcBef>
              <a:buFontTx/>
              <a:buNone/>
              <a:defRPr sz="1467" kern="1200">
                <a:solidFill>
                  <a:srgbClr val="4A4A4A"/>
                </a:solidFill>
                <a:latin typeface="Calibri" panose="020F0502020204030204" pitchFamily="34" charset="0"/>
                <a:ea typeface="+mn-ea"/>
                <a:cs typeface="Calibri" panose="020F0502020204030204" pitchFamily="34" charset="0"/>
              </a:defRPr>
            </a:lvl1pPr>
            <a:lvl2pPr marL="237061" indent="0" algn="l" defTabSz="0" rtl="0" eaLnBrk="1" latinLnBrk="0" hangingPunct="1">
              <a:spcBef>
                <a:spcPct val="20000"/>
              </a:spcBef>
              <a:buFontTx/>
              <a:buNone/>
              <a:defRPr sz="1400" kern="1200">
                <a:solidFill>
                  <a:srgbClr val="4A4A4A"/>
                </a:solidFill>
                <a:latin typeface="Calibri" panose="020F0502020204030204" pitchFamily="34" charset="0"/>
                <a:ea typeface="+mn-ea"/>
                <a:cs typeface="Calibri" panose="020F0502020204030204" pitchFamily="34" charset="0"/>
              </a:defRPr>
            </a:lvl2pPr>
            <a:lvl3pPr marL="596885" indent="0" algn="l" defTabSz="0" rtl="0" eaLnBrk="1" latinLnBrk="0" hangingPunct="1">
              <a:spcBef>
                <a:spcPct val="20000"/>
              </a:spcBef>
              <a:buFontTx/>
              <a:buNone/>
              <a:defRPr sz="1333" kern="1200">
                <a:solidFill>
                  <a:srgbClr val="4A4A4A"/>
                </a:solidFill>
                <a:latin typeface="Calibri" panose="020F0502020204030204" pitchFamily="34" charset="0"/>
                <a:ea typeface="+mn-ea"/>
                <a:cs typeface="Calibri" panose="020F0502020204030204" pitchFamily="34" charset="0"/>
              </a:defRPr>
            </a:lvl3pPr>
            <a:lvl4pPr marL="958827" indent="0" algn="l" defTabSz="0" rtl="0" eaLnBrk="1" latinLnBrk="0" hangingPunct="1">
              <a:spcBef>
                <a:spcPct val="20000"/>
              </a:spcBef>
              <a:buFontTx/>
              <a:buNone/>
              <a:defRPr sz="1200" kern="1200">
                <a:solidFill>
                  <a:srgbClr val="4A4A4A"/>
                </a:solidFill>
                <a:latin typeface="Calibri" panose="020F0502020204030204" pitchFamily="34" charset="0"/>
                <a:ea typeface="+mn-ea"/>
                <a:cs typeface="Calibri" panose="020F0502020204030204" pitchFamily="34" charset="0"/>
              </a:defRPr>
            </a:lvl4pPr>
            <a:lvl5pPr marL="1322884" indent="0" algn="l" defTabSz="0" rtl="0" eaLnBrk="1" latinLnBrk="0" hangingPunct="1">
              <a:spcBef>
                <a:spcPct val="20000"/>
              </a:spcBef>
              <a:buFontTx/>
              <a:buNone/>
              <a:defRPr sz="1067" kern="1200">
                <a:solidFill>
                  <a:srgbClr val="4A4A4A"/>
                </a:solidFill>
                <a:latin typeface="Calibri" panose="020F0502020204030204" pitchFamily="34" charset="0"/>
                <a:ea typeface="+mn-ea"/>
                <a:cs typeface="Calibri" panose="020F0502020204030204"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GB" sz="900" dirty="0"/>
              <a:t>Segment 1 = 92%</a:t>
            </a:r>
          </a:p>
          <a:p>
            <a:r>
              <a:rPr lang="en-GB" sz="900" dirty="0"/>
              <a:t>Segment 2 = 94%</a:t>
            </a:r>
          </a:p>
        </p:txBody>
      </p:sp>
      <p:sp>
        <p:nvSpPr>
          <p:cNvPr id="54" name="Text Placeholder 1">
            <a:extLst>
              <a:ext uri="{FF2B5EF4-FFF2-40B4-BE49-F238E27FC236}">
                <a16:creationId xmlns:a16="http://schemas.microsoft.com/office/drawing/2014/main" id="{FA66344E-0B52-4497-9C95-EC4146CEABA8}"/>
              </a:ext>
            </a:extLst>
          </p:cNvPr>
          <p:cNvSpPr txBox="1">
            <a:spLocks/>
          </p:cNvSpPr>
          <p:nvPr/>
        </p:nvSpPr>
        <p:spPr>
          <a:xfrm>
            <a:off x="5808237" y="877758"/>
            <a:ext cx="933352" cy="542215"/>
          </a:xfrm>
          <a:prstGeom prst="rect">
            <a:avLst/>
          </a:prstGeom>
        </p:spPr>
        <p:txBody>
          <a:bodyPr lIns="0" anchor="ctr">
            <a:noAutofit/>
          </a:bodyPr>
          <a:lstStyle>
            <a:lvl1pPr marL="0" indent="0" algn="l" defTabSz="122764" rtl="0" eaLnBrk="1" latinLnBrk="0" hangingPunct="1">
              <a:spcBef>
                <a:spcPct val="20000"/>
              </a:spcBef>
              <a:buFontTx/>
              <a:buNone/>
              <a:defRPr sz="1467" kern="1200">
                <a:solidFill>
                  <a:srgbClr val="4A4A4A"/>
                </a:solidFill>
                <a:latin typeface="Calibri" panose="020F0502020204030204" pitchFamily="34" charset="0"/>
                <a:ea typeface="+mn-ea"/>
                <a:cs typeface="Calibri" panose="020F0502020204030204" pitchFamily="34" charset="0"/>
              </a:defRPr>
            </a:lvl1pPr>
            <a:lvl2pPr marL="237061" indent="0" algn="l" defTabSz="0" rtl="0" eaLnBrk="1" latinLnBrk="0" hangingPunct="1">
              <a:spcBef>
                <a:spcPct val="20000"/>
              </a:spcBef>
              <a:buFontTx/>
              <a:buNone/>
              <a:defRPr sz="1400" kern="1200">
                <a:solidFill>
                  <a:srgbClr val="4A4A4A"/>
                </a:solidFill>
                <a:latin typeface="Calibri" panose="020F0502020204030204" pitchFamily="34" charset="0"/>
                <a:ea typeface="+mn-ea"/>
                <a:cs typeface="Calibri" panose="020F0502020204030204" pitchFamily="34" charset="0"/>
              </a:defRPr>
            </a:lvl2pPr>
            <a:lvl3pPr marL="596885" indent="0" algn="l" defTabSz="0" rtl="0" eaLnBrk="1" latinLnBrk="0" hangingPunct="1">
              <a:spcBef>
                <a:spcPct val="20000"/>
              </a:spcBef>
              <a:buFontTx/>
              <a:buNone/>
              <a:defRPr sz="1333" kern="1200">
                <a:solidFill>
                  <a:srgbClr val="4A4A4A"/>
                </a:solidFill>
                <a:latin typeface="Calibri" panose="020F0502020204030204" pitchFamily="34" charset="0"/>
                <a:ea typeface="+mn-ea"/>
                <a:cs typeface="Calibri" panose="020F0502020204030204" pitchFamily="34" charset="0"/>
              </a:defRPr>
            </a:lvl3pPr>
            <a:lvl4pPr marL="958827" indent="0" algn="l" defTabSz="0" rtl="0" eaLnBrk="1" latinLnBrk="0" hangingPunct="1">
              <a:spcBef>
                <a:spcPct val="20000"/>
              </a:spcBef>
              <a:buFontTx/>
              <a:buNone/>
              <a:defRPr sz="1200" kern="1200">
                <a:solidFill>
                  <a:srgbClr val="4A4A4A"/>
                </a:solidFill>
                <a:latin typeface="Calibri" panose="020F0502020204030204" pitchFamily="34" charset="0"/>
                <a:ea typeface="+mn-ea"/>
                <a:cs typeface="Calibri" panose="020F0502020204030204" pitchFamily="34" charset="0"/>
              </a:defRPr>
            </a:lvl4pPr>
            <a:lvl5pPr marL="1322884" indent="0" algn="l" defTabSz="0" rtl="0" eaLnBrk="1" latinLnBrk="0" hangingPunct="1">
              <a:spcBef>
                <a:spcPct val="20000"/>
              </a:spcBef>
              <a:buFontTx/>
              <a:buNone/>
              <a:defRPr sz="1067" kern="1200">
                <a:solidFill>
                  <a:srgbClr val="4A4A4A"/>
                </a:solidFill>
                <a:latin typeface="Calibri" panose="020F0502020204030204" pitchFamily="34" charset="0"/>
                <a:ea typeface="+mn-ea"/>
                <a:cs typeface="Calibri" panose="020F0502020204030204"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GB" sz="900" dirty="0"/>
              <a:t>Segment 1 = -22%</a:t>
            </a:r>
          </a:p>
          <a:p>
            <a:r>
              <a:rPr lang="en-GB" sz="900" dirty="0"/>
              <a:t>Segment 3 = -24%</a:t>
            </a:r>
          </a:p>
          <a:p>
            <a:r>
              <a:rPr lang="en-GB" sz="900" dirty="0"/>
              <a:t>Segment 4 = -19%</a:t>
            </a:r>
          </a:p>
        </p:txBody>
      </p:sp>
      <p:sp>
        <p:nvSpPr>
          <p:cNvPr id="56" name="Text Placeholder 1">
            <a:extLst>
              <a:ext uri="{FF2B5EF4-FFF2-40B4-BE49-F238E27FC236}">
                <a16:creationId xmlns:a16="http://schemas.microsoft.com/office/drawing/2014/main" id="{5854CB14-6AB5-4E4D-B92E-911BF1895D5F}"/>
              </a:ext>
            </a:extLst>
          </p:cNvPr>
          <p:cNvSpPr txBox="1">
            <a:spLocks/>
          </p:cNvSpPr>
          <p:nvPr/>
        </p:nvSpPr>
        <p:spPr>
          <a:xfrm>
            <a:off x="10207087" y="5573235"/>
            <a:ext cx="933352" cy="490513"/>
          </a:xfrm>
          <a:prstGeom prst="rect">
            <a:avLst/>
          </a:prstGeom>
        </p:spPr>
        <p:txBody>
          <a:bodyPr lIns="0" anchor="ctr">
            <a:noAutofit/>
          </a:bodyPr>
          <a:lstStyle>
            <a:lvl1pPr marL="0" indent="0" algn="l" defTabSz="122764" rtl="0" eaLnBrk="1" latinLnBrk="0" hangingPunct="1">
              <a:spcBef>
                <a:spcPct val="20000"/>
              </a:spcBef>
              <a:buFontTx/>
              <a:buNone/>
              <a:defRPr sz="1467" kern="1200">
                <a:solidFill>
                  <a:srgbClr val="4A4A4A"/>
                </a:solidFill>
                <a:latin typeface="Calibri" panose="020F0502020204030204" pitchFamily="34" charset="0"/>
                <a:ea typeface="+mn-ea"/>
                <a:cs typeface="Calibri" panose="020F0502020204030204" pitchFamily="34" charset="0"/>
              </a:defRPr>
            </a:lvl1pPr>
            <a:lvl2pPr marL="237061" indent="0" algn="l" defTabSz="0" rtl="0" eaLnBrk="1" latinLnBrk="0" hangingPunct="1">
              <a:spcBef>
                <a:spcPct val="20000"/>
              </a:spcBef>
              <a:buFontTx/>
              <a:buNone/>
              <a:defRPr sz="1400" kern="1200">
                <a:solidFill>
                  <a:srgbClr val="4A4A4A"/>
                </a:solidFill>
                <a:latin typeface="Calibri" panose="020F0502020204030204" pitchFamily="34" charset="0"/>
                <a:ea typeface="+mn-ea"/>
                <a:cs typeface="Calibri" panose="020F0502020204030204" pitchFamily="34" charset="0"/>
              </a:defRPr>
            </a:lvl2pPr>
            <a:lvl3pPr marL="596885" indent="0" algn="l" defTabSz="0" rtl="0" eaLnBrk="1" latinLnBrk="0" hangingPunct="1">
              <a:spcBef>
                <a:spcPct val="20000"/>
              </a:spcBef>
              <a:buFontTx/>
              <a:buNone/>
              <a:defRPr sz="1333" kern="1200">
                <a:solidFill>
                  <a:srgbClr val="4A4A4A"/>
                </a:solidFill>
                <a:latin typeface="Calibri" panose="020F0502020204030204" pitchFamily="34" charset="0"/>
                <a:ea typeface="+mn-ea"/>
                <a:cs typeface="Calibri" panose="020F0502020204030204" pitchFamily="34" charset="0"/>
              </a:defRPr>
            </a:lvl3pPr>
            <a:lvl4pPr marL="958827" indent="0" algn="l" defTabSz="0" rtl="0" eaLnBrk="1" latinLnBrk="0" hangingPunct="1">
              <a:spcBef>
                <a:spcPct val="20000"/>
              </a:spcBef>
              <a:buFontTx/>
              <a:buNone/>
              <a:defRPr sz="1200" kern="1200">
                <a:solidFill>
                  <a:srgbClr val="4A4A4A"/>
                </a:solidFill>
                <a:latin typeface="Calibri" panose="020F0502020204030204" pitchFamily="34" charset="0"/>
                <a:ea typeface="+mn-ea"/>
                <a:cs typeface="Calibri" panose="020F0502020204030204" pitchFamily="34" charset="0"/>
              </a:defRPr>
            </a:lvl4pPr>
            <a:lvl5pPr marL="1322884" indent="0" algn="l" defTabSz="0" rtl="0" eaLnBrk="1" latinLnBrk="0" hangingPunct="1">
              <a:spcBef>
                <a:spcPct val="20000"/>
              </a:spcBef>
              <a:buFontTx/>
              <a:buNone/>
              <a:defRPr sz="1067" kern="1200">
                <a:solidFill>
                  <a:srgbClr val="4A4A4A"/>
                </a:solidFill>
                <a:latin typeface="Calibri" panose="020F0502020204030204" pitchFamily="34" charset="0"/>
                <a:ea typeface="+mn-ea"/>
                <a:cs typeface="Calibri" panose="020F0502020204030204"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GB" sz="900" dirty="0"/>
              <a:t>Segment 1 = 78%</a:t>
            </a:r>
          </a:p>
          <a:p>
            <a:r>
              <a:rPr lang="en-GB" sz="900" dirty="0"/>
              <a:t>Segment 3 = 80%</a:t>
            </a:r>
          </a:p>
        </p:txBody>
      </p:sp>
      <p:sp>
        <p:nvSpPr>
          <p:cNvPr id="57" name="Text Placeholder 1">
            <a:extLst>
              <a:ext uri="{FF2B5EF4-FFF2-40B4-BE49-F238E27FC236}">
                <a16:creationId xmlns:a16="http://schemas.microsoft.com/office/drawing/2014/main" id="{F7142563-62D4-4AE3-A50D-D696DEF5B709}"/>
              </a:ext>
            </a:extLst>
          </p:cNvPr>
          <p:cNvSpPr txBox="1">
            <a:spLocks/>
          </p:cNvSpPr>
          <p:nvPr/>
        </p:nvSpPr>
        <p:spPr>
          <a:xfrm>
            <a:off x="10811404" y="4187071"/>
            <a:ext cx="933352" cy="234808"/>
          </a:xfrm>
          <a:prstGeom prst="rect">
            <a:avLst/>
          </a:prstGeom>
        </p:spPr>
        <p:txBody>
          <a:bodyPr lIns="0" anchor="ctr">
            <a:noAutofit/>
          </a:bodyPr>
          <a:lstStyle>
            <a:lvl1pPr marL="0" indent="0" algn="l" defTabSz="122764" rtl="0" eaLnBrk="1" latinLnBrk="0" hangingPunct="1">
              <a:spcBef>
                <a:spcPct val="20000"/>
              </a:spcBef>
              <a:buFontTx/>
              <a:buNone/>
              <a:defRPr sz="1467" kern="1200">
                <a:solidFill>
                  <a:srgbClr val="4A4A4A"/>
                </a:solidFill>
                <a:latin typeface="Calibri" panose="020F0502020204030204" pitchFamily="34" charset="0"/>
                <a:ea typeface="+mn-ea"/>
                <a:cs typeface="Calibri" panose="020F0502020204030204" pitchFamily="34" charset="0"/>
              </a:defRPr>
            </a:lvl1pPr>
            <a:lvl2pPr marL="237061" indent="0" algn="l" defTabSz="0" rtl="0" eaLnBrk="1" latinLnBrk="0" hangingPunct="1">
              <a:spcBef>
                <a:spcPct val="20000"/>
              </a:spcBef>
              <a:buFontTx/>
              <a:buNone/>
              <a:defRPr sz="1400" kern="1200">
                <a:solidFill>
                  <a:srgbClr val="4A4A4A"/>
                </a:solidFill>
                <a:latin typeface="Calibri" panose="020F0502020204030204" pitchFamily="34" charset="0"/>
                <a:ea typeface="+mn-ea"/>
                <a:cs typeface="Calibri" panose="020F0502020204030204" pitchFamily="34" charset="0"/>
              </a:defRPr>
            </a:lvl2pPr>
            <a:lvl3pPr marL="596885" indent="0" algn="l" defTabSz="0" rtl="0" eaLnBrk="1" latinLnBrk="0" hangingPunct="1">
              <a:spcBef>
                <a:spcPct val="20000"/>
              </a:spcBef>
              <a:buFontTx/>
              <a:buNone/>
              <a:defRPr sz="1333" kern="1200">
                <a:solidFill>
                  <a:srgbClr val="4A4A4A"/>
                </a:solidFill>
                <a:latin typeface="Calibri" panose="020F0502020204030204" pitchFamily="34" charset="0"/>
                <a:ea typeface="+mn-ea"/>
                <a:cs typeface="Calibri" panose="020F0502020204030204" pitchFamily="34" charset="0"/>
              </a:defRPr>
            </a:lvl3pPr>
            <a:lvl4pPr marL="958827" indent="0" algn="l" defTabSz="0" rtl="0" eaLnBrk="1" latinLnBrk="0" hangingPunct="1">
              <a:spcBef>
                <a:spcPct val="20000"/>
              </a:spcBef>
              <a:buFontTx/>
              <a:buNone/>
              <a:defRPr sz="1200" kern="1200">
                <a:solidFill>
                  <a:srgbClr val="4A4A4A"/>
                </a:solidFill>
                <a:latin typeface="Calibri" panose="020F0502020204030204" pitchFamily="34" charset="0"/>
                <a:ea typeface="+mn-ea"/>
                <a:cs typeface="Calibri" panose="020F0502020204030204" pitchFamily="34" charset="0"/>
              </a:defRPr>
            </a:lvl4pPr>
            <a:lvl5pPr marL="1322884" indent="0" algn="l" defTabSz="0" rtl="0" eaLnBrk="1" latinLnBrk="0" hangingPunct="1">
              <a:spcBef>
                <a:spcPct val="20000"/>
              </a:spcBef>
              <a:buFontTx/>
              <a:buNone/>
              <a:defRPr sz="1067" kern="1200">
                <a:solidFill>
                  <a:srgbClr val="4A4A4A"/>
                </a:solidFill>
                <a:latin typeface="Calibri" panose="020F0502020204030204" pitchFamily="34" charset="0"/>
                <a:ea typeface="+mn-ea"/>
                <a:cs typeface="Calibri" panose="020F0502020204030204"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GB" sz="900" dirty="0"/>
              <a:t>Segment 3 = 90%</a:t>
            </a:r>
          </a:p>
        </p:txBody>
      </p:sp>
      <p:sp>
        <p:nvSpPr>
          <p:cNvPr id="55" name="Text Placeholder 1">
            <a:extLst>
              <a:ext uri="{FF2B5EF4-FFF2-40B4-BE49-F238E27FC236}">
                <a16:creationId xmlns:a16="http://schemas.microsoft.com/office/drawing/2014/main" id="{902361A2-08F3-4B68-94DB-082F846979DE}"/>
              </a:ext>
            </a:extLst>
          </p:cNvPr>
          <p:cNvSpPr txBox="1">
            <a:spLocks/>
          </p:cNvSpPr>
          <p:nvPr/>
        </p:nvSpPr>
        <p:spPr>
          <a:xfrm>
            <a:off x="7740453" y="877758"/>
            <a:ext cx="933352" cy="542215"/>
          </a:xfrm>
          <a:prstGeom prst="rect">
            <a:avLst/>
          </a:prstGeom>
        </p:spPr>
        <p:txBody>
          <a:bodyPr lIns="0" anchor="ctr">
            <a:noAutofit/>
          </a:bodyPr>
          <a:lstStyle>
            <a:lvl1pPr marL="0" indent="0" algn="l" defTabSz="122764" rtl="0" eaLnBrk="1" latinLnBrk="0" hangingPunct="1">
              <a:spcBef>
                <a:spcPct val="20000"/>
              </a:spcBef>
              <a:buFontTx/>
              <a:buNone/>
              <a:defRPr sz="1467" kern="1200">
                <a:solidFill>
                  <a:srgbClr val="4A4A4A"/>
                </a:solidFill>
                <a:latin typeface="Calibri" panose="020F0502020204030204" pitchFamily="34" charset="0"/>
                <a:ea typeface="+mn-ea"/>
                <a:cs typeface="Calibri" panose="020F0502020204030204" pitchFamily="34" charset="0"/>
              </a:defRPr>
            </a:lvl1pPr>
            <a:lvl2pPr marL="237061" indent="0" algn="l" defTabSz="0" rtl="0" eaLnBrk="1" latinLnBrk="0" hangingPunct="1">
              <a:spcBef>
                <a:spcPct val="20000"/>
              </a:spcBef>
              <a:buFontTx/>
              <a:buNone/>
              <a:defRPr sz="1400" kern="1200">
                <a:solidFill>
                  <a:srgbClr val="4A4A4A"/>
                </a:solidFill>
                <a:latin typeface="Calibri" panose="020F0502020204030204" pitchFamily="34" charset="0"/>
                <a:ea typeface="+mn-ea"/>
                <a:cs typeface="Calibri" panose="020F0502020204030204" pitchFamily="34" charset="0"/>
              </a:defRPr>
            </a:lvl2pPr>
            <a:lvl3pPr marL="596885" indent="0" algn="l" defTabSz="0" rtl="0" eaLnBrk="1" latinLnBrk="0" hangingPunct="1">
              <a:spcBef>
                <a:spcPct val="20000"/>
              </a:spcBef>
              <a:buFontTx/>
              <a:buNone/>
              <a:defRPr sz="1333" kern="1200">
                <a:solidFill>
                  <a:srgbClr val="4A4A4A"/>
                </a:solidFill>
                <a:latin typeface="Calibri" panose="020F0502020204030204" pitchFamily="34" charset="0"/>
                <a:ea typeface="+mn-ea"/>
                <a:cs typeface="Calibri" panose="020F0502020204030204" pitchFamily="34" charset="0"/>
              </a:defRPr>
            </a:lvl3pPr>
            <a:lvl4pPr marL="958827" indent="0" algn="l" defTabSz="0" rtl="0" eaLnBrk="1" latinLnBrk="0" hangingPunct="1">
              <a:spcBef>
                <a:spcPct val="20000"/>
              </a:spcBef>
              <a:buFontTx/>
              <a:buNone/>
              <a:defRPr sz="1200" kern="1200">
                <a:solidFill>
                  <a:srgbClr val="4A4A4A"/>
                </a:solidFill>
                <a:latin typeface="Calibri" panose="020F0502020204030204" pitchFamily="34" charset="0"/>
                <a:ea typeface="+mn-ea"/>
                <a:cs typeface="Calibri" panose="020F0502020204030204" pitchFamily="34" charset="0"/>
              </a:defRPr>
            </a:lvl4pPr>
            <a:lvl5pPr marL="1322884" indent="0" algn="l" defTabSz="0" rtl="0" eaLnBrk="1" latinLnBrk="0" hangingPunct="1">
              <a:spcBef>
                <a:spcPct val="20000"/>
              </a:spcBef>
              <a:buFontTx/>
              <a:buNone/>
              <a:defRPr sz="1067" kern="1200">
                <a:solidFill>
                  <a:srgbClr val="4A4A4A"/>
                </a:solidFill>
                <a:latin typeface="Calibri" panose="020F0502020204030204" pitchFamily="34" charset="0"/>
                <a:ea typeface="+mn-ea"/>
                <a:cs typeface="Calibri" panose="020F0502020204030204"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GB" sz="900" dirty="0"/>
              <a:t>Segment 2 = -7%</a:t>
            </a:r>
          </a:p>
          <a:p>
            <a:r>
              <a:rPr lang="en-GB" sz="900" dirty="0"/>
              <a:t>Segment 5 = -8%</a:t>
            </a:r>
          </a:p>
        </p:txBody>
      </p:sp>
    </p:spTree>
    <p:extLst>
      <p:ext uri="{BB962C8B-B14F-4D97-AF65-F5344CB8AC3E}">
        <p14:creationId xmlns:p14="http://schemas.microsoft.com/office/powerpoint/2010/main" val="147285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1AB261FF-1380-4BF6-A652-567B9477B052}"/>
              </a:ext>
            </a:extLst>
          </p:cNvPr>
          <p:cNvSpPr/>
          <p:nvPr/>
        </p:nvSpPr>
        <p:spPr>
          <a:xfrm>
            <a:off x="3063812" y="2992108"/>
            <a:ext cx="6064371" cy="87377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4A4A49">
                    <a:lumMod val="75000"/>
                  </a:srgbClr>
                </a:solidFill>
                <a:effectLst/>
                <a:uLnTx/>
                <a:uFillTx/>
                <a:latin typeface="Proxima Nova Alt Th" panose="02000506030000020004" pitchFamily="50" charset="0"/>
                <a:ea typeface="+mn-ea"/>
                <a:cs typeface="+mn-cs"/>
              </a:rPr>
              <a:t>Overall findings</a:t>
            </a:r>
            <a:endParaRPr kumimoji="0" lang="en-GB" sz="4800" b="1" i="0" u="none" strike="noStrike" kern="1200" cap="none" spc="0" normalizeH="0" baseline="0" noProof="0" dirty="0">
              <a:ln>
                <a:noFill/>
              </a:ln>
              <a:solidFill>
                <a:srgbClr val="4A4A49">
                  <a:lumMod val="75000"/>
                </a:srgbClr>
              </a:solidFill>
              <a:effectLst/>
              <a:uLnTx/>
              <a:uFillTx/>
              <a:latin typeface="Proxima Nova Alt Th" panose="02000506030000020004" pitchFamily="50" charset="0"/>
              <a:ea typeface="+mn-ea"/>
              <a:cs typeface="+mn-cs"/>
            </a:endParaRPr>
          </a:p>
        </p:txBody>
      </p:sp>
    </p:spTree>
    <p:extLst>
      <p:ext uri="{BB962C8B-B14F-4D97-AF65-F5344CB8AC3E}">
        <p14:creationId xmlns:p14="http://schemas.microsoft.com/office/powerpoint/2010/main" val="3153165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3933EF-6542-403C-88BA-43482E0BFFED}"/>
              </a:ext>
            </a:extLst>
          </p:cNvPr>
          <p:cNvSpPr>
            <a:spLocks noGrp="1"/>
          </p:cNvSpPr>
          <p:nvPr>
            <p:ph type="title"/>
          </p:nvPr>
        </p:nvSpPr>
        <p:spPr/>
        <p:txBody>
          <a:bodyPr/>
          <a:lstStyle/>
          <a:p>
            <a:r>
              <a:rPr lang="en-US" dirty="0"/>
              <a:t>What are potential voters personally concerned about?</a:t>
            </a:r>
            <a:endParaRPr lang="en-GB" dirty="0"/>
          </a:p>
        </p:txBody>
      </p:sp>
      <p:sp>
        <p:nvSpPr>
          <p:cNvPr id="5" name="Slide Number Placeholder 4">
            <a:extLst>
              <a:ext uri="{FF2B5EF4-FFF2-40B4-BE49-F238E27FC236}">
                <a16:creationId xmlns:a16="http://schemas.microsoft.com/office/drawing/2014/main" id="{DF063D53-DFEE-47BD-B74B-E6AB84AE1B47}"/>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C4C6F56-B3DB-B64D-89A3-7D5B0D04A5CD}" type="slidenum">
              <a:rPr kumimoji="0" lang="en-GB" sz="900" b="0" i="0" u="none" strike="noStrike" kern="1200" cap="none" spc="0" normalizeH="0" baseline="0" noProof="0" smtClean="0">
                <a:ln>
                  <a:noFill/>
                </a:ln>
                <a:solidFill>
                  <a:srgbClr val="4A4A49"/>
                </a:solidFill>
                <a:effectLst/>
                <a:uLnTx/>
                <a:uFillTx/>
                <a:latin typeface="Calibri" panose="020F0502020204030204" pitchFamily="34" charset="0"/>
                <a:ea typeface="+mn-ea"/>
                <a:cs typeface="Calibri" panose="020F05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GB"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endParaRPr>
          </a:p>
        </p:txBody>
      </p:sp>
      <p:sp>
        <p:nvSpPr>
          <p:cNvPr id="6" name="D_9fd328f2ca99e3c7">
            <a:extLst>
              <a:ext uri="{FF2B5EF4-FFF2-40B4-BE49-F238E27FC236}">
                <a16:creationId xmlns:a16="http://schemas.microsoft.com/office/drawing/2014/main" id="{BA59AABE-5F8F-460B-9BA5-673CE7BDEA0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rPr>
              <a:t>Q6. Below are some things which people have told us they are concerned about at the moment. Which three things are you personally most concerned about today? Base: Total (n=2001)</a:t>
            </a:r>
            <a:endParaRPr kumimoji="0" lang="en-US"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endParaRPr>
          </a:p>
        </p:txBody>
      </p:sp>
      <p:graphicFrame>
        <p:nvGraphicFramePr>
          <p:cNvPr id="68" name="D_0a8fb614a8a5e5cb">
            <a:extLst>
              <a:ext uri="{FF2B5EF4-FFF2-40B4-BE49-F238E27FC236}">
                <a16:creationId xmlns:a16="http://schemas.microsoft.com/office/drawing/2014/main" id="{468951D7-E4F7-4EF5-A986-562EF8BCC336}"/>
              </a:ext>
            </a:extLst>
          </p:cNvPr>
          <p:cNvGraphicFramePr/>
          <p:nvPr>
            <p:extLst>
              <p:ext uri="{D42A27DB-BD31-4B8C-83A1-F6EECF244321}">
                <p14:modId xmlns:p14="http://schemas.microsoft.com/office/powerpoint/2010/main" val="2443976347"/>
              </p:ext>
            </p:extLst>
          </p:nvPr>
        </p:nvGraphicFramePr>
        <p:xfrm>
          <a:off x="3050931" y="1095175"/>
          <a:ext cx="6611811" cy="4999047"/>
        </p:xfrm>
        <a:graphic>
          <a:graphicData uri="http://schemas.openxmlformats.org/drawingml/2006/chart">
            <c:chart xmlns:c="http://schemas.openxmlformats.org/drawingml/2006/chart" xmlns:r="http://schemas.openxmlformats.org/officeDocument/2006/relationships" r:id="rId3"/>
          </a:graphicData>
        </a:graphic>
      </p:graphicFrame>
      <p:sp>
        <p:nvSpPr>
          <p:cNvPr id="69" name="TextBox 68">
            <a:extLst>
              <a:ext uri="{FF2B5EF4-FFF2-40B4-BE49-F238E27FC236}">
                <a16:creationId xmlns:a16="http://schemas.microsoft.com/office/drawing/2014/main" id="{F29BA427-F013-4CE7-98D6-5BC29218CBD1}"/>
              </a:ext>
            </a:extLst>
          </p:cNvPr>
          <p:cNvSpPr txBox="1"/>
          <p:nvPr/>
        </p:nvSpPr>
        <p:spPr>
          <a:xfrm>
            <a:off x="4668716" y="1020969"/>
            <a:ext cx="4401363" cy="253916"/>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1" u="none" strike="noStrike" kern="1200" cap="none" spc="0" normalizeH="0" baseline="0" noProof="0" dirty="0">
                <a:ln>
                  <a:noFill/>
                </a:ln>
                <a:solidFill>
                  <a:srgbClr val="000000">
                    <a:lumMod val="50000"/>
                    <a:lumOff val="50000"/>
                  </a:srgbClr>
                </a:solidFill>
                <a:effectLst/>
                <a:uLnTx/>
                <a:uFillTx/>
                <a:latin typeface="Calibri" panose="020F0502020204030204" pitchFamily="34" charset="0"/>
                <a:ea typeface="+mn-ea"/>
                <a:cs typeface="Calibri" panose="020F0502020204030204" pitchFamily="34" charset="0"/>
              </a:rPr>
              <a:t>% choosing concern. Showing top 10, ordered by %.</a:t>
            </a:r>
          </a:p>
        </p:txBody>
      </p:sp>
      <p:sp>
        <p:nvSpPr>
          <p:cNvPr id="10" name="TextBox 9">
            <a:extLst>
              <a:ext uri="{FF2B5EF4-FFF2-40B4-BE49-F238E27FC236}">
                <a16:creationId xmlns:a16="http://schemas.microsoft.com/office/drawing/2014/main" id="{FA98B448-E5C2-4D88-BDB9-210A5912C1CA}"/>
              </a:ext>
            </a:extLst>
          </p:cNvPr>
          <p:cNvSpPr txBox="1"/>
          <p:nvPr/>
        </p:nvSpPr>
        <p:spPr>
          <a:xfrm>
            <a:off x="290383" y="593907"/>
            <a:ext cx="7236690" cy="338554"/>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A4A49"/>
                </a:solidFill>
                <a:effectLst/>
                <a:uLnTx/>
                <a:uFillTx/>
                <a:latin typeface="Proxima Nova Alt Th" panose="02000506030000020004" pitchFamily="50" charset="0"/>
                <a:ea typeface="+mn-ea"/>
                <a:cs typeface="+mn-cs"/>
              </a:rPr>
              <a:t>Showing the top 10 personal concerns</a:t>
            </a:r>
            <a:endParaRPr kumimoji="0" lang="en-GB" sz="1600" b="0" i="0" u="none" strike="noStrike" kern="1200" cap="none" spc="0" normalizeH="0" baseline="0" noProof="0" dirty="0">
              <a:ln>
                <a:noFill/>
              </a:ln>
              <a:solidFill>
                <a:srgbClr val="4A4A49"/>
              </a:solidFill>
              <a:effectLst/>
              <a:uLnTx/>
              <a:uFillTx/>
              <a:latin typeface="Proxima Nova Alt Th" panose="02000506030000020004" pitchFamily="50" charset="0"/>
              <a:ea typeface="+mn-ea"/>
              <a:cs typeface="+mn-cs"/>
            </a:endParaRPr>
          </a:p>
        </p:txBody>
      </p:sp>
    </p:spTree>
    <p:extLst>
      <p:ext uri="{BB962C8B-B14F-4D97-AF65-F5344CB8AC3E}">
        <p14:creationId xmlns:p14="http://schemas.microsoft.com/office/powerpoint/2010/main" val="2422428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3933EF-6542-403C-88BA-43482E0BFFED}"/>
              </a:ext>
            </a:extLst>
          </p:cNvPr>
          <p:cNvSpPr>
            <a:spLocks noGrp="1"/>
          </p:cNvSpPr>
          <p:nvPr>
            <p:ph type="title"/>
          </p:nvPr>
        </p:nvSpPr>
        <p:spPr/>
        <p:txBody>
          <a:bodyPr/>
          <a:lstStyle/>
          <a:p>
            <a:r>
              <a:rPr lang="en-US" dirty="0"/>
              <a:t>What issues do potential voters want parties to focus on? </a:t>
            </a:r>
            <a:endParaRPr lang="en-GB" dirty="0"/>
          </a:p>
        </p:txBody>
      </p:sp>
      <p:sp>
        <p:nvSpPr>
          <p:cNvPr id="5" name="Slide Number Placeholder 4">
            <a:extLst>
              <a:ext uri="{FF2B5EF4-FFF2-40B4-BE49-F238E27FC236}">
                <a16:creationId xmlns:a16="http://schemas.microsoft.com/office/drawing/2014/main" id="{DF063D53-DFEE-47BD-B74B-E6AB84AE1B47}"/>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C4C6F56-B3DB-B64D-89A3-7D5B0D04A5CD}" type="slidenum">
              <a:rPr kumimoji="0" lang="en-GB" sz="900" b="0" i="0" u="none" strike="noStrike" kern="1200" cap="none" spc="0" normalizeH="0" baseline="0" noProof="0" smtClean="0">
                <a:ln>
                  <a:noFill/>
                </a:ln>
                <a:solidFill>
                  <a:srgbClr val="4A4A49"/>
                </a:solidFill>
                <a:effectLst/>
                <a:uLnTx/>
                <a:uFillTx/>
                <a:latin typeface="Calibri" panose="020F0502020204030204" pitchFamily="34" charset="0"/>
                <a:ea typeface="+mn-ea"/>
                <a:cs typeface="Calibri" panose="020F05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GB"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endParaRPr>
          </a:p>
        </p:txBody>
      </p:sp>
      <p:sp>
        <p:nvSpPr>
          <p:cNvPr id="6" name="D_dc59cc293014a6fe">
            <a:extLst>
              <a:ext uri="{FF2B5EF4-FFF2-40B4-BE49-F238E27FC236}">
                <a16:creationId xmlns:a16="http://schemas.microsoft.com/office/drawing/2014/main" id="{BA59AABE-5F8F-460B-9BA5-673CE7BDEA0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rPr>
              <a:t>Q9. When thinking about which party you will vote for in the next European Parliament elections, how important or not is it that they prioritise the following? Base: Total (n=2001)</a:t>
            </a:r>
            <a:endParaRPr kumimoji="0" lang="en-US"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endParaRPr>
          </a:p>
        </p:txBody>
      </p:sp>
      <p:graphicFrame>
        <p:nvGraphicFramePr>
          <p:cNvPr id="9" name="D_926a8eeb56b91d55">
            <a:extLst>
              <a:ext uri="{FF2B5EF4-FFF2-40B4-BE49-F238E27FC236}">
                <a16:creationId xmlns:a16="http://schemas.microsoft.com/office/drawing/2014/main" id="{02B4F6CD-4470-44D3-8F24-D3A0019A924F}"/>
              </a:ext>
            </a:extLst>
          </p:cNvPr>
          <p:cNvGraphicFramePr/>
          <p:nvPr>
            <p:extLst>
              <p:ext uri="{D42A27DB-BD31-4B8C-83A1-F6EECF244321}">
                <p14:modId xmlns:p14="http://schemas.microsoft.com/office/powerpoint/2010/main" val="1584053959"/>
              </p:ext>
            </p:extLst>
          </p:nvPr>
        </p:nvGraphicFramePr>
        <p:xfrm>
          <a:off x="1001486" y="1095175"/>
          <a:ext cx="9506915" cy="499904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A63C273C-95E2-4A7E-AACF-709DDF3CB4D2}"/>
              </a:ext>
            </a:extLst>
          </p:cNvPr>
          <p:cNvSpPr txBox="1"/>
          <p:nvPr/>
        </p:nvSpPr>
        <p:spPr>
          <a:xfrm>
            <a:off x="5608653" y="1020969"/>
            <a:ext cx="3385039" cy="253916"/>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1" u="none" strike="noStrike" kern="1200" cap="none" spc="0" normalizeH="0" baseline="0" noProof="0" dirty="0">
                <a:ln>
                  <a:noFill/>
                </a:ln>
                <a:solidFill>
                  <a:srgbClr val="000000">
                    <a:lumMod val="50000"/>
                    <a:lumOff val="50000"/>
                  </a:srgbClr>
                </a:solidFill>
                <a:effectLst/>
                <a:uLnTx/>
                <a:uFillTx/>
                <a:latin typeface="Calibri" panose="020F0502020204030204" pitchFamily="34" charset="0"/>
                <a:ea typeface="+mn-ea"/>
                <a:cs typeface="Calibri" panose="020F0502020204030204" pitchFamily="34" charset="0"/>
              </a:rPr>
              <a:t>% rating 4-5 / 5. Showing top 10, ordered by %.</a:t>
            </a:r>
          </a:p>
        </p:txBody>
      </p:sp>
      <p:sp>
        <p:nvSpPr>
          <p:cNvPr id="11" name="TextBox 10">
            <a:extLst>
              <a:ext uri="{FF2B5EF4-FFF2-40B4-BE49-F238E27FC236}">
                <a16:creationId xmlns:a16="http://schemas.microsoft.com/office/drawing/2014/main" id="{0C7936D0-1032-46F7-8137-21011A3E6EDD}"/>
              </a:ext>
            </a:extLst>
          </p:cNvPr>
          <p:cNvSpPr txBox="1"/>
          <p:nvPr/>
        </p:nvSpPr>
        <p:spPr>
          <a:xfrm>
            <a:off x="290383" y="593907"/>
            <a:ext cx="7236690" cy="584775"/>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A4A49"/>
                </a:solidFill>
                <a:effectLst/>
                <a:uLnTx/>
                <a:uFillTx/>
                <a:latin typeface="Proxima Nova Alt Th" panose="02000506030000020004" pitchFamily="50" charset="0"/>
                <a:ea typeface="+mn-ea"/>
                <a:cs typeface="+mn-cs"/>
              </a:rPr>
              <a:t>Showing the top 10 issues, % rating 4-5 / 5 for importance</a:t>
            </a:r>
            <a:endParaRPr kumimoji="0" lang="en-GB" sz="1600" b="0" i="0" u="none" strike="noStrike" kern="1200" cap="none" spc="0" normalizeH="0" baseline="0" noProof="0" dirty="0">
              <a:ln>
                <a:noFill/>
              </a:ln>
              <a:solidFill>
                <a:srgbClr val="4A4A49"/>
              </a:solidFill>
              <a:effectLst/>
              <a:uLnTx/>
              <a:uFillTx/>
              <a:latin typeface="Proxima Nova Alt Th" panose="02000506030000020004"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A4A49"/>
              </a:solidFill>
              <a:effectLst/>
              <a:uLnTx/>
              <a:uFillTx/>
              <a:latin typeface="Proxima Nova Alt Th" panose="02000506030000020004" pitchFamily="50" charset="0"/>
              <a:ea typeface="+mn-ea"/>
              <a:cs typeface="+mn-cs"/>
            </a:endParaRPr>
          </a:p>
        </p:txBody>
      </p:sp>
    </p:spTree>
    <p:extLst>
      <p:ext uri="{BB962C8B-B14F-4D97-AF65-F5344CB8AC3E}">
        <p14:creationId xmlns:p14="http://schemas.microsoft.com/office/powerpoint/2010/main" val="2177070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a:extLst>
              <a:ext uri="{FF2B5EF4-FFF2-40B4-BE49-F238E27FC236}">
                <a16:creationId xmlns:a16="http://schemas.microsoft.com/office/drawing/2014/main" id="{189B6580-4AE0-462A-A56D-A5DB9EC41402}"/>
              </a:ext>
            </a:extLst>
          </p:cNvPr>
          <p:cNvGraphicFramePr>
            <a:graphicFrameLocks noGrp="1"/>
          </p:cNvGraphicFramePr>
          <p:nvPr>
            <p:extLst>
              <p:ext uri="{D42A27DB-BD31-4B8C-83A1-F6EECF244321}">
                <p14:modId xmlns:p14="http://schemas.microsoft.com/office/powerpoint/2010/main" val="1927293994"/>
              </p:ext>
            </p:extLst>
          </p:nvPr>
        </p:nvGraphicFramePr>
        <p:xfrm>
          <a:off x="487670" y="871270"/>
          <a:ext cx="11132830" cy="5361599"/>
        </p:xfrm>
        <a:graphic>
          <a:graphicData uri="http://schemas.openxmlformats.org/drawingml/2006/table">
            <a:tbl>
              <a:tblPr firstRow="1" bandRow="1"/>
              <a:tblGrid>
                <a:gridCol w="5566415">
                  <a:extLst>
                    <a:ext uri="{9D8B030D-6E8A-4147-A177-3AD203B41FA5}">
                      <a16:colId xmlns:a16="http://schemas.microsoft.com/office/drawing/2014/main" val="1447585532"/>
                    </a:ext>
                  </a:extLst>
                </a:gridCol>
                <a:gridCol w="5566415">
                  <a:extLst>
                    <a:ext uri="{9D8B030D-6E8A-4147-A177-3AD203B41FA5}">
                      <a16:colId xmlns:a16="http://schemas.microsoft.com/office/drawing/2014/main" val="1761981062"/>
                    </a:ext>
                  </a:extLst>
                </a:gridCol>
              </a:tblGrid>
              <a:tr h="288000">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algn="ctr"/>
                      <a:r>
                        <a:rPr lang="en-GB" sz="1400" b="1" dirty="0">
                          <a:solidFill>
                            <a:schemeClr val="bg1"/>
                          </a:solidFill>
                          <a:latin typeface="Calibri" panose="020F0502020204030204" pitchFamily="34" charset="0"/>
                          <a:ea typeface="Roboto" panose="02000000000000000000" pitchFamily="2" charset="0"/>
                          <a:cs typeface="Calibri" panose="020F0502020204030204" pitchFamily="34" charset="0"/>
                        </a:rPr>
                        <a:t>Likelihood to vote in 2019 European Parliament elections</a:t>
                      </a:r>
                    </a:p>
                  </a:txBody>
                  <a:tcPr>
                    <a:lnL w="12700" cmpd="sng">
                      <a:noFill/>
                    </a:lnL>
                    <a:lnR w="12700" cap="flat" cmpd="sng" algn="ctr">
                      <a:solidFill>
                        <a:srgbClr val="FFFFFF"/>
                      </a:solidFill>
                      <a:prstDash val="solid"/>
                      <a:round/>
                      <a:headEnd type="none" w="med" len="med"/>
                      <a:tailEnd type="none" w="med" len="med"/>
                    </a:lnR>
                    <a:lnT w="12700" cmpd="sng">
                      <a:no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B7C2"/>
                    </a:solidFill>
                  </a:tcPr>
                </a:tc>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algn="ctr"/>
                      <a:r>
                        <a:rPr lang="en-GB" sz="1400" b="1" dirty="0">
                          <a:solidFill>
                            <a:schemeClr val="bg1"/>
                          </a:solidFill>
                          <a:latin typeface="Calibri" panose="020F0502020204030204" pitchFamily="34" charset="0"/>
                          <a:ea typeface="Roboto" panose="02000000000000000000" pitchFamily="2" charset="0"/>
                          <a:cs typeface="Calibri" panose="020F0502020204030204" pitchFamily="34" charset="0"/>
                        </a:rPr>
                        <a:t>Party consideration for 2019 European Parliament elections</a:t>
                      </a:r>
                    </a:p>
                  </a:txBody>
                  <a:tcP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B7C2"/>
                    </a:solidFill>
                  </a:tcPr>
                </a:tc>
                <a:extLst>
                  <a:ext uri="{0D108BD9-81ED-4DB2-BD59-A6C34878D82A}">
                    <a16:rowId xmlns:a16="http://schemas.microsoft.com/office/drawing/2014/main" val="409158433"/>
                  </a:ext>
                </a:extLst>
              </a:tr>
              <a:tr h="2376000">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l"/>
                      <a:endParaRPr lang="en-GB" sz="2800" b="1" dirty="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a:lnL w="12700" cmpd="sng">
                      <a:noFill/>
                    </a:lnL>
                    <a:lnR w="12700" cap="flat" cmpd="sng" algn="ctr">
                      <a:solidFill>
                        <a:srgbClr val="E7E6E6">
                          <a:lumMod val="90000"/>
                        </a:srgb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E7E6E6">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l"/>
                      <a:endParaRPr lang="en-GB" sz="2800" b="1" dirty="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a:lnL w="12700" cap="flat" cmpd="sng" algn="ctr">
                      <a:solidFill>
                        <a:srgbClr val="E7E6E6">
                          <a:lumMod val="90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E7E6E6">
                          <a:lumMod val="9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1786304"/>
                  </a:ext>
                </a:extLst>
              </a:tr>
              <a:tr h="298800">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ctr"/>
                      <a:r>
                        <a:rPr lang="en-GB" sz="1400" b="1" kern="1200" dirty="0">
                          <a:solidFill>
                            <a:schemeClr val="bg1"/>
                          </a:solidFill>
                          <a:latin typeface="Calibri" panose="020F0502020204030204" pitchFamily="34" charset="0"/>
                          <a:ea typeface="Roboto" panose="02000000000000000000" pitchFamily="2" charset="0"/>
                          <a:cs typeface="Calibri" panose="020F0502020204030204" pitchFamily="34" charset="0"/>
                        </a:rPr>
                        <a:t>Voted in 2014 European Parliament elections</a:t>
                      </a:r>
                    </a:p>
                  </a:txBody>
                  <a:tcPr>
                    <a:lnL w="12700" cmpd="sng">
                      <a:noFill/>
                    </a:lnL>
                    <a:lnR w="12700" cap="flat" cmpd="sng" algn="ctr">
                      <a:solidFill>
                        <a:srgbClr val="FFFFFF"/>
                      </a:solidFill>
                      <a:prstDash val="solid"/>
                      <a:round/>
                      <a:headEnd type="none" w="med" len="med"/>
                      <a:tailEnd type="none" w="med" len="med"/>
                    </a:lnR>
                    <a:lnT w="12700" cap="flat" cmpd="sng" algn="ctr">
                      <a:solidFill>
                        <a:srgbClr val="E7E6E6">
                          <a:lumMod val="90000"/>
                        </a:srgb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B7C2"/>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400" b="1" kern="1200" dirty="0">
                          <a:solidFill>
                            <a:schemeClr val="bg1"/>
                          </a:solidFill>
                          <a:latin typeface="Calibri" panose="020F0502020204030204" pitchFamily="34" charset="0"/>
                          <a:ea typeface="Roboto" panose="02000000000000000000" pitchFamily="2" charset="0"/>
                          <a:cs typeface="Calibri" panose="020F0502020204030204" pitchFamily="34" charset="0"/>
                        </a:rPr>
                        <a:t>Parties most likely to vote for </a:t>
                      </a:r>
                      <a:r>
                        <a:rPr lang="en-GB" sz="1200" b="1" kern="1200" dirty="0">
                          <a:solidFill>
                            <a:schemeClr val="bg1"/>
                          </a:solidFill>
                          <a:latin typeface="Calibri" panose="020F0502020204030204" pitchFamily="34" charset="0"/>
                          <a:ea typeface="Roboto" panose="02000000000000000000" pitchFamily="2" charset="0"/>
                          <a:cs typeface="Calibri" panose="020F0502020204030204" pitchFamily="34" charset="0"/>
                        </a:rPr>
                        <a:t>(amongst those considering one or more parties) </a:t>
                      </a:r>
                      <a:endParaRPr lang="en-GB" sz="1400" b="1"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lumMod val="90000"/>
                        </a:srgb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B7C2"/>
                    </a:solidFill>
                  </a:tcPr>
                </a:tc>
                <a:extLst>
                  <a:ext uri="{0D108BD9-81ED-4DB2-BD59-A6C34878D82A}">
                    <a16:rowId xmlns:a16="http://schemas.microsoft.com/office/drawing/2014/main" val="2407551444"/>
                  </a:ext>
                </a:extLst>
              </a:tr>
              <a:tr h="2376000">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l"/>
                      <a:endParaRPr lang="en-GB" b="0" dirty="0">
                        <a:solidFill>
                          <a:schemeClr val="tx1"/>
                        </a:solidFill>
                        <a:latin typeface="Avenir Light" panose="020B0402020203020204"/>
                      </a:endParaRPr>
                    </a:p>
                  </a:txBody>
                  <a:tcPr>
                    <a:lnL w="12700" cmpd="sng">
                      <a:noFill/>
                    </a:lnL>
                    <a:lnR w="12700" cap="flat" cmpd="sng" algn="ctr">
                      <a:solidFill>
                        <a:srgbClr val="E7E6E6">
                          <a:lumMod val="90000"/>
                        </a:srgb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l"/>
                      <a:endParaRPr lang="en-GB" b="0" dirty="0">
                        <a:solidFill>
                          <a:schemeClr val="tx1"/>
                        </a:solidFill>
                        <a:latin typeface="Avenir Light" panose="020B0402020203020204"/>
                      </a:endParaRPr>
                    </a:p>
                  </a:txBody>
                  <a:tcPr>
                    <a:lnL w="12700" cap="flat" cmpd="sng" algn="ctr">
                      <a:solidFill>
                        <a:srgbClr val="E7E6E6">
                          <a:lumMod val="90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15037222"/>
                  </a:ext>
                </a:extLst>
              </a:tr>
            </a:tbl>
          </a:graphicData>
        </a:graphic>
      </p:graphicFrame>
      <p:sp>
        <p:nvSpPr>
          <p:cNvPr id="3" name="Title 2">
            <a:extLst>
              <a:ext uri="{FF2B5EF4-FFF2-40B4-BE49-F238E27FC236}">
                <a16:creationId xmlns:a16="http://schemas.microsoft.com/office/drawing/2014/main" id="{7C3933EF-6542-403C-88BA-43482E0BFFED}"/>
              </a:ext>
            </a:extLst>
          </p:cNvPr>
          <p:cNvSpPr>
            <a:spLocks noGrp="1"/>
          </p:cNvSpPr>
          <p:nvPr>
            <p:ph type="title"/>
          </p:nvPr>
        </p:nvSpPr>
        <p:spPr/>
        <p:txBody>
          <a:bodyPr/>
          <a:lstStyle/>
          <a:p>
            <a:r>
              <a:rPr lang="en-US" dirty="0"/>
              <a:t>Voting attitudes and behaviours</a:t>
            </a:r>
            <a:endParaRPr lang="en-GB" dirty="0"/>
          </a:p>
        </p:txBody>
      </p:sp>
      <p:sp>
        <p:nvSpPr>
          <p:cNvPr id="5" name="Slide Number Placeholder 4">
            <a:extLst>
              <a:ext uri="{FF2B5EF4-FFF2-40B4-BE49-F238E27FC236}">
                <a16:creationId xmlns:a16="http://schemas.microsoft.com/office/drawing/2014/main" id="{DF063D53-DFEE-47BD-B74B-E6AB84AE1B47}"/>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C4C6F56-B3DB-B64D-89A3-7D5B0D04A5CD}" type="slidenum">
              <a:rPr kumimoji="0" lang="en-GB" sz="900" b="0" i="0" u="none" strike="noStrike" kern="1200" cap="none" spc="0" normalizeH="0" baseline="0" noProof="0" smtClean="0">
                <a:ln>
                  <a:noFill/>
                </a:ln>
                <a:solidFill>
                  <a:srgbClr val="4A4A49"/>
                </a:solidFill>
                <a:effectLst/>
                <a:uLnTx/>
                <a:uFillTx/>
                <a:latin typeface="Calibri" panose="020F0502020204030204" pitchFamily="34" charset="0"/>
                <a:ea typeface="+mn-ea"/>
                <a:cs typeface="Calibri" panose="020F05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GB"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endParaRPr>
          </a:p>
        </p:txBody>
      </p:sp>
      <p:sp>
        <p:nvSpPr>
          <p:cNvPr id="6" name="D_a08abba1d1e9b892">
            <a:extLst>
              <a:ext uri="{FF2B5EF4-FFF2-40B4-BE49-F238E27FC236}">
                <a16:creationId xmlns:a16="http://schemas.microsoft.com/office/drawing/2014/main" id="{BA59AABE-5F8F-460B-9BA5-673CE7BDEA01}"/>
              </a:ext>
            </a:extLst>
          </p:cNvPr>
          <p:cNvSpPr>
            <a:spLocks noGrp="1"/>
          </p:cNvSpPr>
          <p:nvPr>
            <p:ph type="ftr" sz="quarter" idx="11"/>
          </p:nvPr>
        </p:nvSpPr>
        <p:spPr/>
        <p:txBody>
          <a:bodyPr/>
          <a:lstStyle/>
          <a:p>
            <a:pPr lvl="0">
              <a:defRPr/>
            </a:pPr>
            <a:r>
              <a:rPr kumimoji="0" lang="en-GB" sz="800" b="0" i="0" u="none" strike="noStrike" kern="1200" cap="none" spc="0" normalizeH="0" baseline="0" noProof="0" dirty="0">
                <a:ln>
                  <a:noFill/>
                </a:ln>
                <a:solidFill>
                  <a:srgbClr val="4A4A49"/>
                </a:solidFill>
                <a:effectLst/>
                <a:uLnTx/>
                <a:uFillTx/>
                <a:latin typeface="Calibri" panose="020F0502020204030204" pitchFamily="34" charset="0"/>
                <a:ea typeface="Roboto" panose="02000000000000000000" pitchFamily="2" charset="0"/>
                <a:cs typeface="Calibri" panose="020F0502020204030204" pitchFamily="34" charset="0"/>
              </a:rPr>
              <a:t>Q4. How likely are you to vote in the following elections?  Base: Total at Q4 (n=3023). Q5. Did you manage to vote in the European Parliament elections in May 2014? </a:t>
            </a:r>
            <a:r>
              <a:rPr lang="en-GB" sz="800" dirty="0">
                <a:solidFill>
                  <a:srgbClr val="4A4A49"/>
                </a:solidFill>
              </a:rPr>
              <a:t>Base: Total (n=2001) </a:t>
            </a:r>
            <a:r>
              <a:rPr kumimoji="0" lang="en-GB" sz="800" b="0" i="0" u="none" strike="noStrike" kern="1200" cap="none" spc="0" normalizeH="0" baseline="0" noProof="0" dirty="0" err="1">
                <a:ln>
                  <a:noFill/>
                </a:ln>
                <a:solidFill>
                  <a:srgbClr val="4A4A49"/>
                </a:solidFill>
                <a:effectLst/>
                <a:uLnTx/>
                <a:uFillTx/>
                <a:latin typeface="Calibri" panose="020F0502020204030204" pitchFamily="34" charset="0"/>
                <a:ea typeface="Roboto" panose="02000000000000000000" pitchFamily="2" charset="0"/>
                <a:cs typeface="Calibri" panose="020F0502020204030204" pitchFamily="34" charset="0"/>
              </a:rPr>
              <a:t>Q13</a:t>
            </a:r>
            <a:r>
              <a:rPr kumimoji="0" lang="en-GB" sz="800" b="0" i="0" u="none" strike="noStrike" kern="1200" cap="none" spc="0" normalizeH="0" baseline="0" noProof="0" dirty="0">
                <a:ln>
                  <a:noFill/>
                </a:ln>
                <a:solidFill>
                  <a:srgbClr val="4A4A49"/>
                </a:solidFill>
                <a:effectLst/>
                <a:uLnTx/>
                <a:uFillTx/>
                <a:latin typeface="Calibri" panose="020F0502020204030204" pitchFamily="34" charset="0"/>
                <a:ea typeface="Roboto" panose="02000000000000000000" pitchFamily="2" charset="0"/>
                <a:cs typeface="Calibri" panose="020F0502020204030204" pitchFamily="34" charset="0"/>
              </a:rPr>
              <a:t>. From the list below, which if any of the following parties might you consider voting for in the European Parliament elections in May 2019? </a:t>
            </a:r>
            <a:r>
              <a:rPr lang="en-GB" sz="800" dirty="0">
                <a:solidFill>
                  <a:srgbClr val="4A4A49"/>
                </a:solidFill>
              </a:rPr>
              <a:t>Base: Total (n=2001) </a:t>
            </a:r>
            <a:r>
              <a:rPr kumimoji="0" lang="en-GB" sz="800" b="0" i="0" u="none" strike="noStrike" kern="1200" cap="none" spc="0" normalizeH="0" baseline="0" noProof="0" dirty="0" err="1">
                <a:ln>
                  <a:noFill/>
                </a:ln>
                <a:solidFill>
                  <a:srgbClr val="4A4A49"/>
                </a:solidFill>
                <a:effectLst/>
                <a:uLnTx/>
                <a:uFillTx/>
                <a:latin typeface="Calibri" panose="020F0502020204030204" pitchFamily="34" charset="0"/>
                <a:ea typeface="Roboto" panose="02000000000000000000" pitchFamily="2" charset="0"/>
                <a:cs typeface="Calibri" panose="020F0502020204030204" pitchFamily="34" charset="0"/>
              </a:rPr>
              <a:t>Q14</a:t>
            </a:r>
            <a:r>
              <a:rPr kumimoji="0" lang="en-GB" sz="800" b="0" i="0" u="none" strike="noStrike" kern="1200" cap="none" spc="0" normalizeH="0" baseline="0" noProof="0" dirty="0">
                <a:ln>
                  <a:noFill/>
                </a:ln>
                <a:solidFill>
                  <a:srgbClr val="4A4A49"/>
                </a:solidFill>
                <a:effectLst/>
                <a:uLnTx/>
                <a:uFillTx/>
                <a:latin typeface="Calibri" panose="020F0502020204030204" pitchFamily="34" charset="0"/>
                <a:ea typeface="Roboto" panose="02000000000000000000" pitchFamily="2" charset="0"/>
                <a:cs typeface="Calibri" panose="020F0502020204030204" pitchFamily="34" charset="0"/>
              </a:rPr>
              <a:t>. And, which if any of the following parties are you most likely to vote for? </a:t>
            </a:r>
            <a:r>
              <a:rPr lang="en-GB" sz="800" dirty="0">
                <a:solidFill>
                  <a:srgbClr val="4A4A49"/>
                </a:solidFill>
                <a:ea typeface="Roboto" panose="02000000000000000000" pitchFamily="2" charset="0"/>
              </a:rPr>
              <a:t>Base: Those selecting one or more parties at </a:t>
            </a:r>
            <a:r>
              <a:rPr lang="en-GB" sz="800" dirty="0" err="1">
                <a:solidFill>
                  <a:srgbClr val="4A4A49"/>
                </a:solidFill>
                <a:ea typeface="Roboto" panose="02000000000000000000" pitchFamily="2" charset="0"/>
              </a:rPr>
              <a:t>Q13</a:t>
            </a:r>
            <a:r>
              <a:rPr lang="en-GB" sz="800" dirty="0">
                <a:solidFill>
                  <a:srgbClr val="4A4A49"/>
                </a:solidFill>
                <a:ea typeface="Roboto" panose="02000000000000000000" pitchFamily="2" charset="0"/>
              </a:rPr>
              <a:t> </a:t>
            </a:r>
            <a:r>
              <a:rPr kumimoji="0" lang="en-GB" sz="800" b="0" i="0" u="none" strike="noStrike" kern="1200" cap="none" spc="0" normalizeH="0" baseline="0" noProof="0" dirty="0">
                <a:ln>
                  <a:noFill/>
                </a:ln>
                <a:solidFill>
                  <a:srgbClr val="4A4A49"/>
                </a:solidFill>
                <a:effectLst/>
                <a:uLnTx/>
                <a:uFillTx/>
                <a:latin typeface="Calibri" panose="020F0502020204030204" pitchFamily="34" charset="0"/>
                <a:ea typeface="Roboto" panose="02000000000000000000" pitchFamily="2" charset="0"/>
                <a:cs typeface="Calibri" panose="020F0502020204030204" pitchFamily="34" charset="0"/>
              </a:rPr>
              <a:t>(n=1611)</a:t>
            </a:r>
            <a:endParaRPr kumimoji="0" lang="en-US" sz="800" b="0" i="0" u="none" strike="noStrike" kern="1200" cap="none" spc="0" normalizeH="0" baseline="0" noProof="0" dirty="0">
              <a:ln>
                <a:noFill/>
              </a:ln>
              <a:solidFill>
                <a:srgbClr val="4A4A49"/>
              </a:solidFill>
              <a:effectLst/>
              <a:uLnTx/>
              <a:uFillTx/>
              <a:latin typeface="Calibri" panose="020F0502020204030204" pitchFamily="34" charset="0"/>
              <a:ea typeface="Roboto" panose="02000000000000000000" pitchFamily="2" charset="0"/>
              <a:cs typeface="Calibri" panose="020F0502020204030204" pitchFamily="34" charset="0"/>
            </a:endParaRPr>
          </a:p>
        </p:txBody>
      </p:sp>
      <p:graphicFrame>
        <p:nvGraphicFramePr>
          <p:cNvPr id="17" name="D_02c527af3f6b8ba0">
            <a:extLst>
              <a:ext uri="{FF2B5EF4-FFF2-40B4-BE49-F238E27FC236}">
                <a16:creationId xmlns:a16="http://schemas.microsoft.com/office/drawing/2014/main" id="{6283E304-8DDE-41F7-A08B-E089E95F4462}"/>
              </a:ext>
            </a:extLst>
          </p:cNvPr>
          <p:cNvGraphicFramePr/>
          <p:nvPr>
            <p:extLst>
              <p:ext uri="{D42A27DB-BD31-4B8C-83A1-F6EECF244321}">
                <p14:modId xmlns:p14="http://schemas.microsoft.com/office/powerpoint/2010/main" val="39004192"/>
              </p:ext>
            </p:extLst>
          </p:nvPr>
        </p:nvGraphicFramePr>
        <p:xfrm>
          <a:off x="2678608" y="1249125"/>
          <a:ext cx="3543740" cy="23322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D_d17228443255e668">
            <a:extLst>
              <a:ext uri="{FF2B5EF4-FFF2-40B4-BE49-F238E27FC236}">
                <a16:creationId xmlns:a16="http://schemas.microsoft.com/office/drawing/2014/main" id="{7B7CD540-F369-4F23-B1BF-64EB4218DF57}"/>
              </a:ext>
            </a:extLst>
          </p:cNvPr>
          <p:cNvGraphicFramePr/>
          <p:nvPr>
            <p:extLst>
              <p:ext uri="{D42A27DB-BD31-4B8C-83A1-F6EECF244321}">
                <p14:modId xmlns:p14="http://schemas.microsoft.com/office/powerpoint/2010/main" val="2571479802"/>
              </p:ext>
            </p:extLst>
          </p:nvPr>
        </p:nvGraphicFramePr>
        <p:xfrm>
          <a:off x="6089310" y="1784839"/>
          <a:ext cx="5531190" cy="1659359"/>
        </p:xfrm>
        <a:graphic>
          <a:graphicData uri="http://schemas.openxmlformats.org/drawingml/2006/chart">
            <c:chart xmlns:c="http://schemas.openxmlformats.org/drawingml/2006/chart" xmlns:r="http://schemas.openxmlformats.org/officeDocument/2006/relationships" r:id="rId4"/>
          </a:graphicData>
        </a:graphic>
      </p:graphicFrame>
      <p:sp>
        <p:nvSpPr>
          <p:cNvPr id="23" name="Right Brace 22">
            <a:extLst>
              <a:ext uri="{FF2B5EF4-FFF2-40B4-BE49-F238E27FC236}">
                <a16:creationId xmlns:a16="http://schemas.microsoft.com/office/drawing/2014/main" id="{04FE2AA7-C5B3-40B6-8D61-D735F8D0733A}"/>
              </a:ext>
            </a:extLst>
          </p:cNvPr>
          <p:cNvSpPr/>
          <p:nvPr/>
        </p:nvSpPr>
        <p:spPr>
          <a:xfrm rot="16200000">
            <a:off x="7699725" y="491513"/>
            <a:ext cx="93736" cy="2821318"/>
          </a:xfrm>
          <a:prstGeom prst="rightBrace">
            <a:avLst/>
          </a:prstGeom>
          <a:noFill/>
          <a:ln w="6350" cap="flat" cmpd="sng" algn="ctr">
            <a:solidFill>
              <a:srgbClr val="00B7C2"/>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4" name="D_03eaa21026fa432b">
            <a:extLst>
              <a:ext uri="{FF2B5EF4-FFF2-40B4-BE49-F238E27FC236}">
                <a16:creationId xmlns:a16="http://schemas.microsoft.com/office/drawing/2014/main" id="{B4C1D1E6-0F0D-4985-8B98-D8DCC2C56A37}"/>
              </a:ext>
            </a:extLst>
          </p:cNvPr>
          <p:cNvSpPr txBox="1"/>
          <p:nvPr/>
        </p:nvSpPr>
        <p:spPr>
          <a:xfrm>
            <a:off x="6299827" y="1393500"/>
            <a:ext cx="301178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00B7C2"/>
                </a:solidFill>
                <a:effectLst/>
                <a:uLnTx/>
                <a:uFillTx/>
                <a:latin typeface="Calibri" panose="020F0502020204030204" pitchFamily="34" charset="0"/>
                <a:ea typeface="Roboto" panose="02000000000000000000" pitchFamily="2" charset="0"/>
                <a:cs typeface="Calibri" panose="020F0502020204030204" pitchFamily="34" charset="0"/>
              </a:rPr>
              <a:t>54</a:t>
            </a:r>
            <a:r>
              <a:rPr kumimoji="0" lang="en-GB" sz="1200" b="1" i="0" u="none" strike="noStrike" kern="1200" cap="none" spc="0" normalizeH="0" baseline="0" noProof="0">
                <a:ln>
                  <a:noFill/>
                </a:ln>
                <a:solidFill>
                  <a:srgbClr val="00B7C2"/>
                </a:solidFill>
                <a:effectLst/>
                <a:uLnTx/>
                <a:uFillTx/>
                <a:latin typeface="Calibri" panose="020F0502020204030204" pitchFamily="34" charset="0"/>
                <a:ea typeface="Roboto" panose="02000000000000000000" pitchFamily="2" charset="0"/>
                <a:cs typeface="Calibri" panose="020F0502020204030204" pitchFamily="34" charset="0"/>
              </a:rPr>
              <a:t>% undecided on who they will vote for</a:t>
            </a:r>
            <a:endParaRPr kumimoji="0" lang="en-GB" sz="2800" b="1" i="0" u="none" strike="noStrike" kern="1200" cap="none" spc="0" normalizeH="0" baseline="0" noProof="0" dirty="0">
              <a:ln>
                <a:noFill/>
              </a:ln>
              <a:solidFill>
                <a:srgbClr val="00B7C2"/>
              </a:solidFill>
              <a:effectLst/>
              <a:uLnTx/>
              <a:uFillTx/>
              <a:latin typeface="Calibri" panose="020F0502020204030204" pitchFamily="34" charset="0"/>
              <a:ea typeface="Roboto" panose="02000000000000000000" pitchFamily="2" charset="0"/>
              <a:cs typeface="Calibri" panose="020F0502020204030204" pitchFamily="34" charset="0"/>
            </a:endParaRPr>
          </a:p>
        </p:txBody>
      </p:sp>
      <p:graphicFrame>
        <p:nvGraphicFramePr>
          <p:cNvPr id="26" name="D_a6f8d17ebcaaf16f">
            <a:extLst>
              <a:ext uri="{FF2B5EF4-FFF2-40B4-BE49-F238E27FC236}">
                <a16:creationId xmlns:a16="http://schemas.microsoft.com/office/drawing/2014/main" id="{1ADDDC90-1429-4A4C-9907-09983EAC3FB9}"/>
              </a:ext>
            </a:extLst>
          </p:cNvPr>
          <p:cNvGraphicFramePr/>
          <p:nvPr>
            <p:extLst>
              <p:ext uri="{D42A27DB-BD31-4B8C-83A1-F6EECF244321}">
                <p14:modId xmlns:p14="http://schemas.microsoft.com/office/powerpoint/2010/main" val="382767780"/>
              </p:ext>
            </p:extLst>
          </p:nvPr>
        </p:nvGraphicFramePr>
        <p:xfrm>
          <a:off x="7083035" y="3823162"/>
          <a:ext cx="3543740" cy="2332233"/>
        </p:xfrm>
        <a:graphic>
          <a:graphicData uri="http://schemas.openxmlformats.org/drawingml/2006/chart">
            <c:chart xmlns:c="http://schemas.openxmlformats.org/drawingml/2006/chart" xmlns:r="http://schemas.openxmlformats.org/officeDocument/2006/relationships" r:id="rId5"/>
          </a:graphicData>
        </a:graphic>
      </p:graphicFrame>
      <p:sp>
        <p:nvSpPr>
          <p:cNvPr id="22" name="TextBox 21"/>
          <p:cNvSpPr txBox="1"/>
          <p:nvPr/>
        </p:nvSpPr>
        <p:spPr>
          <a:xfrm>
            <a:off x="634225" y="1297558"/>
            <a:ext cx="2067183" cy="4154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lumMod val="50000"/>
                    <a:lumOff val="50000"/>
                  </a:srgbClr>
                </a:solidFill>
                <a:effectLst/>
                <a:uLnTx/>
                <a:uFillTx/>
                <a:latin typeface="Calibri" panose="020F0502020204030204" pitchFamily="34" charset="0"/>
                <a:ea typeface="Roboto" panose="02000000000000000000" pitchFamily="2" charset="0"/>
                <a:cs typeface="Calibri" panose="020F0502020204030204" pitchFamily="34" charset="0"/>
              </a:rPr>
              <a:t>Likely to vote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lumMod val="50000"/>
                    <a:lumOff val="50000"/>
                  </a:srgbClr>
                </a:solidFill>
                <a:effectLst/>
                <a:uLnTx/>
                <a:uFillTx/>
                <a:latin typeface="Calibri" panose="020F0502020204030204" pitchFamily="34" charset="0"/>
                <a:ea typeface="Roboto" panose="02000000000000000000" pitchFamily="2" charset="0"/>
                <a:cs typeface="Calibri" panose="020F0502020204030204" pitchFamily="34" charset="0"/>
              </a:rPr>
              <a:t>(4-5 / 5 for likelihood to vote)</a:t>
            </a:r>
          </a:p>
        </p:txBody>
      </p:sp>
      <p:sp>
        <p:nvSpPr>
          <p:cNvPr id="25" name="TextBox 24"/>
          <p:cNvSpPr txBox="1"/>
          <p:nvPr/>
        </p:nvSpPr>
        <p:spPr>
          <a:xfrm>
            <a:off x="634225" y="1850032"/>
            <a:ext cx="2067183" cy="415498"/>
          </a:xfrm>
          <a:prstGeom prst="rect">
            <a:avLst/>
          </a:prstGeom>
          <a:noFill/>
        </p:spPr>
        <p:txBody>
          <a:bodyPr wrap="square" lIns="9000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lumMod val="50000"/>
                    <a:lumOff val="50000"/>
                  </a:srgbClr>
                </a:solidFill>
                <a:effectLst/>
                <a:uLnTx/>
                <a:uFillTx/>
                <a:latin typeface="Calibri" panose="020F0502020204030204" pitchFamily="34" charset="0"/>
                <a:ea typeface="Roboto" panose="02000000000000000000" pitchFamily="2" charset="0"/>
                <a:cs typeface="Calibri" panose="020F0502020204030204" pitchFamily="34" charset="0"/>
              </a:rPr>
              <a:t>Slightly likely to vote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lumMod val="50000"/>
                    <a:lumOff val="50000"/>
                  </a:srgbClr>
                </a:solidFill>
                <a:effectLst/>
                <a:uLnTx/>
                <a:uFillTx/>
                <a:latin typeface="Calibri" panose="020F0502020204030204" pitchFamily="34" charset="0"/>
                <a:ea typeface="Roboto" panose="02000000000000000000" pitchFamily="2" charset="0"/>
                <a:cs typeface="Calibri" panose="020F0502020204030204" pitchFamily="34" charset="0"/>
              </a:rPr>
              <a:t>(2-3 / 5 for likelihood to vote)</a:t>
            </a:r>
          </a:p>
        </p:txBody>
      </p:sp>
      <p:sp>
        <p:nvSpPr>
          <p:cNvPr id="28" name="TextBox 27"/>
          <p:cNvSpPr txBox="1"/>
          <p:nvPr/>
        </p:nvSpPr>
        <p:spPr>
          <a:xfrm>
            <a:off x="573454" y="2402506"/>
            <a:ext cx="2188724" cy="415498"/>
          </a:xfrm>
          <a:prstGeom prst="rect">
            <a:avLst/>
          </a:prstGeom>
          <a:noFill/>
        </p:spPr>
        <p:txBody>
          <a:bodyPr wrap="square" lIns="9000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lumMod val="50000"/>
                    <a:lumOff val="50000"/>
                  </a:srgbClr>
                </a:solidFill>
                <a:effectLst/>
                <a:uLnTx/>
                <a:uFillTx/>
                <a:latin typeface="Calibri" panose="020F0502020204030204" pitchFamily="34" charset="0"/>
                <a:ea typeface="Roboto" panose="02000000000000000000" pitchFamily="2" charset="0"/>
                <a:cs typeface="Calibri" panose="020F0502020204030204" pitchFamily="34" charset="0"/>
              </a:rPr>
              <a:t>Unsure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lumMod val="50000"/>
                    <a:lumOff val="50000"/>
                  </a:srgbClr>
                </a:solidFill>
                <a:effectLst/>
                <a:uLnTx/>
                <a:uFillTx/>
                <a:latin typeface="Calibri" panose="020F0502020204030204" pitchFamily="34" charset="0"/>
                <a:ea typeface="Roboto" panose="02000000000000000000" pitchFamily="2" charset="0"/>
                <a:cs typeface="Calibri" panose="020F0502020204030204" pitchFamily="34" charset="0"/>
              </a:rPr>
              <a:t>(Don’t Know for likelihood to vote)</a:t>
            </a:r>
          </a:p>
        </p:txBody>
      </p:sp>
      <p:sp>
        <p:nvSpPr>
          <p:cNvPr id="29" name="TextBox 28"/>
          <p:cNvSpPr txBox="1"/>
          <p:nvPr/>
        </p:nvSpPr>
        <p:spPr>
          <a:xfrm>
            <a:off x="573454" y="2960543"/>
            <a:ext cx="2188724" cy="415498"/>
          </a:xfrm>
          <a:prstGeom prst="rect">
            <a:avLst/>
          </a:prstGeom>
          <a:noFill/>
        </p:spPr>
        <p:txBody>
          <a:bodyPr wrap="square" lIns="9000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lumMod val="50000"/>
                    <a:lumOff val="50000"/>
                  </a:srgbClr>
                </a:solidFill>
                <a:effectLst/>
                <a:uLnTx/>
                <a:uFillTx/>
                <a:latin typeface="Calibri" panose="020F0502020204030204" pitchFamily="34" charset="0"/>
                <a:ea typeface="Roboto" panose="02000000000000000000" pitchFamily="2" charset="0"/>
                <a:cs typeface="Calibri" panose="020F0502020204030204" pitchFamily="34" charset="0"/>
              </a:rPr>
              <a:t>Unlikely to vote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lumMod val="50000"/>
                    <a:lumOff val="50000"/>
                  </a:srgbClr>
                </a:solidFill>
                <a:effectLst/>
                <a:uLnTx/>
                <a:uFillTx/>
                <a:latin typeface="Calibri" panose="020F0502020204030204" pitchFamily="34" charset="0"/>
                <a:ea typeface="Roboto" panose="02000000000000000000" pitchFamily="2" charset="0"/>
                <a:cs typeface="Calibri" panose="020F0502020204030204" pitchFamily="34" charset="0"/>
              </a:rPr>
              <a:t>(1 / 5 for likelihood to vote)</a:t>
            </a:r>
          </a:p>
        </p:txBody>
      </p:sp>
      <p:sp>
        <p:nvSpPr>
          <p:cNvPr id="19" name="Rectangle 18">
            <a:extLst>
              <a:ext uri="{FF2B5EF4-FFF2-40B4-BE49-F238E27FC236}">
                <a16:creationId xmlns:a16="http://schemas.microsoft.com/office/drawing/2014/main" id="{9526B16E-4A9C-4A9F-BB8F-9226E50C4194}"/>
              </a:ext>
            </a:extLst>
          </p:cNvPr>
          <p:cNvSpPr/>
          <p:nvPr/>
        </p:nvSpPr>
        <p:spPr>
          <a:xfrm>
            <a:off x="1253350" y="4105522"/>
            <a:ext cx="1834156" cy="1446550"/>
          </a:xfrm>
          <a:prstGeom prst="rect">
            <a:avLst/>
          </a:prstGeom>
        </p:spPr>
        <p:txBody>
          <a:bodyPr wrap="none">
            <a:spAutoFit/>
          </a:bodyPr>
          <a:lstStyle/>
          <a:p>
            <a:pPr lvl="0" algn="ctr" defTabSz="1219170">
              <a:defRPr/>
            </a:pPr>
            <a:r>
              <a:rPr lang="en-GB" sz="8800" b="1" dirty="0">
                <a:solidFill>
                  <a:srgbClr val="40C9D1"/>
                </a:solidFill>
                <a:latin typeface="Avenir Heavy" panose="02000503020000020003"/>
              </a:rPr>
              <a:t>18</a:t>
            </a:r>
            <a:r>
              <a:rPr lang="en-GB" sz="5400" b="1" dirty="0">
                <a:solidFill>
                  <a:srgbClr val="40C9D1"/>
                </a:solidFill>
                <a:latin typeface="Avenir Heavy" panose="02000503020000020003"/>
              </a:rPr>
              <a:t>%</a:t>
            </a:r>
            <a:endParaRPr lang="en-GB" sz="8800" b="1" dirty="0">
              <a:solidFill>
                <a:srgbClr val="40C9D1"/>
              </a:solidFill>
              <a:latin typeface="Avenir Heavy" panose="02000503020000020003"/>
            </a:endParaRPr>
          </a:p>
        </p:txBody>
      </p:sp>
      <p:sp>
        <p:nvSpPr>
          <p:cNvPr id="27" name="TextBox 26">
            <a:extLst>
              <a:ext uri="{FF2B5EF4-FFF2-40B4-BE49-F238E27FC236}">
                <a16:creationId xmlns:a16="http://schemas.microsoft.com/office/drawing/2014/main" id="{16F0998C-C922-4397-8505-9EDFA23A3806}"/>
              </a:ext>
            </a:extLst>
          </p:cNvPr>
          <p:cNvSpPr txBox="1"/>
          <p:nvPr/>
        </p:nvSpPr>
        <p:spPr>
          <a:xfrm>
            <a:off x="3106556" y="4830598"/>
            <a:ext cx="2188724" cy="461665"/>
          </a:xfrm>
          <a:prstGeom prst="rect">
            <a:avLst/>
          </a:prstGeom>
          <a:noFill/>
        </p:spPr>
        <p:txBody>
          <a:bodyPr wrap="square" lIns="90000" r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lumMod val="50000"/>
                    <a:lumOff val="50000"/>
                  </a:srgbClr>
                </a:solidFill>
                <a:effectLst/>
                <a:uLnTx/>
                <a:uFillTx/>
                <a:latin typeface="Calibri" panose="020F0502020204030204" pitchFamily="34" charset="0"/>
                <a:ea typeface="Roboto" panose="02000000000000000000" pitchFamily="2" charset="0"/>
                <a:cs typeface="Calibri" panose="020F0502020204030204" pitchFamily="34" charset="0"/>
              </a:rPr>
              <a:t>voted in the 2014 European Parliament elections*</a:t>
            </a:r>
            <a:endParaRPr kumimoji="0" lang="en-GB" sz="900" b="0" i="0" u="none" strike="noStrike" kern="1200" cap="none" spc="0" normalizeH="0" baseline="0" noProof="0" dirty="0">
              <a:ln>
                <a:noFill/>
              </a:ln>
              <a:solidFill>
                <a:srgbClr val="000000">
                  <a:lumMod val="50000"/>
                  <a:lumOff val="50000"/>
                </a:srgbClr>
              </a:solidFill>
              <a:effectLst/>
              <a:uLnTx/>
              <a:uFillTx/>
              <a:latin typeface="Calibri" panose="020F0502020204030204" pitchFamily="34" charset="0"/>
              <a:ea typeface="Roboto" panose="02000000000000000000" pitchFamily="2" charset="0"/>
              <a:cs typeface="Calibri" panose="020F0502020204030204" pitchFamily="34" charset="0"/>
            </a:endParaRPr>
          </a:p>
        </p:txBody>
      </p:sp>
      <p:sp>
        <p:nvSpPr>
          <p:cNvPr id="30" name="TextBox 29">
            <a:extLst>
              <a:ext uri="{FF2B5EF4-FFF2-40B4-BE49-F238E27FC236}">
                <a16:creationId xmlns:a16="http://schemas.microsoft.com/office/drawing/2014/main" id="{20A4F5C5-7221-46B3-9C57-0A5FC62D3787}"/>
              </a:ext>
            </a:extLst>
          </p:cNvPr>
          <p:cNvSpPr txBox="1"/>
          <p:nvPr/>
        </p:nvSpPr>
        <p:spPr>
          <a:xfrm>
            <a:off x="487670" y="5852581"/>
            <a:ext cx="5531190" cy="400110"/>
          </a:xfrm>
          <a:prstGeom prst="rect">
            <a:avLst/>
          </a:prstGeom>
          <a:noFill/>
        </p:spPr>
        <p:txBody>
          <a:bodyPr wrap="square" lIns="90000" rIns="0" rtlCol="0">
            <a:spAutoFit/>
          </a:bodyPr>
          <a:lstStyle/>
          <a:p>
            <a:pPr lvl="0" algn="ctr">
              <a:defRPr/>
            </a:pPr>
            <a:r>
              <a:rPr lang="en-GB" sz="1000" dirty="0">
                <a:solidFill>
                  <a:srgbClr val="000000">
                    <a:lumMod val="50000"/>
                    <a:lumOff val="50000"/>
                  </a:srgbClr>
                </a:solidFill>
                <a:latin typeface="Calibri" panose="020F0502020204030204" pitchFamily="34" charset="0"/>
                <a:ea typeface="Roboto" panose="02000000000000000000" pitchFamily="2" charset="0"/>
                <a:cs typeface="Calibri" panose="020F0502020204030204" pitchFamily="34" charset="0"/>
              </a:rPr>
              <a:t>* Data taken from European Parliament website: </a:t>
            </a:r>
          </a:p>
          <a:p>
            <a:pPr lvl="0" algn="ctr">
              <a:defRPr/>
            </a:pPr>
            <a:r>
              <a:rPr lang="en-GB" sz="1000" dirty="0">
                <a:solidFill>
                  <a:srgbClr val="000000">
                    <a:lumMod val="50000"/>
                    <a:lumOff val="50000"/>
                  </a:srgbClr>
                </a:solidFill>
                <a:latin typeface="Calibri" panose="020F0502020204030204" pitchFamily="34" charset="0"/>
                <a:ea typeface="Roboto" panose="02000000000000000000" pitchFamily="2" charset="0"/>
                <a:cs typeface="Calibri" panose="020F0502020204030204" pitchFamily="34" charset="0"/>
              </a:rPr>
              <a:t>http://</a:t>
            </a:r>
            <a:r>
              <a:rPr lang="en-GB" sz="1000" dirty="0" err="1">
                <a:solidFill>
                  <a:srgbClr val="000000">
                    <a:lumMod val="50000"/>
                    <a:lumOff val="50000"/>
                  </a:srgbClr>
                </a:solidFill>
                <a:latin typeface="Calibri" panose="020F0502020204030204" pitchFamily="34" charset="0"/>
                <a:ea typeface="Roboto" panose="02000000000000000000" pitchFamily="2" charset="0"/>
                <a:cs typeface="Calibri" panose="020F0502020204030204" pitchFamily="34" charset="0"/>
              </a:rPr>
              <a:t>www.europarl.europa.eu</a:t>
            </a:r>
            <a:r>
              <a:rPr lang="en-GB" sz="1000" dirty="0">
                <a:solidFill>
                  <a:srgbClr val="000000">
                    <a:lumMod val="50000"/>
                    <a:lumOff val="50000"/>
                  </a:srgbClr>
                </a:solidFill>
                <a:latin typeface="Calibri" panose="020F0502020204030204" pitchFamily="34" charset="0"/>
                <a:ea typeface="Roboto" panose="02000000000000000000" pitchFamily="2" charset="0"/>
                <a:cs typeface="Calibri" panose="020F0502020204030204" pitchFamily="34" charset="0"/>
              </a:rPr>
              <a:t>/</a:t>
            </a:r>
            <a:r>
              <a:rPr lang="en-GB" sz="1000" dirty="0" err="1">
                <a:solidFill>
                  <a:srgbClr val="000000">
                    <a:lumMod val="50000"/>
                    <a:lumOff val="50000"/>
                  </a:srgbClr>
                </a:solidFill>
                <a:latin typeface="Calibri" panose="020F0502020204030204" pitchFamily="34" charset="0"/>
                <a:ea typeface="Roboto" panose="02000000000000000000" pitchFamily="2" charset="0"/>
                <a:cs typeface="Calibri" panose="020F0502020204030204" pitchFamily="34" charset="0"/>
              </a:rPr>
              <a:t>elections2014</a:t>
            </a:r>
            <a:r>
              <a:rPr lang="en-GB" sz="1000" dirty="0">
                <a:solidFill>
                  <a:srgbClr val="000000">
                    <a:lumMod val="50000"/>
                    <a:lumOff val="50000"/>
                  </a:srgbClr>
                </a:solidFill>
                <a:latin typeface="Calibri" panose="020F0502020204030204" pitchFamily="34" charset="0"/>
                <a:ea typeface="Roboto" panose="02000000000000000000" pitchFamily="2" charset="0"/>
                <a:cs typeface="Calibri" panose="020F0502020204030204" pitchFamily="34" charset="0"/>
              </a:rPr>
              <a:t>-results/</a:t>
            </a:r>
            <a:r>
              <a:rPr lang="en-GB" sz="1000" dirty="0" err="1">
                <a:solidFill>
                  <a:srgbClr val="000000">
                    <a:lumMod val="50000"/>
                    <a:lumOff val="50000"/>
                  </a:srgbClr>
                </a:solidFill>
                <a:latin typeface="Calibri" panose="020F0502020204030204" pitchFamily="34" charset="0"/>
                <a:ea typeface="Roboto" panose="02000000000000000000" pitchFamily="2" charset="0"/>
                <a:cs typeface="Calibri" panose="020F0502020204030204" pitchFamily="34" charset="0"/>
              </a:rPr>
              <a:t>en</a:t>
            </a:r>
            <a:r>
              <a:rPr lang="en-GB" sz="1000" dirty="0">
                <a:solidFill>
                  <a:srgbClr val="000000">
                    <a:lumMod val="50000"/>
                    <a:lumOff val="50000"/>
                  </a:srgbClr>
                </a:solidFill>
                <a:latin typeface="Calibri" panose="020F0502020204030204" pitchFamily="34" charset="0"/>
                <a:ea typeface="Roboto" panose="02000000000000000000" pitchFamily="2" charset="0"/>
                <a:cs typeface="Calibri" panose="020F0502020204030204" pitchFamily="34" charset="0"/>
              </a:rPr>
              <a:t>/</a:t>
            </a:r>
            <a:r>
              <a:rPr lang="en-GB" sz="1000" dirty="0" err="1">
                <a:solidFill>
                  <a:srgbClr val="000000">
                    <a:lumMod val="50000"/>
                    <a:lumOff val="50000"/>
                  </a:srgbClr>
                </a:solidFill>
                <a:latin typeface="Calibri" panose="020F0502020204030204" pitchFamily="34" charset="0"/>
                <a:ea typeface="Roboto" panose="02000000000000000000" pitchFamily="2" charset="0"/>
                <a:cs typeface="Calibri" panose="020F0502020204030204" pitchFamily="34" charset="0"/>
              </a:rPr>
              <a:t>turnout.html</a:t>
            </a:r>
            <a:endParaRPr kumimoji="0" lang="en-GB" sz="600" b="0" i="0" u="none" strike="noStrike" kern="1200" cap="none" spc="0" normalizeH="0" baseline="0" noProof="0" dirty="0">
              <a:ln>
                <a:noFill/>
              </a:ln>
              <a:solidFill>
                <a:srgbClr val="000000">
                  <a:lumMod val="50000"/>
                  <a:lumOff val="50000"/>
                </a:srgbClr>
              </a:solidFill>
              <a:effectLst/>
              <a:uLnTx/>
              <a:uFillTx/>
              <a:latin typeface="Calibri" panose="020F0502020204030204" pitchFamily="34" charset="0"/>
              <a:ea typeface="Roboto" panose="02000000000000000000" pitchFamily="2" charset="0"/>
              <a:cs typeface="Calibri" panose="020F0502020204030204" pitchFamily="34" charset="0"/>
            </a:endParaRPr>
          </a:p>
        </p:txBody>
      </p:sp>
    </p:spTree>
    <p:extLst>
      <p:ext uri="{BB962C8B-B14F-4D97-AF65-F5344CB8AC3E}">
        <p14:creationId xmlns:p14="http://schemas.microsoft.com/office/powerpoint/2010/main" val="3350535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3F6D461-5953-451A-8C73-3F0D2AC0E9D2}"/>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C4C6F56-B3DB-B64D-89A3-7D5B0D04A5CD}" type="slidenum">
              <a:rPr kumimoji="0" lang="en-GB" sz="900" b="0" i="0" u="none" strike="noStrike" kern="1200" cap="none" spc="0" normalizeH="0" baseline="0" noProof="0" smtClean="0">
                <a:ln>
                  <a:noFill/>
                </a:ln>
                <a:solidFill>
                  <a:srgbClr val="4A4A49"/>
                </a:solidFill>
                <a:effectLst/>
                <a:uLnTx/>
                <a:uFillTx/>
                <a:latin typeface="Calibri" panose="020F0502020204030204" pitchFamily="34" charset="0"/>
                <a:ea typeface="+mn-ea"/>
                <a:cs typeface="Calibri" panose="020F05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GB"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endParaRPr>
          </a:p>
        </p:txBody>
      </p:sp>
      <p:sp>
        <p:nvSpPr>
          <p:cNvPr id="6" name="Footer Placeholder 5">
            <a:extLst>
              <a:ext uri="{FF2B5EF4-FFF2-40B4-BE49-F238E27FC236}">
                <a16:creationId xmlns:a16="http://schemas.microsoft.com/office/drawing/2014/main" id="{77E5E8C5-DF81-4241-B17D-C4987EB6959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srgbClr val="4A4A49"/>
                </a:solidFill>
                <a:effectLst/>
                <a:uLnTx/>
                <a:uFillTx/>
                <a:latin typeface="Calibri" panose="020F0502020204030204" pitchFamily="34" charset="0"/>
                <a:ea typeface="Roboto" panose="02000000000000000000" pitchFamily="2" charset="0"/>
                <a:cs typeface="Calibri" panose="020F0502020204030204" pitchFamily="34" charset="0"/>
              </a:rPr>
              <a:t>Q13</a:t>
            </a:r>
            <a:r>
              <a:rPr kumimoji="0" lang="en-US" sz="900" b="0" i="0" u="none" strike="noStrike" kern="1200" cap="none" spc="0" normalizeH="0" baseline="0" noProof="0" dirty="0">
                <a:ln>
                  <a:noFill/>
                </a:ln>
                <a:solidFill>
                  <a:srgbClr val="4A4A49"/>
                </a:solidFill>
                <a:effectLst/>
                <a:uLnTx/>
                <a:uFillTx/>
                <a:latin typeface="Calibri" panose="020F0502020204030204" pitchFamily="34" charset="0"/>
                <a:ea typeface="Roboto" panose="02000000000000000000" pitchFamily="2" charset="0"/>
                <a:cs typeface="Calibri" panose="020F0502020204030204" pitchFamily="34" charset="0"/>
              </a:rPr>
              <a:t>. </a:t>
            </a:r>
            <a:r>
              <a:rPr kumimoji="0" lang="en-GB" sz="900" b="0" i="0" u="none" strike="noStrike" kern="1200" cap="none" spc="0" normalizeH="0" baseline="0" noProof="0" dirty="0">
                <a:ln>
                  <a:noFill/>
                </a:ln>
                <a:solidFill>
                  <a:srgbClr val="4A4A49"/>
                </a:solidFill>
                <a:effectLst/>
                <a:uLnTx/>
                <a:uFillTx/>
                <a:latin typeface="Calibri" panose="020F0502020204030204" pitchFamily="34" charset="0"/>
                <a:ea typeface="Roboto" panose="02000000000000000000" pitchFamily="2" charset="0"/>
                <a:cs typeface="Calibri" panose="020F0502020204030204" pitchFamily="34" charset="0"/>
              </a:rPr>
              <a:t>From the list below, which if any of the following parties might you consider voting for in the European Parliament elections in May 2019? </a:t>
            </a:r>
            <a:r>
              <a:rPr kumimoji="0" lang="en-GB" sz="900" b="0" i="0" u="none" strike="noStrike" kern="1200" cap="none" spc="0" normalizeH="0" baseline="0" noProof="0" dirty="0" err="1">
                <a:ln>
                  <a:noFill/>
                </a:ln>
                <a:solidFill>
                  <a:srgbClr val="4A4A49"/>
                </a:solidFill>
                <a:effectLst/>
                <a:uLnTx/>
                <a:uFillTx/>
                <a:latin typeface="Calibri" panose="020F0502020204030204" pitchFamily="34" charset="0"/>
                <a:ea typeface="Roboto" panose="02000000000000000000" pitchFamily="2" charset="0"/>
                <a:cs typeface="Calibri" panose="020F0502020204030204" pitchFamily="34" charset="0"/>
              </a:rPr>
              <a:t>Q14</a:t>
            </a:r>
            <a:r>
              <a:rPr kumimoji="0" lang="en-GB" sz="900" b="0" i="0" u="none" strike="noStrike" kern="1200" cap="none" spc="0" normalizeH="0" baseline="0" noProof="0" dirty="0">
                <a:ln>
                  <a:noFill/>
                </a:ln>
                <a:solidFill>
                  <a:srgbClr val="4A4A49"/>
                </a:solidFill>
                <a:effectLst/>
                <a:uLnTx/>
                <a:uFillTx/>
                <a:latin typeface="Calibri" panose="020F0502020204030204" pitchFamily="34" charset="0"/>
                <a:ea typeface="Roboto" panose="02000000000000000000" pitchFamily="2" charset="0"/>
                <a:cs typeface="Calibri" panose="020F0502020204030204" pitchFamily="34" charset="0"/>
              </a:rPr>
              <a:t>. And, which if any of the following parties are you </a:t>
            </a:r>
            <a:r>
              <a:rPr kumimoji="0" lang="en-GB" sz="900" b="0" i="0" u="sng" strike="noStrike" kern="1200" cap="none" spc="0" normalizeH="0" baseline="0" noProof="0" dirty="0">
                <a:ln>
                  <a:noFill/>
                </a:ln>
                <a:solidFill>
                  <a:srgbClr val="4A4A49"/>
                </a:solidFill>
                <a:effectLst/>
                <a:uLnTx/>
                <a:uFillTx/>
                <a:latin typeface="Calibri" panose="020F0502020204030204" pitchFamily="34" charset="0"/>
                <a:ea typeface="Roboto" panose="02000000000000000000" pitchFamily="2" charset="0"/>
                <a:cs typeface="Calibri" panose="020F0502020204030204" pitchFamily="34" charset="0"/>
              </a:rPr>
              <a:t>most likely</a:t>
            </a:r>
            <a:r>
              <a:rPr kumimoji="0" lang="en-GB" sz="900" b="0" i="0" u="none" strike="noStrike" kern="1200" cap="none" spc="0" normalizeH="0" baseline="0" noProof="0" dirty="0">
                <a:ln>
                  <a:noFill/>
                </a:ln>
                <a:solidFill>
                  <a:srgbClr val="4A4A49"/>
                </a:solidFill>
                <a:effectLst/>
                <a:uLnTx/>
                <a:uFillTx/>
                <a:latin typeface="Calibri" panose="020F0502020204030204" pitchFamily="34" charset="0"/>
                <a:ea typeface="Roboto" panose="02000000000000000000" pitchFamily="2" charset="0"/>
                <a:cs typeface="Calibri" panose="020F0502020204030204" pitchFamily="34" charset="0"/>
              </a:rPr>
              <a:t> to vote for? Base: Total (n=2000), </a:t>
            </a:r>
            <a:r>
              <a:rPr kumimoji="0" lang="en-GB" sz="900" b="0" i="0" u="none" strike="noStrike" kern="1200" cap="none" spc="0" normalizeH="0" baseline="0" noProof="0" dirty="0" err="1">
                <a:ln>
                  <a:noFill/>
                </a:ln>
                <a:solidFill>
                  <a:srgbClr val="4A4A49"/>
                </a:solidFill>
                <a:effectLst/>
                <a:uLnTx/>
                <a:uFillTx/>
                <a:latin typeface="Calibri" panose="020F0502020204030204" pitchFamily="34" charset="0"/>
                <a:ea typeface="Roboto" panose="02000000000000000000" pitchFamily="2" charset="0"/>
                <a:cs typeface="Calibri" panose="020F0502020204030204" pitchFamily="34" charset="0"/>
              </a:rPr>
              <a:t>Pirati</a:t>
            </a:r>
            <a:r>
              <a:rPr kumimoji="0" lang="en-GB" sz="900" b="0" i="0" u="none" strike="noStrike" kern="1200" cap="none" spc="0" normalizeH="0" baseline="0" noProof="0" dirty="0">
                <a:ln>
                  <a:noFill/>
                </a:ln>
                <a:solidFill>
                  <a:srgbClr val="4A4A49"/>
                </a:solidFill>
                <a:effectLst/>
                <a:uLnTx/>
                <a:uFillTx/>
                <a:latin typeface="Calibri" panose="020F0502020204030204" pitchFamily="34" charset="0"/>
                <a:ea typeface="Roboto" panose="02000000000000000000" pitchFamily="2" charset="0"/>
                <a:cs typeface="Calibri" panose="020F0502020204030204" pitchFamily="34" charset="0"/>
              </a:rPr>
              <a:t> (n=305), </a:t>
            </a:r>
            <a:r>
              <a:rPr kumimoji="0" lang="en-GB" sz="900" b="0" i="0" u="none" strike="noStrike" kern="1200" cap="none" spc="0" normalizeH="0" baseline="0" noProof="0" dirty="0" err="1">
                <a:ln>
                  <a:noFill/>
                </a:ln>
                <a:solidFill>
                  <a:srgbClr val="4A4A49"/>
                </a:solidFill>
                <a:effectLst/>
                <a:uLnTx/>
                <a:uFillTx/>
                <a:latin typeface="Calibri" panose="020F0502020204030204" pitchFamily="34" charset="0"/>
                <a:ea typeface="Roboto" panose="02000000000000000000" pitchFamily="2" charset="0"/>
                <a:cs typeface="Calibri" panose="020F0502020204030204" pitchFamily="34" charset="0"/>
              </a:rPr>
              <a:t>ANO</a:t>
            </a:r>
            <a:r>
              <a:rPr kumimoji="0" lang="en-GB" sz="900" b="0" i="0" u="none" strike="noStrike" kern="1200" cap="none" spc="0" normalizeH="0" baseline="0" noProof="0" dirty="0">
                <a:ln>
                  <a:noFill/>
                </a:ln>
                <a:solidFill>
                  <a:srgbClr val="4A4A49"/>
                </a:solidFill>
                <a:effectLst/>
                <a:uLnTx/>
                <a:uFillTx/>
                <a:latin typeface="Calibri" panose="020F0502020204030204" pitchFamily="34" charset="0"/>
                <a:ea typeface="Roboto" panose="02000000000000000000" pitchFamily="2" charset="0"/>
                <a:cs typeface="Calibri" panose="020F0502020204030204" pitchFamily="34" charset="0"/>
              </a:rPr>
              <a:t> (n=378), ODS (n=166), </a:t>
            </a:r>
            <a:r>
              <a:rPr kumimoji="0" lang="en-GB" sz="900" b="0" i="0" u="none" strike="noStrike" kern="1200" cap="none" spc="0" normalizeH="0" baseline="0" noProof="0" dirty="0" err="1">
                <a:ln>
                  <a:noFill/>
                </a:ln>
                <a:solidFill>
                  <a:srgbClr val="4A4A49"/>
                </a:solidFill>
                <a:effectLst/>
                <a:uLnTx/>
                <a:uFillTx/>
                <a:latin typeface="Calibri" panose="020F0502020204030204" pitchFamily="34" charset="0"/>
                <a:ea typeface="Roboto" panose="02000000000000000000" pitchFamily="2" charset="0"/>
                <a:cs typeface="Calibri" panose="020F0502020204030204" pitchFamily="34" charset="0"/>
              </a:rPr>
              <a:t>Zelei</a:t>
            </a:r>
            <a:r>
              <a:rPr kumimoji="0" lang="en-GB" sz="900" b="0" i="0" u="none" strike="noStrike" kern="1200" cap="none" spc="0" normalizeH="0" baseline="0" noProof="0" dirty="0">
                <a:ln>
                  <a:noFill/>
                </a:ln>
                <a:solidFill>
                  <a:srgbClr val="4A4A49"/>
                </a:solidFill>
                <a:effectLst/>
                <a:uLnTx/>
                <a:uFillTx/>
                <a:latin typeface="Calibri" panose="020F0502020204030204" pitchFamily="34" charset="0"/>
                <a:ea typeface="Roboto" panose="02000000000000000000" pitchFamily="2" charset="0"/>
                <a:cs typeface="Calibri" panose="020F0502020204030204" pitchFamily="34" charset="0"/>
              </a:rPr>
              <a:t> (n=60*)  *Caution: Small base size</a:t>
            </a:r>
            <a:endParaRPr kumimoji="0" lang="en-US"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endParaRPr>
          </a:p>
        </p:txBody>
      </p:sp>
      <p:sp>
        <p:nvSpPr>
          <p:cNvPr id="7" name="Title 2">
            <a:extLst>
              <a:ext uri="{FF2B5EF4-FFF2-40B4-BE49-F238E27FC236}">
                <a16:creationId xmlns:a16="http://schemas.microsoft.com/office/drawing/2014/main" id="{D9824654-C7CC-4A42-B135-8D99EBBE08F5}"/>
              </a:ext>
            </a:extLst>
          </p:cNvPr>
          <p:cNvSpPr>
            <a:spLocks noGrp="1"/>
          </p:cNvSpPr>
          <p:nvPr>
            <p:ph type="title"/>
          </p:nvPr>
        </p:nvSpPr>
        <p:spPr>
          <a:xfrm>
            <a:off x="202234" y="272744"/>
            <a:ext cx="9506915" cy="365125"/>
          </a:xfrm>
        </p:spPr>
        <p:txBody>
          <a:bodyPr/>
          <a:lstStyle/>
          <a:p>
            <a:r>
              <a:rPr lang="en-US" dirty="0"/>
              <a:t>What other parties do potential voters consider?</a:t>
            </a:r>
            <a:endParaRPr lang="en-GB" dirty="0"/>
          </a:p>
        </p:txBody>
      </p:sp>
      <p:graphicFrame>
        <p:nvGraphicFramePr>
          <p:cNvPr id="14" name="Chart 4">
            <a:extLst>
              <a:ext uri="{FF2B5EF4-FFF2-40B4-BE49-F238E27FC236}">
                <a16:creationId xmlns:a16="http://schemas.microsoft.com/office/drawing/2014/main" id="{01E8C7D4-712B-47A4-9F70-B0FFAAA93BA9}"/>
              </a:ext>
            </a:extLst>
          </p:cNvPr>
          <p:cNvGraphicFramePr/>
          <p:nvPr>
            <p:extLst>
              <p:ext uri="{D42A27DB-BD31-4B8C-83A1-F6EECF244321}">
                <p14:modId xmlns:p14="http://schemas.microsoft.com/office/powerpoint/2010/main" val="4271923452"/>
              </p:ext>
            </p:extLst>
          </p:nvPr>
        </p:nvGraphicFramePr>
        <p:xfrm>
          <a:off x="39260" y="1598708"/>
          <a:ext cx="2835825" cy="44767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4">
            <a:extLst>
              <a:ext uri="{FF2B5EF4-FFF2-40B4-BE49-F238E27FC236}">
                <a16:creationId xmlns:a16="http://schemas.microsoft.com/office/drawing/2014/main" id="{0947BFD2-46BA-403F-BCD2-34832086D067}"/>
              </a:ext>
            </a:extLst>
          </p:cNvPr>
          <p:cNvGraphicFramePr/>
          <p:nvPr>
            <p:extLst>
              <p:ext uri="{D42A27DB-BD31-4B8C-83A1-F6EECF244321}">
                <p14:modId xmlns:p14="http://schemas.microsoft.com/office/powerpoint/2010/main" val="4040109938"/>
              </p:ext>
            </p:extLst>
          </p:nvPr>
        </p:nvGraphicFramePr>
        <p:xfrm>
          <a:off x="2993118" y="1598708"/>
          <a:ext cx="2162537" cy="44767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4">
            <a:extLst>
              <a:ext uri="{FF2B5EF4-FFF2-40B4-BE49-F238E27FC236}">
                <a16:creationId xmlns:a16="http://schemas.microsoft.com/office/drawing/2014/main" id="{C2553B2B-C080-4503-8643-32EBABC403FF}"/>
              </a:ext>
            </a:extLst>
          </p:cNvPr>
          <p:cNvGraphicFramePr/>
          <p:nvPr>
            <p:extLst>
              <p:ext uri="{D42A27DB-BD31-4B8C-83A1-F6EECF244321}">
                <p14:modId xmlns:p14="http://schemas.microsoft.com/office/powerpoint/2010/main" val="1000410757"/>
              </p:ext>
            </p:extLst>
          </p:nvPr>
        </p:nvGraphicFramePr>
        <p:xfrm>
          <a:off x="7679022" y="1598708"/>
          <a:ext cx="2162537" cy="4476777"/>
        </p:xfrm>
        <a:graphic>
          <a:graphicData uri="http://schemas.openxmlformats.org/drawingml/2006/chart">
            <c:chart xmlns:c="http://schemas.openxmlformats.org/drawingml/2006/chart" xmlns:r="http://schemas.openxmlformats.org/officeDocument/2006/relationships" r:id="rId5"/>
          </a:graphicData>
        </a:graphic>
      </p:graphicFrame>
      <p:sp>
        <p:nvSpPr>
          <p:cNvPr id="20" name="TextBox 19">
            <a:extLst>
              <a:ext uri="{FF2B5EF4-FFF2-40B4-BE49-F238E27FC236}">
                <a16:creationId xmlns:a16="http://schemas.microsoft.com/office/drawing/2014/main" id="{E6A93941-A402-48E6-B34D-6541CEC50244}"/>
              </a:ext>
            </a:extLst>
          </p:cNvPr>
          <p:cNvSpPr txBox="1"/>
          <p:nvPr/>
        </p:nvSpPr>
        <p:spPr>
          <a:xfrm>
            <a:off x="3136234" y="1005533"/>
            <a:ext cx="1675791" cy="646331"/>
          </a:xfrm>
          <a:prstGeom prst="rect">
            <a:avLst/>
          </a:prstGeom>
          <a:noFill/>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rPr>
              <a:t>Those who are likely to vote for </a:t>
            </a:r>
            <a:r>
              <a:rPr kumimoji="0" lang="en-GB" sz="1200" b="1" i="1" u="none" strike="noStrike" kern="1200" cap="none" spc="0" normalizeH="0" baseline="0" noProof="0" dirty="0" err="1">
                <a:ln>
                  <a:noFill/>
                </a:ln>
                <a:solidFill>
                  <a:srgbClr val="4A4A49"/>
                </a:solidFill>
                <a:effectLst/>
                <a:uLnTx/>
                <a:uFillTx/>
                <a:latin typeface="Calibri" panose="020F0502020204030204" pitchFamily="34" charset="0"/>
                <a:ea typeface="+mn-ea"/>
                <a:cs typeface="Calibri" panose="020F0502020204030204" pitchFamily="34" charset="0"/>
              </a:rPr>
              <a:t>Pirati</a:t>
            </a:r>
            <a:r>
              <a:rPr kumimoji="0" lang="en-GB" sz="1200" b="1" i="1"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rPr>
              <a:t> also consider:</a:t>
            </a:r>
          </a:p>
        </p:txBody>
      </p:sp>
      <p:sp>
        <p:nvSpPr>
          <p:cNvPr id="21" name="TextBox 20">
            <a:extLst>
              <a:ext uri="{FF2B5EF4-FFF2-40B4-BE49-F238E27FC236}">
                <a16:creationId xmlns:a16="http://schemas.microsoft.com/office/drawing/2014/main" id="{31507EAD-5266-496B-9FE0-040F9755B039}"/>
              </a:ext>
            </a:extLst>
          </p:cNvPr>
          <p:cNvSpPr txBox="1"/>
          <p:nvPr/>
        </p:nvSpPr>
        <p:spPr>
          <a:xfrm>
            <a:off x="5562252" y="1005533"/>
            <a:ext cx="1675791" cy="646331"/>
          </a:xfrm>
          <a:prstGeom prst="rect">
            <a:avLst/>
          </a:prstGeom>
          <a:noFill/>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rPr>
              <a:t>Those who are likely to vote for </a:t>
            </a:r>
            <a:r>
              <a:rPr kumimoji="0" lang="en-GB" sz="1200" b="1" i="1" u="none" strike="noStrike" kern="1200" cap="none" spc="0" normalizeH="0" baseline="0" noProof="0" dirty="0" err="1">
                <a:ln>
                  <a:noFill/>
                </a:ln>
                <a:solidFill>
                  <a:srgbClr val="4A4A49"/>
                </a:solidFill>
                <a:effectLst/>
                <a:uLnTx/>
                <a:uFillTx/>
                <a:latin typeface="Calibri" panose="020F0502020204030204" pitchFamily="34" charset="0"/>
                <a:ea typeface="+mn-ea"/>
                <a:cs typeface="Calibri" panose="020F0502020204030204" pitchFamily="34" charset="0"/>
              </a:rPr>
              <a:t>ANO</a:t>
            </a:r>
            <a:r>
              <a:rPr kumimoji="0" lang="en-GB" sz="1200" b="1" i="1"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rPr>
              <a:t> also consider:</a:t>
            </a:r>
          </a:p>
        </p:txBody>
      </p:sp>
      <p:sp>
        <p:nvSpPr>
          <p:cNvPr id="22" name="TextBox 21">
            <a:extLst>
              <a:ext uri="{FF2B5EF4-FFF2-40B4-BE49-F238E27FC236}">
                <a16:creationId xmlns:a16="http://schemas.microsoft.com/office/drawing/2014/main" id="{B0DA4530-C315-427C-B09E-F590E33EF9A8}"/>
              </a:ext>
            </a:extLst>
          </p:cNvPr>
          <p:cNvSpPr txBox="1"/>
          <p:nvPr/>
        </p:nvSpPr>
        <p:spPr>
          <a:xfrm>
            <a:off x="7988270" y="1005533"/>
            <a:ext cx="1602438" cy="646331"/>
          </a:xfrm>
          <a:prstGeom prst="rect">
            <a:avLst/>
          </a:prstGeom>
          <a:noFill/>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rPr>
              <a:t>Those who are likely to vote for ODS also consider:</a:t>
            </a:r>
          </a:p>
        </p:txBody>
      </p:sp>
      <p:graphicFrame>
        <p:nvGraphicFramePr>
          <p:cNvPr id="23" name="Chart 4">
            <a:extLst>
              <a:ext uri="{FF2B5EF4-FFF2-40B4-BE49-F238E27FC236}">
                <a16:creationId xmlns:a16="http://schemas.microsoft.com/office/drawing/2014/main" id="{7942CE12-3414-4535-8929-CD434F106052}"/>
              </a:ext>
            </a:extLst>
          </p:cNvPr>
          <p:cNvGraphicFramePr/>
          <p:nvPr>
            <p:extLst>
              <p:ext uri="{D42A27DB-BD31-4B8C-83A1-F6EECF244321}">
                <p14:modId xmlns:p14="http://schemas.microsoft.com/office/powerpoint/2010/main" val="2491189006"/>
              </p:ext>
            </p:extLst>
          </p:nvPr>
        </p:nvGraphicFramePr>
        <p:xfrm>
          <a:off x="5336070" y="1598708"/>
          <a:ext cx="2162537" cy="4476777"/>
        </p:xfrm>
        <a:graphic>
          <a:graphicData uri="http://schemas.openxmlformats.org/drawingml/2006/chart">
            <c:chart xmlns:c="http://schemas.openxmlformats.org/drawingml/2006/chart" xmlns:r="http://schemas.openxmlformats.org/officeDocument/2006/relationships" r:id="rId6"/>
          </a:graphicData>
        </a:graphic>
      </p:graphicFrame>
      <p:sp>
        <p:nvSpPr>
          <p:cNvPr id="24" name="TextBox 23">
            <a:extLst>
              <a:ext uri="{FF2B5EF4-FFF2-40B4-BE49-F238E27FC236}">
                <a16:creationId xmlns:a16="http://schemas.microsoft.com/office/drawing/2014/main" id="{AB73D4C9-6C8C-4680-85E6-E61E124CBFFE}"/>
              </a:ext>
            </a:extLst>
          </p:cNvPr>
          <p:cNvSpPr txBox="1"/>
          <p:nvPr/>
        </p:nvSpPr>
        <p:spPr>
          <a:xfrm>
            <a:off x="763245" y="1097869"/>
            <a:ext cx="1258985" cy="461665"/>
          </a:xfrm>
          <a:prstGeom prst="rect">
            <a:avLst/>
          </a:prstGeom>
          <a:noFill/>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rPr>
              <a:t>Total consideration of parties:</a:t>
            </a:r>
          </a:p>
        </p:txBody>
      </p:sp>
      <p:graphicFrame>
        <p:nvGraphicFramePr>
          <p:cNvPr id="25" name="Chart 4">
            <a:extLst>
              <a:ext uri="{FF2B5EF4-FFF2-40B4-BE49-F238E27FC236}">
                <a16:creationId xmlns:a16="http://schemas.microsoft.com/office/drawing/2014/main" id="{2475B9E7-96D5-41D2-B003-5C427662D8AE}"/>
              </a:ext>
            </a:extLst>
          </p:cNvPr>
          <p:cNvGraphicFramePr/>
          <p:nvPr>
            <p:extLst>
              <p:ext uri="{D42A27DB-BD31-4B8C-83A1-F6EECF244321}">
                <p14:modId xmlns:p14="http://schemas.microsoft.com/office/powerpoint/2010/main" val="2858973716"/>
              </p:ext>
            </p:extLst>
          </p:nvPr>
        </p:nvGraphicFramePr>
        <p:xfrm>
          <a:off x="10021973" y="1598708"/>
          <a:ext cx="2162537" cy="4476777"/>
        </p:xfrm>
        <a:graphic>
          <a:graphicData uri="http://schemas.openxmlformats.org/drawingml/2006/chart">
            <c:chart xmlns:c="http://schemas.openxmlformats.org/drawingml/2006/chart" xmlns:r="http://schemas.openxmlformats.org/officeDocument/2006/relationships" r:id="rId7"/>
          </a:graphicData>
        </a:graphic>
      </p:graphicFrame>
      <p:sp>
        <p:nvSpPr>
          <p:cNvPr id="26" name="TextBox 25">
            <a:extLst>
              <a:ext uri="{FF2B5EF4-FFF2-40B4-BE49-F238E27FC236}">
                <a16:creationId xmlns:a16="http://schemas.microsoft.com/office/drawing/2014/main" id="{E4DF0DBF-9F52-4DEC-BE0B-7F71DACEC8CB}"/>
              </a:ext>
            </a:extLst>
          </p:cNvPr>
          <p:cNvSpPr txBox="1"/>
          <p:nvPr/>
        </p:nvSpPr>
        <p:spPr>
          <a:xfrm>
            <a:off x="10340934" y="1005533"/>
            <a:ext cx="1602438" cy="646331"/>
          </a:xfrm>
          <a:prstGeom prst="rect">
            <a:avLst/>
          </a:prstGeom>
          <a:noFill/>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rPr>
              <a:t>Those who are likely to vote for </a:t>
            </a:r>
            <a:r>
              <a:rPr kumimoji="0" lang="en-GB" sz="1200" b="1" i="1" u="none" strike="noStrike" kern="1200" cap="none" spc="0" normalizeH="0" baseline="0" noProof="0" dirty="0" err="1">
                <a:ln>
                  <a:noFill/>
                </a:ln>
                <a:solidFill>
                  <a:srgbClr val="4A4A49"/>
                </a:solidFill>
                <a:effectLst/>
                <a:uLnTx/>
                <a:uFillTx/>
                <a:latin typeface="Calibri" panose="020F0502020204030204" pitchFamily="34" charset="0"/>
                <a:ea typeface="+mn-ea"/>
                <a:cs typeface="Calibri" panose="020F0502020204030204" pitchFamily="34" charset="0"/>
              </a:rPr>
              <a:t>Zeleni</a:t>
            </a:r>
            <a:r>
              <a:rPr kumimoji="0" lang="en-GB" sz="1200" b="1" i="1"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rPr>
              <a:t>* also consider:</a:t>
            </a:r>
          </a:p>
        </p:txBody>
      </p:sp>
      <p:cxnSp>
        <p:nvCxnSpPr>
          <p:cNvPr id="27" name="Straight Connector 26">
            <a:extLst>
              <a:ext uri="{FF2B5EF4-FFF2-40B4-BE49-F238E27FC236}">
                <a16:creationId xmlns:a16="http://schemas.microsoft.com/office/drawing/2014/main" id="{73631CF7-FCEC-4B06-AAA8-8D5F07883D30}"/>
              </a:ext>
            </a:extLst>
          </p:cNvPr>
          <p:cNvCxnSpPr/>
          <p:nvPr/>
        </p:nvCxnSpPr>
        <p:spPr>
          <a:xfrm flipV="1">
            <a:off x="2865357" y="914403"/>
            <a:ext cx="0" cy="523890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6075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D_2e038c2518d1ff25">
            <a:extLst>
              <a:ext uri="{FF2B5EF4-FFF2-40B4-BE49-F238E27FC236}">
                <a16:creationId xmlns:a16="http://schemas.microsoft.com/office/drawing/2014/main" id="{0F4503B9-51E7-4C27-8E45-53ECDA5F03CE}"/>
              </a:ext>
            </a:extLst>
          </p:cNvPr>
          <p:cNvGraphicFramePr/>
          <p:nvPr>
            <p:extLst>
              <p:ext uri="{D42A27DB-BD31-4B8C-83A1-F6EECF244321}">
                <p14:modId xmlns:p14="http://schemas.microsoft.com/office/powerpoint/2010/main" val="2946252584"/>
              </p:ext>
            </p:extLst>
          </p:nvPr>
        </p:nvGraphicFramePr>
        <p:xfrm>
          <a:off x="1136409" y="1019048"/>
          <a:ext cx="11123227" cy="4999047"/>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7C3933EF-6542-403C-88BA-43482E0BFFED}"/>
              </a:ext>
            </a:extLst>
          </p:cNvPr>
          <p:cNvSpPr>
            <a:spLocks noGrp="1"/>
          </p:cNvSpPr>
          <p:nvPr>
            <p:ph type="title"/>
          </p:nvPr>
        </p:nvSpPr>
        <p:spPr/>
        <p:txBody>
          <a:bodyPr/>
          <a:lstStyle/>
          <a:p>
            <a:r>
              <a:rPr lang="en-US" dirty="0"/>
              <a:t>Reasons for voting in the 2019 European Elections</a:t>
            </a:r>
            <a:endParaRPr lang="en-GB" dirty="0"/>
          </a:p>
        </p:txBody>
      </p:sp>
      <p:sp>
        <p:nvSpPr>
          <p:cNvPr id="5" name="Slide Number Placeholder 4">
            <a:extLst>
              <a:ext uri="{FF2B5EF4-FFF2-40B4-BE49-F238E27FC236}">
                <a16:creationId xmlns:a16="http://schemas.microsoft.com/office/drawing/2014/main" id="{DF063D53-DFEE-47BD-B74B-E6AB84AE1B47}"/>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C4C6F56-B3DB-B64D-89A3-7D5B0D04A5CD}" type="slidenum">
              <a:rPr kumimoji="0" lang="en-GB" sz="900" b="0" i="0" u="none" strike="noStrike" kern="1200" cap="none" spc="0" normalizeH="0" baseline="0" noProof="0" smtClean="0">
                <a:ln>
                  <a:noFill/>
                </a:ln>
                <a:solidFill>
                  <a:srgbClr val="4A4A49"/>
                </a:solidFill>
                <a:effectLst/>
                <a:uLnTx/>
                <a:uFillTx/>
                <a:latin typeface="Calibri" panose="020F0502020204030204" pitchFamily="34" charset="0"/>
                <a:ea typeface="+mn-ea"/>
                <a:cs typeface="Calibri" panose="020F05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GB"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endParaRPr>
          </a:p>
        </p:txBody>
      </p:sp>
      <p:sp>
        <p:nvSpPr>
          <p:cNvPr id="6" name="D_248d9eb2df56d184">
            <a:extLst>
              <a:ext uri="{FF2B5EF4-FFF2-40B4-BE49-F238E27FC236}">
                <a16:creationId xmlns:a16="http://schemas.microsoft.com/office/drawing/2014/main" id="{BA59AABE-5F8F-460B-9BA5-673CE7BDEA0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rPr>
              <a:t>Q8. When thinking about whether you will vote in the European Parliament election next year, how important or not are the following possible reasons to vote, for you personally? Base: Total (n=2001)</a:t>
            </a:r>
            <a:endParaRPr kumimoji="0" lang="en-US"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endParaRPr>
          </a:p>
        </p:txBody>
      </p:sp>
      <p:sp>
        <p:nvSpPr>
          <p:cNvPr id="23" name="TextBox 22">
            <a:extLst>
              <a:ext uri="{FF2B5EF4-FFF2-40B4-BE49-F238E27FC236}">
                <a16:creationId xmlns:a16="http://schemas.microsoft.com/office/drawing/2014/main" id="{C716B54A-F904-42E9-9B7C-B2D76DB122E3}"/>
              </a:ext>
            </a:extLst>
          </p:cNvPr>
          <p:cNvSpPr txBox="1"/>
          <p:nvPr/>
        </p:nvSpPr>
        <p:spPr>
          <a:xfrm>
            <a:off x="1208981" y="1086192"/>
            <a:ext cx="1822342" cy="253916"/>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1"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rPr>
              <a:t>I will vote…</a:t>
            </a:r>
          </a:p>
        </p:txBody>
      </p:sp>
      <p:sp>
        <p:nvSpPr>
          <p:cNvPr id="24" name="Rectangle 23">
            <a:extLst>
              <a:ext uri="{FF2B5EF4-FFF2-40B4-BE49-F238E27FC236}">
                <a16:creationId xmlns:a16="http://schemas.microsoft.com/office/drawing/2014/main" id="{CA30D320-2A2F-49F5-8D4A-4AC677F71460}"/>
              </a:ext>
            </a:extLst>
          </p:cNvPr>
          <p:cNvSpPr/>
          <p:nvPr/>
        </p:nvSpPr>
        <p:spPr>
          <a:xfrm>
            <a:off x="545828" y="1340108"/>
            <a:ext cx="398417" cy="4593967"/>
          </a:xfrm>
          <a:prstGeom prst="rect">
            <a:avLst/>
          </a:prstGeom>
          <a:gradFill flip="none" rotWithShape="1">
            <a:gsLst>
              <a:gs pos="0">
                <a:srgbClr val="BDFCFF"/>
              </a:gs>
              <a:gs pos="100000">
                <a:srgbClr val="00878E"/>
              </a:gs>
              <a:gs pos="100000">
                <a:schemeClr val="accent1">
                  <a:lumMod val="45000"/>
                  <a:lumOff val="55000"/>
                </a:schemeClr>
              </a:gs>
              <a:gs pos="100000">
                <a:schemeClr val="accent1">
                  <a:lumMod val="30000"/>
                  <a:lumOff val="70000"/>
                </a:schemeClr>
              </a:gs>
            </a:gsLst>
            <a:lin ang="16200000" scaled="1"/>
            <a:tileRect/>
          </a:gradFill>
          <a:ln w="12700" cap="flat" cmpd="sng" algn="ctr">
            <a:noFill/>
            <a:prstDash val="solid"/>
            <a:miter lim="800000"/>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000000">
                  <a:lumMod val="65000"/>
                  <a:lumOff val="35000"/>
                </a:srgbClr>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C69B277D-325A-4787-BA77-ED4A6EAF93AD}"/>
              </a:ext>
            </a:extLst>
          </p:cNvPr>
          <p:cNvSpPr txBox="1"/>
          <p:nvPr/>
        </p:nvSpPr>
        <p:spPr>
          <a:xfrm>
            <a:off x="290383" y="593907"/>
            <a:ext cx="7236690" cy="338554"/>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A4A49"/>
                </a:solidFill>
                <a:effectLst/>
                <a:uLnTx/>
                <a:uFillTx/>
                <a:latin typeface="Proxima Nova Alt Th" panose="02000506030000020004" pitchFamily="50" charset="0"/>
                <a:ea typeface="+mn-ea"/>
                <a:cs typeface="+mn-cs"/>
              </a:rPr>
              <a:t>Showing % rating 4-5 / 5 for importance</a:t>
            </a:r>
            <a:endParaRPr kumimoji="0" lang="en-GB" sz="1600" b="0" i="0" u="none" strike="noStrike" kern="1200" cap="none" spc="0" normalizeH="0" baseline="0" noProof="0" dirty="0">
              <a:ln>
                <a:noFill/>
              </a:ln>
              <a:solidFill>
                <a:srgbClr val="4A4A49"/>
              </a:solidFill>
              <a:effectLst/>
              <a:uLnTx/>
              <a:uFillTx/>
              <a:latin typeface="Proxima Nova Alt Th" panose="02000506030000020004" pitchFamily="50" charset="0"/>
              <a:ea typeface="+mn-ea"/>
              <a:cs typeface="+mn-cs"/>
            </a:endParaRPr>
          </a:p>
        </p:txBody>
      </p:sp>
    </p:spTree>
    <p:extLst>
      <p:ext uri="{BB962C8B-B14F-4D97-AF65-F5344CB8AC3E}">
        <p14:creationId xmlns:p14="http://schemas.microsoft.com/office/powerpoint/2010/main" val="2908332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3933EF-6542-403C-88BA-43482E0BFFED}"/>
              </a:ext>
            </a:extLst>
          </p:cNvPr>
          <p:cNvSpPr>
            <a:spLocks noGrp="1"/>
          </p:cNvSpPr>
          <p:nvPr>
            <p:ph type="title"/>
          </p:nvPr>
        </p:nvSpPr>
        <p:spPr>
          <a:xfrm>
            <a:off x="202234" y="272744"/>
            <a:ext cx="11307595" cy="858753"/>
          </a:xfrm>
        </p:spPr>
        <p:txBody>
          <a:bodyPr/>
          <a:lstStyle/>
          <a:p>
            <a:r>
              <a:rPr lang="en-GB" dirty="0"/>
              <a:t>How important is it to potential voters that a party says and does the following?</a:t>
            </a:r>
            <a:r>
              <a:rPr lang="en-US" dirty="0"/>
              <a:t> </a:t>
            </a:r>
            <a:endParaRPr lang="en-GB" dirty="0"/>
          </a:p>
        </p:txBody>
      </p:sp>
      <p:sp>
        <p:nvSpPr>
          <p:cNvPr id="5" name="Slide Number Placeholder 4">
            <a:extLst>
              <a:ext uri="{FF2B5EF4-FFF2-40B4-BE49-F238E27FC236}">
                <a16:creationId xmlns:a16="http://schemas.microsoft.com/office/drawing/2014/main" id="{DF063D53-DFEE-47BD-B74B-E6AB84AE1B47}"/>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C4C6F56-B3DB-B64D-89A3-7D5B0D04A5CD}" type="slidenum">
              <a:rPr kumimoji="0" lang="en-GB" sz="900" b="0" i="0" u="none" strike="noStrike" kern="1200" cap="none" spc="0" normalizeH="0" baseline="0" noProof="0" smtClean="0">
                <a:ln>
                  <a:noFill/>
                </a:ln>
                <a:solidFill>
                  <a:srgbClr val="4A4A49"/>
                </a:solidFill>
                <a:effectLst/>
                <a:uLnTx/>
                <a:uFillTx/>
                <a:latin typeface="Calibri" panose="020F0502020204030204" pitchFamily="34" charset="0"/>
                <a:ea typeface="+mn-ea"/>
                <a:cs typeface="Calibri" panose="020F05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GB"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endParaRPr>
          </a:p>
        </p:txBody>
      </p:sp>
      <p:sp>
        <p:nvSpPr>
          <p:cNvPr id="6" name="D_9a8ba97cd594e430">
            <a:extLst>
              <a:ext uri="{FF2B5EF4-FFF2-40B4-BE49-F238E27FC236}">
                <a16:creationId xmlns:a16="http://schemas.microsoft.com/office/drawing/2014/main" id="{BA59AABE-5F8F-460B-9BA5-673CE7BDEA0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rPr>
              <a:t>Q11. Below are the messages and actions you selected as very important that a party says and does when you are deciding how to vote in the European Parliament elections. If you had to choose, which one would you say is most important to you? Base: Total (n=2001)</a:t>
            </a:r>
            <a:endParaRPr kumimoji="0" lang="en-US"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endParaRPr>
          </a:p>
        </p:txBody>
      </p:sp>
      <p:graphicFrame>
        <p:nvGraphicFramePr>
          <p:cNvPr id="9" name="D_0a46044c42ac4530">
            <a:extLst>
              <a:ext uri="{FF2B5EF4-FFF2-40B4-BE49-F238E27FC236}">
                <a16:creationId xmlns:a16="http://schemas.microsoft.com/office/drawing/2014/main" id="{BE5C3DF6-3FBF-4C05-8F0B-47AD1A8DEBFD}"/>
              </a:ext>
            </a:extLst>
          </p:cNvPr>
          <p:cNvGraphicFramePr/>
          <p:nvPr>
            <p:extLst>
              <p:ext uri="{D42A27DB-BD31-4B8C-83A1-F6EECF244321}">
                <p14:modId xmlns:p14="http://schemas.microsoft.com/office/powerpoint/2010/main" val="1469440872"/>
              </p:ext>
            </p:extLst>
          </p:nvPr>
        </p:nvGraphicFramePr>
        <p:xfrm>
          <a:off x="212326" y="1008193"/>
          <a:ext cx="12060440" cy="56153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Table 9" hidden="1">
            <a:extLst>
              <a:ext uri="{FF2B5EF4-FFF2-40B4-BE49-F238E27FC236}">
                <a16:creationId xmlns:a16="http://schemas.microsoft.com/office/drawing/2014/main" id="{DC88122A-E8C5-483D-B9E1-A1D62791E467}"/>
              </a:ext>
            </a:extLst>
          </p:cNvPr>
          <p:cNvGraphicFramePr>
            <a:graphicFrameLocks noGrp="1"/>
          </p:cNvGraphicFramePr>
          <p:nvPr/>
        </p:nvGraphicFramePr>
        <p:xfrm>
          <a:off x="212326" y="1008185"/>
          <a:ext cx="6169424" cy="5304700"/>
        </p:xfrm>
        <a:graphic>
          <a:graphicData uri="http://schemas.openxmlformats.org/drawingml/2006/table">
            <a:tbl>
              <a:tblPr/>
              <a:tblGrid>
                <a:gridCol w="6169424">
                  <a:extLst>
                    <a:ext uri="{9D8B030D-6E8A-4147-A177-3AD203B41FA5}">
                      <a16:colId xmlns:a16="http://schemas.microsoft.com/office/drawing/2014/main" val="2049413331"/>
                    </a:ext>
                  </a:extLst>
                </a:gridCol>
              </a:tblGrid>
              <a:tr h="530470">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indent="0" algn="l" fontAlgn="b">
                        <a:buFont typeface="+mj-lt"/>
                        <a:buNone/>
                      </a:pPr>
                      <a:r>
                        <a:rPr lang="en-GB" sz="1200" u="none" strike="noStrike" dirty="0">
                          <a:solidFill>
                            <a:schemeClr val="tx1"/>
                          </a:solidFill>
                          <a:effectLst/>
                          <a:latin typeface="Calibri" panose="020F0502020204030204" pitchFamily="34" charset="0"/>
                          <a:cs typeface="Calibri" panose="020F0502020204030204" pitchFamily="34" charset="0"/>
                        </a:rPr>
                        <a:t>1. Global warming is one of the greatest threats to humanity. We will make the EU a global leader in fighting climate change</a:t>
                      </a:r>
                      <a:endParaRPr lang="en-GB" sz="1200" b="0" i="0" u="none" strike="noStrike" dirty="0">
                        <a:solidFill>
                          <a:schemeClr val="tx1"/>
                        </a:solidFill>
                        <a:effectLst/>
                        <a:latin typeface="Calibri" panose="020F0502020204030204" pitchFamily="34" charset="0"/>
                        <a:cs typeface="Calibri" panose="020F0502020204030204" pitchFamily="34" charset="0"/>
                      </a:endParaRPr>
                    </a:p>
                  </a:txBody>
                  <a:tcPr marL="2234" marR="2234" marT="2234"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3869206619"/>
                  </a:ext>
                </a:extLst>
              </a:tr>
              <a:tr h="530470">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indent="0" algn="l" fontAlgn="b">
                        <a:buFont typeface="+mj-lt"/>
                        <a:buNone/>
                      </a:pPr>
                      <a:r>
                        <a:rPr lang="en-GB" sz="1200" u="none" strike="noStrike" dirty="0">
                          <a:solidFill>
                            <a:schemeClr val="tx1"/>
                          </a:solidFill>
                          <a:effectLst/>
                          <a:latin typeface="Calibri" panose="020F0502020204030204" pitchFamily="34" charset="0"/>
                          <a:cs typeface="Calibri" panose="020F0502020204030204" pitchFamily="34" charset="0"/>
                        </a:rPr>
                        <a:t>2. The state of the environment is worsening due to waste, pollution and harmful activities. We will force the most polluting companies to clean up and stop destroying our planet</a:t>
                      </a:r>
                      <a:endParaRPr lang="en-GB" sz="1200" b="0" i="0" u="none" strike="noStrike" dirty="0">
                        <a:solidFill>
                          <a:schemeClr val="tx1"/>
                        </a:solidFill>
                        <a:effectLst/>
                        <a:latin typeface="Calibri" panose="020F0502020204030204" pitchFamily="34" charset="0"/>
                        <a:cs typeface="Calibri" panose="020F0502020204030204" pitchFamily="34" charset="0"/>
                      </a:endParaRPr>
                    </a:p>
                  </a:txBody>
                  <a:tcPr marL="2234" marR="2234" marT="2234"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2878572331"/>
                  </a:ext>
                </a:extLst>
              </a:tr>
              <a:tr h="530470">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indent="0" algn="l" fontAlgn="b">
                        <a:buFont typeface="+mj-lt"/>
                        <a:buNone/>
                      </a:pPr>
                      <a:r>
                        <a:rPr lang="en-GB" sz="1200" u="none" strike="noStrike" dirty="0">
                          <a:solidFill>
                            <a:schemeClr val="tx1"/>
                          </a:solidFill>
                          <a:effectLst/>
                          <a:latin typeface="Calibri" panose="020F0502020204030204" pitchFamily="34" charset="0"/>
                          <a:cs typeface="Calibri" panose="020F0502020204030204" pitchFamily="34" charset="0"/>
                        </a:rPr>
                        <a:t>3. The heat waves and drought this summer are a sign of what is coming. We will invest in protection against extreme weather to come</a:t>
                      </a:r>
                      <a:endParaRPr lang="en-GB" sz="1200" b="0" i="0" u="none" strike="noStrike" dirty="0">
                        <a:solidFill>
                          <a:schemeClr val="tx1"/>
                        </a:solidFill>
                        <a:effectLst/>
                        <a:latin typeface="Calibri" panose="020F0502020204030204" pitchFamily="34" charset="0"/>
                        <a:cs typeface="Calibri" panose="020F0502020204030204" pitchFamily="34" charset="0"/>
                      </a:endParaRPr>
                    </a:p>
                  </a:txBody>
                  <a:tcPr marL="2234" marR="2234" marT="2234"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75343597"/>
                  </a:ext>
                </a:extLst>
              </a:tr>
              <a:tr h="530470">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indent="0" algn="l" fontAlgn="b">
                        <a:buFont typeface="+mj-lt"/>
                        <a:buNone/>
                      </a:pPr>
                      <a:r>
                        <a:rPr lang="en-GB" sz="1200" u="none" strike="noStrike" dirty="0">
                          <a:solidFill>
                            <a:schemeClr val="tx1"/>
                          </a:solidFill>
                          <a:effectLst/>
                          <a:latin typeface="Calibri" panose="020F0502020204030204" pitchFamily="34" charset="0"/>
                          <a:cs typeface="Calibri" panose="020F0502020204030204" pitchFamily="34" charset="0"/>
                        </a:rPr>
                        <a:t>4. Insulating houses and producing renewable energy will create new industries. We will ensure that news jobs in sustainable businesses are secure and well paid</a:t>
                      </a:r>
                      <a:endParaRPr lang="en-GB" sz="1200" b="0" i="0" u="none" strike="noStrike" dirty="0">
                        <a:solidFill>
                          <a:schemeClr val="tx1"/>
                        </a:solidFill>
                        <a:effectLst/>
                        <a:latin typeface="Calibri" panose="020F0502020204030204" pitchFamily="34" charset="0"/>
                        <a:cs typeface="Calibri" panose="020F0502020204030204" pitchFamily="34" charset="0"/>
                      </a:endParaRPr>
                    </a:p>
                  </a:txBody>
                  <a:tcPr marL="2234" marR="2234" marT="2234"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430311903"/>
                  </a:ext>
                </a:extLst>
              </a:tr>
              <a:tr h="530470">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indent="0" algn="l" fontAlgn="b">
                        <a:buFont typeface="+mj-lt"/>
                        <a:buNone/>
                      </a:pPr>
                      <a:r>
                        <a:rPr lang="en-GB" sz="1200" u="none" strike="noStrike" dirty="0">
                          <a:solidFill>
                            <a:schemeClr val="tx1"/>
                          </a:solidFill>
                          <a:effectLst/>
                          <a:latin typeface="Calibri" panose="020F0502020204030204" pitchFamily="34" charset="0"/>
                          <a:cs typeface="Calibri" panose="020F0502020204030204" pitchFamily="34" charset="0"/>
                        </a:rPr>
                        <a:t>5. Some things that cause air pollution, such as coal and diesel cars, also cause climate change. We will limit their use, so everyone can breathe clean air</a:t>
                      </a:r>
                      <a:endParaRPr lang="en-GB" sz="1200" b="0" i="0" u="none" strike="noStrike" dirty="0">
                        <a:solidFill>
                          <a:schemeClr val="tx1"/>
                        </a:solidFill>
                        <a:effectLst/>
                        <a:latin typeface="Calibri" panose="020F0502020204030204" pitchFamily="34" charset="0"/>
                        <a:cs typeface="Calibri" panose="020F0502020204030204" pitchFamily="34" charset="0"/>
                      </a:endParaRPr>
                    </a:p>
                  </a:txBody>
                  <a:tcPr marL="2234" marR="2234" marT="2234"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3901651094"/>
                  </a:ext>
                </a:extLst>
              </a:tr>
              <a:tr h="530470">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indent="0" algn="l" fontAlgn="b">
                        <a:buFont typeface="+mj-lt"/>
                        <a:buNone/>
                      </a:pPr>
                      <a:r>
                        <a:rPr lang="en-GB" sz="1200" u="none" strike="noStrike" dirty="0">
                          <a:solidFill>
                            <a:schemeClr val="tx1"/>
                          </a:solidFill>
                          <a:effectLst/>
                          <a:latin typeface="Calibri" panose="020F0502020204030204" pitchFamily="34" charset="0"/>
                          <a:cs typeface="Calibri" panose="020F0502020204030204" pitchFamily="34" charset="0"/>
                        </a:rPr>
                        <a:t>6. Electricity and gas prices are rising and are too expensive for many people. We will ensure the switch to clean energy cuts bills</a:t>
                      </a:r>
                      <a:endParaRPr lang="en-GB" sz="1200" b="0" i="0" u="none" strike="noStrike" dirty="0">
                        <a:solidFill>
                          <a:schemeClr val="tx1"/>
                        </a:solidFill>
                        <a:effectLst/>
                        <a:latin typeface="Calibri" panose="020F0502020204030204" pitchFamily="34" charset="0"/>
                        <a:cs typeface="Calibri" panose="020F0502020204030204" pitchFamily="34" charset="0"/>
                      </a:endParaRPr>
                    </a:p>
                  </a:txBody>
                  <a:tcPr marL="2234" marR="2234" marT="2234"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926606439"/>
                  </a:ext>
                </a:extLst>
              </a:tr>
              <a:tr h="530470">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indent="0" algn="l" fontAlgn="b">
                        <a:buFont typeface="+mj-lt"/>
                        <a:buNone/>
                      </a:pPr>
                      <a:r>
                        <a:rPr lang="en-GB" sz="1200" u="none" strike="noStrike" dirty="0">
                          <a:solidFill>
                            <a:schemeClr val="tx1"/>
                          </a:solidFill>
                          <a:effectLst/>
                          <a:latin typeface="Calibri" panose="020F0502020204030204" pitchFamily="34" charset="0"/>
                          <a:cs typeface="Calibri" panose="020F0502020204030204" pitchFamily="34" charset="0"/>
                        </a:rPr>
                        <a:t>7. We are too dependent on anti-democratic regimes for their energy supply. We will ensure our energy comes from domestic renewable resources and not import from anti-democratic regimes</a:t>
                      </a:r>
                      <a:endParaRPr lang="en-GB" sz="1200" b="0" i="0" u="none" strike="noStrike" dirty="0">
                        <a:solidFill>
                          <a:schemeClr val="tx1"/>
                        </a:solidFill>
                        <a:effectLst/>
                        <a:latin typeface="Calibri" panose="020F0502020204030204" pitchFamily="34" charset="0"/>
                        <a:cs typeface="Calibri" panose="020F0502020204030204" pitchFamily="34" charset="0"/>
                      </a:endParaRPr>
                    </a:p>
                  </a:txBody>
                  <a:tcPr marL="2234" marR="2234" marT="2234"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976552183"/>
                  </a:ext>
                </a:extLst>
              </a:tr>
              <a:tr h="530470">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indent="0" algn="l" fontAlgn="b">
                        <a:buFont typeface="+mj-lt"/>
                        <a:buNone/>
                      </a:pPr>
                      <a:r>
                        <a:rPr lang="en-GB" sz="1200" u="none" strike="noStrike" dirty="0">
                          <a:solidFill>
                            <a:schemeClr val="tx1"/>
                          </a:solidFill>
                          <a:effectLst/>
                          <a:latin typeface="Calibri" panose="020F0502020204030204" pitchFamily="34" charset="0"/>
                          <a:cs typeface="Calibri" panose="020F0502020204030204" pitchFamily="34" charset="0"/>
                        </a:rPr>
                        <a:t>8. Nature is under threat across Europe. We will work to protect it and stop those who are destroying our wildlife</a:t>
                      </a:r>
                      <a:endParaRPr lang="en-GB" sz="1200" b="0" i="0" u="none" strike="noStrike" dirty="0">
                        <a:solidFill>
                          <a:schemeClr val="tx1"/>
                        </a:solidFill>
                        <a:effectLst/>
                        <a:latin typeface="Calibri" panose="020F0502020204030204" pitchFamily="34" charset="0"/>
                        <a:cs typeface="Calibri" panose="020F0502020204030204" pitchFamily="34" charset="0"/>
                      </a:endParaRPr>
                    </a:p>
                  </a:txBody>
                  <a:tcPr marL="2234" marR="2234" marT="2234"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3267312635"/>
                  </a:ext>
                </a:extLst>
              </a:tr>
              <a:tr h="530470">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indent="0" algn="l" fontAlgn="b">
                        <a:buFont typeface="+mj-lt"/>
                        <a:buNone/>
                      </a:pPr>
                      <a:r>
                        <a:rPr lang="en-GB" sz="1200" u="none" strike="noStrike" dirty="0">
                          <a:solidFill>
                            <a:schemeClr val="tx1"/>
                          </a:solidFill>
                          <a:effectLst/>
                          <a:latin typeface="Calibri" panose="020F0502020204030204" pitchFamily="34" charset="0"/>
                          <a:cs typeface="Calibri" panose="020F0502020204030204" pitchFamily="34" charset="0"/>
                        </a:rPr>
                        <a:t>9. It is important to produce food in a healthy, sustainable way. We will cut the use of pesticides and antibiotics in food production to ensure everyone is healthier</a:t>
                      </a:r>
                      <a:endParaRPr lang="en-GB" sz="1200" b="0" i="0" u="none" strike="noStrike" dirty="0">
                        <a:solidFill>
                          <a:schemeClr val="tx1"/>
                        </a:solidFill>
                        <a:effectLst/>
                        <a:latin typeface="Calibri" panose="020F0502020204030204" pitchFamily="34" charset="0"/>
                        <a:cs typeface="Calibri" panose="020F0502020204030204" pitchFamily="34" charset="0"/>
                      </a:endParaRPr>
                    </a:p>
                  </a:txBody>
                  <a:tcPr marL="2234" marR="2234" marT="2234"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2944794037"/>
                  </a:ext>
                </a:extLst>
              </a:tr>
              <a:tr h="530470">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indent="0" algn="l" fontAlgn="b">
                        <a:buFont typeface="+mj-lt"/>
                        <a:buNone/>
                      </a:pPr>
                      <a:r>
                        <a:rPr lang="en-GB" sz="1200" b="0" i="0" u="none" strike="noStrike" dirty="0">
                          <a:solidFill>
                            <a:schemeClr val="tx1"/>
                          </a:solidFill>
                          <a:effectLst/>
                          <a:latin typeface="Calibri" panose="020F0502020204030204" pitchFamily="34" charset="0"/>
                          <a:cs typeface="Calibri" panose="020F0502020204030204" pitchFamily="34" charset="0"/>
                        </a:rPr>
                        <a:t>10. Immigration is good for Europe, bringing new skills and workers for our public services. We will do more to ensure the effective integration of new migrants</a:t>
                      </a:r>
                    </a:p>
                  </a:txBody>
                  <a:tcPr marL="2234" marR="2234" marT="2234"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3392628621"/>
                  </a:ext>
                </a:extLst>
              </a:tr>
            </a:tbl>
          </a:graphicData>
        </a:graphic>
      </p:graphicFrame>
      <p:sp>
        <p:nvSpPr>
          <p:cNvPr id="11" name="TextBox 10">
            <a:extLst>
              <a:ext uri="{FF2B5EF4-FFF2-40B4-BE49-F238E27FC236}">
                <a16:creationId xmlns:a16="http://schemas.microsoft.com/office/drawing/2014/main" id="{34090D17-5E06-4DF2-A9FF-F8C6CD324388}"/>
              </a:ext>
            </a:extLst>
          </p:cNvPr>
          <p:cNvSpPr txBox="1"/>
          <p:nvPr/>
        </p:nvSpPr>
        <p:spPr>
          <a:xfrm>
            <a:off x="290383" y="593907"/>
            <a:ext cx="7236690" cy="338554"/>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A4A49"/>
                </a:solidFill>
                <a:effectLst/>
                <a:uLnTx/>
                <a:uFillTx/>
                <a:latin typeface="Proxima Nova Alt Th" panose="02000506030000020004" pitchFamily="50" charset="0"/>
                <a:ea typeface="+mn-ea"/>
                <a:cs typeface="+mn-cs"/>
              </a:rPr>
              <a:t>Showing top 10 messages selected as </a:t>
            </a:r>
            <a:r>
              <a:rPr kumimoji="0" lang="en-US" sz="1600" b="0" i="0" u="sng" strike="noStrike" kern="1200" cap="none" spc="0" normalizeH="0" baseline="0" noProof="0" dirty="0">
                <a:ln>
                  <a:noFill/>
                </a:ln>
                <a:solidFill>
                  <a:srgbClr val="4A4A49"/>
                </a:solidFill>
                <a:effectLst/>
                <a:uLnTx/>
                <a:uFillTx/>
                <a:latin typeface="Proxima Nova Alt Th" panose="02000506030000020004" pitchFamily="50" charset="0"/>
                <a:ea typeface="+mn-ea"/>
                <a:cs typeface="+mn-cs"/>
              </a:rPr>
              <a:t>most important</a:t>
            </a:r>
            <a:endParaRPr kumimoji="0" lang="en-GB" sz="1600" b="0" i="0" u="none" strike="noStrike" kern="1200" cap="none" spc="0" normalizeH="0" baseline="0" noProof="0" dirty="0">
              <a:ln>
                <a:noFill/>
              </a:ln>
              <a:solidFill>
                <a:srgbClr val="4A4A49"/>
              </a:solidFill>
              <a:effectLst/>
              <a:uLnTx/>
              <a:uFillTx/>
              <a:latin typeface="Proxima Nova Alt Th" panose="02000506030000020004" pitchFamily="50" charset="0"/>
              <a:ea typeface="+mn-ea"/>
              <a:cs typeface="+mn-cs"/>
            </a:endParaRPr>
          </a:p>
        </p:txBody>
      </p:sp>
    </p:spTree>
    <p:extLst>
      <p:ext uri="{BB962C8B-B14F-4D97-AF65-F5344CB8AC3E}">
        <p14:creationId xmlns:p14="http://schemas.microsoft.com/office/powerpoint/2010/main" val="85708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3933EF-6542-403C-88BA-43482E0BFFED}"/>
              </a:ext>
            </a:extLst>
          </p:cNvPr>
          <p:cNvSpPr>
            <a:spLocks noGrp="1"/>
          </p:cNvSpPr>
          <p:nvPr>
            <p:ph type="title"/>
          </p:nvPr>
        </p:nvSpPr>
        <p:spPr/>
        <p:txBody>
          <a:bodyPr/>
          <a:lstStyle/>
          <a:p>
            <a:r>
              <a:rPr lang="en-GB" dirty="0"/>
              <a:t>Introduction</a:t>
            </a:r>
          </a:p>
        </p:txBody>
      </p:sp>
      <p:sp>
        <p:nvSpPr>
          <p:cNvPr id="5" name="Slide Number Placeholder 4">
            <a:extLst>
              <a:ext uri="{FF2B5EF4-FFF2-40B4-BE49-F238E27FC236}">
                <a16:creationId xmlns:a16="http://schemas.microsoft.com/office/drawing/2014/main" id="{DF063D53-DFEE-47BD-B74B-E6AB84AE1B47}"/>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C4C6F56-B3DB-B64D-89A3-7D5B0D04A5CD}" type="slidenum">
              <a:rPr kumimoji="0" lang="en-GB" sz="900" b="0" i="0" u="none" strike="noStrike" kern="1200" cap="none" spc="0" normalizeH="0" baseline="0" noProof="0" smtClean="0">
                <a:ln>
                  <a:noFill/>
                </a:ln>
                <a:solidFill>
                  <a:srgbClr val="4A4A49"/>
                </a:solidFill>
                <a:effectLst/>
                <a:uLnTx/>
                <a:uFillTx/>
                <a:latin typeface="Calibri" panose="020F0502020204030204" pitchFamily="34" charset="0"/>
                <a:ea typeface="+mn-ea"/>
                <a:cs typeface="Calibri" panose="020F05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GB"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endParaRPr>
          </a:p>
        </p:txBody>
      </p:sp>
      <p:sp>
        <p:nvSpPr>
          <p:cNvPr id="6" name="Footer Placeholder 5">
            <a:extLst>
              <a:ext uri="{FF2B5EF4-FFF2-40B4-BE49-F238E27FC236}">
                <a16:creationId xmlns:a16="http://schemas.microsoft.com/office/drawing/2014/main" id="{BA59AABE-5F8F-460B-9BA5-673CE7BDEA0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rPr>
              <a:t>Introduction</a:t>
            </a:r>
          </a:p>
        </p:txBody>
      </p:sp>
      <p:sp>
        <p:nvSpPr>
          <p:cNvPr id="4" name="Text Placeholder 3"/>
          <p:cNvSpPr>
            <a:spLocks noGrp="1"/>
          </p:cNvSpPr>
          <p:nvPr>
            <p:ph type="body" sz="quarter" idx="10"/>
          </p:nvPr>
        </p:nvSpPr>
        <p:spPr/>
        <p:txBody>
          <a:bodyPr/>
          <a:lstStyle/>
          <a:p>
            <a:pPr marL="285750" indent="-285750">
              <a:buFont typeface="Arial" panose="020B0604020202020204" pitchFamily="34" charset="0"/>
              <a:buChar char="•"/>
            </a:pPr>
            <a:r>
              <a:rPr lang="en-GB" dirty="0"/>
              <a:t>Major political developments, as well as climate and environmental policy events, have occurred since the last European Parliamentary election in 2014.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This survey intends to look into the extent to which these developments have impacted on the European public’s awareness of (and receptiveness to) environmental-related policies and messages. It is undertaken with a specific focus on climate policy in 11 EU member states: Austria, Belgium, Czech Republic, Denmark, France, Germany, Italy, Poland and Slovakia, Spain and The Netherlands. </a:t>
            </a:r>
          </a:p>
          <a:p>
            <a:endParaRPr lang="en-GB" dirty="0"/>
          </a:p>
          <a:p>
            <a:pPr marL="285750" indent="-285750">
              <a:buFont typeface="Arial" panose="020B0604020202020204" pitchFamily="34" charset="0"/>
              <a:buChar char="•"/>
            </a:pPr>
            <a:r>
              <a:rPr lang="en-GB" dirty="0"/>
              <a:t>Fieldwork was conducted by Ipsos MORI Observer. The segmentation analysis was conducted by the European Climate Foundation (ECF). Analysis and interpretation provided by ECF in consultation with Ipsos.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This project is financed by the European Climate Foundation. All results will be made publicly available on www.europeanclimate.org.</a:t>
            </a:r>
          </a:p>
          <a:p>
            <a:endParaRPr lang="en-GB" dirty="0"/>
          </a:p>
        </p:txBody>
      </p:sp>
    </p:spTree>
    <p:extLst>
      <p:ext uri="{BB962C8B-B14F-4D97-AF65-F5344CB8AC3E}">
        <p14:creationId xmlns:p14="http://schemas.microsoft.com/office/powerpoint/2010/main" val="1040389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3933EF-6542-403C-88BA-43482E0BFFED}"/>
              </a:ext>
            </a:extLst>
          </p:cNvPr>
          <p:cNvSpPr>
            <a:spLocks noGrp="1"/>
          </p:cNvSpPr>
          <p:nvPr>
            <p:ph type="title"/>
          </p:nvPr>
        </p:nvSpPr>
        <p:spPr>
          <a:xfrm>
            <a:off x="202234" y="272744"/>
            <a:ext cx="11235023" cy="858753"/>
          </a:xfrm>
        </p:spPr>
        <p:txBody>
          <a:bodyPr/>
          <a:lstStyle/>
          <a:p>
            <a:r>
              <a:rPr lang="en-GB" dirty="0"/>
              <a:t>How important is it to potential voters that a party says and does the following?</a:t>
            </a:r>
            <a:r>
              <a:rPr lang="en-US" dirty="0"/>
              <a:t> </a:t>
            </a:r>
            <a:endParaRPr lang="en-GB" dirty="0"/>
          </a:p>
        </p:txBody>
      </p:sp>
      <p:sp>
        <p:nvSpPr>
          <p:cNvPr id="5" name="Slide Number Placeholder 4">
            <a:extLst>
              <a:ext uri="{FF2B5EF4-FFF2-40B4-BE49-F238E27FC236}">
                <a16:creationId xmlns:a16="http://schemas.microsoft.com/office/drawing/2014/main" id="{DF063D53-DFEE-47BD-B74B-E6AB84AE1B47}"/>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C4C6F56-B3DB-B64D-89A3-7D5B0D04A5CD}" type="slidenum">
              <a:rPr kumimoji="0" lang="en-GB" sz="900" b="0" i="0" u="none" strike="noStrike" kern="1200" cap="none" spc="0" normalizeH="0" baseline="0" noProof="0" smtClean="0">
                <a:ln>
                  <a:noFill/>
                </a:ln>
                <a:solidFill>
                  <a:srgbClr val="4A4A49"/>
                </a:solidFill>
                <a:effectLst/>
                <a:uLnTx/>
                <a:uFillTx/>
                <a:latin typeface="Calibri" panose="020F0502020204030204" pitchFamily="34" charset="0"/>
                <a:ea typeface="+mn-ea"/>
                <a:cs typeface="Calibri" panose="020F05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GB"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endParaRPr>
          </a:p>
        </p:txBody>
      </p:sp>
      <p:sp>
        <p:nvSpPr>
          <p:cNvPr id="6" name="D_a11acf4d34d2906c">
            <a:extLst>
              <a:ext uri="{FF2B5EF4-FFF2-40B4-BE49-F238E27FC236}">
                <a16:creationId xmlns:a16="http://schemas.microsoft.com/office/drawing/2014/main" id="{BA59AABE-5F8F-460B-9BA5-673CE7BDEA0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rPr>
              <a:t>Q10. When deciding how to vote in the European Parliament elections, how important or not is it for you that a party says and does each of these things? Base: Total (n=2001)</a:t>
            </a:r>
          </a:p>
        </p:txBody>
      </p:sp>
      <p:graphicFrame>
        <p:nvGraphicFramePr>
          <p:cNvPr id="8" name="D_542a5ea011ef9882">
            <a:extLst>
              <a:ext uri="{FF2B5EF4-FFF2-40B4-BE49-F238E27FC236}">
                <a16:creationId xmlns:a16="http://schemas.microsoft.com/office/drawing/2014/main" id="{06DEFA69-40E9-458E-ADD3-0FD41019B3CA}"/>
              </a:ext>
            </a:extLst>
          </p:cNvPr>
          <p:cNvGraphicFramePr/>
          <p:nvPr>
            <p:extLst>
              <p:ext uri="{D42A27DB-BD31-4B8C-83A1-F6EECF244321}">
                <p14:modId xmlns:p14="http://schemas.microsoft.com/office/powerpoint/2010/main" val="1361605761"/>
              </p:ext>
            </p:extLst>
          </p:nvPr>
        </p:nvGraphicFramePr>
        <p:xfrm>
          <a:off x="6381750" y="785364"/>
          <a:ext cx="6106412" cy="56153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D_3c7daf962f24c8a6_CalcTable">
            <a:extLst>
              <a:ext uri="{FF2B5EF4-FFF2-40B4-BE49-F238E27FC236}">
                <a16:creationId xmlns:a16="http://schemas.microsoft.com/office/drawing/2014/main" id="{AABD7EE2-C13F-4CBD-8607-9E43A4E2D9D5}"/>
              </a:ext>
            </a:extLst>
          </p:cNvPr>
          <p:cNvGraphicFramePr>
            <a:graphicFrameLocks noGrp="1"/>
          </p:cNvGraphicFramePr>
          <p:nvPr>
            <p:extLst>
              <p:ext uri="{D42A27DB-BD31-4B8C-83A1-F6EECF244321}">
                <p14:modId xmlns:p14="http://schemas.microsoft.com/office/powerpoint/2010/main" val="2826905972"/>
              </p:ext>
            </p:extLst>
          </p:nvPr>
        </p:nvGraphicFramePr>
        <p:xfrm>
          <a:off x="212326" y="967241"/>
          <a:ext cx="6169424" cy="5304700"/>
        </p:xfrm>
        <a:graphic>
          <a:graphicData uri="http://schemas.openxmlformats.org/drawingml/2006/table">
            <a:tbl>
              <a:tblPr/>
              <a:tblGrid>
                <a:gridCol w="6169424">
                  <a:extLst>
                    <a:ext uri="{9D8B030D-6E8A-4147-A177-3AD203B41FA5}">
                      <a16:colId xmlns:a16="http://schemas.microsoft.com/office/drawing/2014/main" val="2049413331"/>
                    </a:ext>
                  </a:extLst>
                </a:gridCol>
              </a:tblGrid>
              <a:tr h="530470">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indent="0" algn="l" fontAlgn="b">
                        <a:buFont typeface="+mj-lt"/>
                        <a:buNone/>
                      </a:pPr>
                      <a:r>
                        <a:rPr lang="en-GB" sz="1200" u="none" strike="noStrike" dirty="0">
                          <a:solidFill>
                            <a:schemeClr val="tx1"/>
                          </a:solidFill>
                          <a:effectLst/>
                          <a:latin typeface="Calibri" panose="020F0502020204030204" pitchFamily="34" charset="0"/>
                          <a:cs typeface="Calibri" panose="020F0502020204030204" pitchFamily="34" charset="0"/>
                        </a:rPr>
                        <a:t>1. The state of the environment is worsening due to waste, pollution and harmful activities. </a:t>
                      </a:r>
                      <a:r>
                        <a:rPr lang="en-GB" sz="1200" b="1" u="none" strike="noStrike" dirty="0">
                          <a:solidFill>
                            <a:schemeClr val="tx1"/>
                          </a:solidFill>
                          <a:effectLst/>
                          <a:latin typeface="Calibri" panose="020F0502020204030204" pitchFamily="34" charset="0"/>
                          <a:cs typeface="Calibri" panose="020F0502020204030204" pitchFamily="34" charset="0"/>
                        </a:rPr>
                        <a:t>We will force the most polluting companies to clean up and stop destroying our planet.</a:t>
                      </a:r>
                      <a:endParaRPr lang="en-GB" sz="1200" b="1" i="0" u="none" strike="noStrike" dirty="0">
                        <a:solidFill>
                          <a:schemeClr val="tx1"/>
                        </a:solidFill>
                        <a:effectLst/>
                        <a:latin typeface="Calibri" panose="020F0502020204030204" pitchFamily="34" charset="0"/>
                        <a:cs typeface="Calibri" panose="020F0502020204030204" pitchFamily="34" charset="0"/>
                      </a:endParaRPr>
                    </a:p>
                  </a:txBody>
                  <a:tcPr marL="2234" marR="2234" marT="22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9206619"/>
                  </a:ext>
                </a:extLst>
              </a:tr>
              <a:tr h="530470">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indent="0" algn="l" fontAlgn="b">
                        <a:buFont typeface="+mj-lt"/>
                        <a:buNone/>
                      </a:pPr>
                      <a:r>
                        <a:rPr lang="en-GB" sz="1200" u="none" strike="noStrike" dirty="0">
                          <a:solidFill>
                            <a:schemeClr val="tx1"/>
                          </a:solidFill>
                          <a:effectLst/>
                          <a:latin typeface="Calibri" panose="020F0502020204030204" pitchFamily="34" charset="0"/>
                          <a:cs typeface="Calibri" panose="020F0502020204030204" pitchFamily="34" charset="0"/>
                        </a:rPr>
                        <a:t>2. It is important to produce food in a healthy, sustainable way. </a:t>
                      </a:r>
                      <a:r>
                        <a:rPr lang="en-GB" sz="1200" b="1" u="none" strike="noStrike" kern="1200" dirty="0">
                          <a:solidFill>
                            <a:schemeClr val="tx1"/>
                          </a:solidFill>
                          <a:effectLst/>
                          <a:latin typeface="Calibri" panose="020F0502020204030204" pitchFamily="34" charset="0"/>
                          <a:ea typeface="+mn-ea"/>
                          <a:cs typeface="Calibri" panose="020F0502020204030204" pitchFamily="34" charset="0"/>
                        </a:rPr>
                        <a:t>We will cut the use of pesticides and antibiotics in food production to ensure everyone is healthier.</a:t>
                      </a:r>
                    </a:p>
                  </a:txBody>
                  <a:tcPr marL="2234" marR="2234" marT="22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78572331"/>
                  </a:ext>
                </a:extLst>
              </a:tr>
              <a:tr h="530470">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indent="0" algn="l" fontAlgn="b">
                        <a:buFont typeface="+mj-lt"/>
                        <a:buNone/>
                      </a:pPr>
                      <a:r>
                        <a:rPr lang="en-GB" sz="1200" u="none" strike="noStrike" dirty="0">
                          <a:solidFill>
                            <a:schemeClr val="tx1"/>
                          </a:solidFill>
                          <a:effectLst/>
                          <a:latin typeface="Calibri" panose="020F0502020204030204" pitchFamily="34" charset="0"/>
                          <a:cs typeface="Calibri" panose="020F0502020204030204" pitchFamily="34" charset="0"/>
                        </a:rPr>
                        <a:t>3. Nature is under threat across Europe. </a:t>
                      </a:r>
                      <a:r>
                        <a:rPr lang="en-GB" sz="1200" b="1" u="none" strike="noStrike" kern="1200" dirty="0">
                          <a:solidFill>
                            <a:schemeClr val="tx1"/>
                          </a:solidFill>
                          <a:effectLst/>
                          <a:latin typeface="Calibri" panose="020F0502020204030204" pitchFamily="34" charset="0"/>
                          <a:ea typeface="+mn-ea"/>
                          <a:cs typeface="Calibri" panose="020F0502020204030204" pitchFamily="34" charset="0"/>
                        </a:rPr>
                        <a:t>We will work to protect it and stop those who are destroying our wildlife.</a:t>
                      </a:r>
                    </a:p>
                  </a:txBody>
                  <a:tcPr marL="2234" marR="2234" marT="22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343597"/>
                  </a:ext>
                </a:extLst>
              </a:tr>
              <a:tr h="530470">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indent="0" algn="l" defTabSz="1219170" rtl="0" eaLnBrk="1" fontAlgn="b" latinLnBrk="0" hangingPunct="1">
                        <a:buFont typeface="+mj-lt"/>
                        <a:buNone/>
                      </a:pPr>
                      <a:r>
                        <a:rPr lang="en-GB" sz="1200" u="none" strike="noStrike" kern="1200" dirty="0">
                          <a:solidFill>
                            <a:schemeClr val="tx1"/>
                          </a:solidFill>
                          <a:effectLst/>
                          <a:latin typeface="Calibri" panose="020F0502020204030204" pitchFamily="34" charset="0"/>
                          <a:ea typeface="+mn-ea"/>
                          <a:cs typeface="Calibri" panose="020F0502020204030204" pitchFamily="34" charset="0"/>
                        </a:rPr>
                        <a:t>4. Electricity and gas prices are rising and are too expensive for many people. </a:t>
                      </a:r>
                      <a:r>
                        <a:rPr lang="en-GB" sz="1200" b="1" u="none" strike="noStrike" kern="1200" dirty="0">
                          <a:solidFill>
                            <a:schemeClr val="tx1"/>
                          </a:solidFill>
                          <a:effectLst/>
                          <a:latin typeface="Calibri" panose="020F0502020204030204" pitchFamily="34" charset="0"/>
                          <a:ea typeface="+mn-ea"/>
                          <a:cs typeface="Calibri" panose="020F0502020204030204" pitchFamily="34" charset="0"/>
                        </a:rPr>
                        <a:t>We will ensure the switch to clean energy cuts bills.</a:t>
                      </a:r>
                    </a:p>
                  </a:txBody>
                  <a:tcPr marL="2234" marR="2234" marT="22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30311903"/>
                  </a:ext>
                </a:extLst>
              </a:tr>
              <a:tr h="530470">
                <a:tc>
                  <a:txBody>
                    <a:bodyPr/>
                    <a:lstStyle/>
                    <a:p>
                      <a:pPr marL="0" marR="0" lvl="0" indent="0" algn="l" defTabSz="1219170" rtl="0" eaLnBrk="1" fontAlgn="b" latinLnBrk="0" hangingPunct="1">
                        <a:lnSpc>
                          <a:spcPct val="100000"/>
                        </a:lnSpc>
                        <a:spcBef>
                          <a:spcPts val="0"/>
                        </a:spcBef>
                        <a:spcAft>
                          <a:spcPts val="0"/>
                        </a:spcAft>
                        <a:buClrTx/>
                        <a:buSzTx/>
                        <a:buFont typeface="+mj-lt"/>
                        <a:buNone/>
                        <a:tabLst/>
                        <a:defRPr/>
                      </a:pPr>
                      <a:r>
                        <a:rPr lang="en-GB" sz="1200" u="none" strike="noStrike" kern="1200" dirty="0">
                          <a:solidFill>
                            <a:schemeClr val="tx1"/>
                          </a:solidFill>
                          <a:effectLst/>
                          <a:latin typeface="Calibri" panose="020F0502020204030204" pitchFamily="34" charset="0"/>
                          <a:ea typeface="+mn-ea"/>
                          <a:cs typeface="Calibri" panose="020F0502020204030204" pitchFamily="34" charset="0"/>
                        </a:rPr>
                        <a:t>5. The problem of plastic waste is very serious. </a:t>
                      </a:r>
                      <a:r>
                        <a:rPr lang="en-GB" sz="1200" b="1" u="none" strike="noStrike" kern="1200" dirty="0">
                          <a:solidFill>
                            <a:schemeClr val="tx1"/>
                          </a:solidFill>
                          <a:effectLst/>
                          <a:latin typeface="Calibri" panose="020F0502020204030204" pitchFamily="34" charset="0"/>
                          <a:ea typeface="+mn-ea"/>
                          <a:cs typeface="Calibri" panose="020F0502020204030204" pitchFamily="34" charset="0"/>
                        </a:rPr>
                        <a:t>We will support laws to reduce single-use plastic.</a:t>
                      </a:r>
                    </a:p>
                  </a:txBody>
                  <a:tcPr marL="2234" marR="2234" marT="22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976677"/>
                  </a:ext>
                </a:extLst>
              </a:tr>
              <a:tr h="530470">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indent="0" algn="l" defTabSz="1219170" rtl="0" eaLnBrk="1" fontAlgn="b" latinLnBrk="0" hangingPunct="1">
                        <a:buFont typeface="+mj-lt"/>
                        <a:buNone/>
                      </a:pPr>
                      <a:r>
                        <a:rPr lang="en-GB" sz="1200" u="none" strike="noStrike" kern="1200" dirty="0">
                          <a:solidFill>
                            <a:schemeClr val="tx1"/>
                          </a:solidFill>
                          <a:effectLst/>
                          <a:latin typeface="Calibri" panose="020F0502020204030204" pitchFamily="34" charset="0"/>
                          <a:ea typeface="+mn-ea"/>
                          <a:cs typeface="Calibri" panose="020F0502020204030204" pitchFamily="34" charset="0"/>
                        </a:rPr>
                        <a:t>6. Big international players such as Russia, China or the US are promoting their own agenda. </a:t>
                      </a:r>
                      <a:r>
                        <a:rPr lang="en-GB" sz="1200" b="1" u="none" strike="noStrike" kern="1200" dirty="0">
                          <a:solidFill>
                            <a:schemeClr val="tx1"/>
                          </a:solidFill>
                          <a:effectLst/>
                          <a:latin typeface="Calibri" panose="020F0502020204030204" pitchFamily="34" charset="0"/>
                          <a:ea typeface="+mn-ea"/>
                          <a:cs typeface="Calibri" panose="020F0502020204030204" pitchFamily="34" charset="0"/>
                        </a:rPr>
                        <a:t>The EU needs to better promote European interests.</a:t>
                      </a:r>
                    </a:p>
                  </a:txBody>
                  <a:tcPr marL="2234" marR="2234" marT="22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1651094"/>
                  </a:ext>
                </a:extLst>
              </a:tr>
              <a:tr h="530470">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indent="0" algn="l" defTabSz="1219170" rtl="0" eaLnBrk="1" fontAlgn="b" latinLnBrk="0" hangingPunct="1">
                        <a:buFont typeface="+mj-lt"/>
                        <a:buNone/>
                      </a:pPr>
                      <a:r>
                        <a:rPr lang="en-GB" sz="1200" u="none" strike="noStrike" kern="1200" dirty="0">
                          <a:solidFill>
                            <a:schemeClr val="tx1"/>
                          </a:solidFill>
                          <a:effectLst/>
                          <a:latin typeface="Calibri" panose="020F0502020204030204" pitchFamily="34" charset="0"/>
                          <a:ea typeface="+mn-ea"/>
                          <a:cs typeface="Calibri" panose="020F0502020204030204" pitchFamily="34" charset="0"/>
                        </a:rPr>
                        <a:t>7. More migrants are coming into Europe. </a:t>
                      </a:r>
                      <a:r>
                        <a:rPr lang="en-GB" sz="1200" b="1" u="none" strike="noStrike" kern="1200" dirty="0">
                          <a:solidFill>
                            <a:schemeClr val="tx1"/>
                          </a:solidFill>
                          <a:effectLst/>
                          <a:latin typeface="Calibri" panose="020F0502020204030204" pitchFamily="34" charset="0"/>
                          <a:ea typeface="+mn-ea"/>
                          <a:cs typeface="Calibri" panose="020F0502020204030204" pitchFamily="34" charset="0"/>
                        </a:rPr>
                        <a:t>We will reduce immigration to preserve our jobs and cultures. </a:t>
                      </a:r>
                    </a:p>
                  </a:txBody>
                  <a:tcPr marL="2234" marR="2234" marT="22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6606439"/>
                  </a:ext>
                </a:extLst>
              </a:tr>
              <a:tr h="530470">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indent="0" algn="l" fontAlgn="b">
                        <a:buFont typeface="+mj-lt"/>
                        <a:buNone/>
                      </a:pPr>
                      <a:r>
                        <a:rPr lang="en-GB" sz="1200" u="none" strike="noStrike" dirty="0">
                          <a:solidFill>
                            <a:schemeClr val="tx1"/>
                          </a:solidFill>
                          <a:effectLst/>
                          <a:latin typeface="Calibri" panose="020F0502020204030204" pitchFamily="34" charset="0"/>
                          <a:cs typeface="Calibri" panose="020F0502020204030204" pitchFamily="34" charset="0"/>
                        </a:rPr>
                        <a:t>8. Europe is under threat from extremists and populists. </a:t>
                      </a:r>
                      <a:r>
                        <a:rPr lang="en-GB" sz="1200" b="1" u="none" strike="noStrike" kern="1200" dirty="0">
                          <a:solidFill>
                            <a:schemeClr val="tx1"/>
                          </a:solidFill>
                          <a:effectLst/>
                          <a:latin typeface="Calibri" panose="020F0502020204030204" pitchFamily="34" charset="0"/>
                          <a:ea typeface="+mn-ea"/>
                          <a:cs typeface="Calibri" panose="020F0502020204030204" pitchFamily="34" charset="0"/>
                        </a:rPr>
                        <a:t>We will defend our democratic principles against those who seek to undermine European values.</a:t>
                      </a:r>
                    </a:p>
                  </a:txBody>
                  <a:tcPr marL="2234" marR="2234" marT="22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6552183"/>
                  </a:ext>
                </a:extLst>
              </a:tr>
              <a:tr h="530470">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indent="0" algn="l" fontAlgn="b">
                        <a:buFont typeface="+mj-lt"/>
                        <a:buNone/>
                      </a:pPr>
                      <a:r>
                        <a:rPr lang="en-GB" sz="1200" u="none" strike="noStrike" dirty="0">
                          <a:solidFill>
                            <a:schemeClr val="tx1"/>
                          </a:solidFill>
                          <a:effectLst/>
                          <a:latin typeface="Calibri" panose="020F0502020204030204" pitchFamily="34" charset="0"/>
                          <a:cs typeface="Calibri" panose="020F0502020204030204" pitchFamily="34" charset="0"/>
                        </a:rPr>
                        <a:t>9. The heat waves and drought this summer are a sign of what is coming. </a:t>
                      </a:r>
                      <a:r>
                        <a:rPr lang="en-GB" sz="1200" b="1" u="none" strike="noStrike" kern="1200" dirty="0">
                          <a:solidFill>
                            <a:schemeClr val="tx1"/>
                          </a:solidFill>
                          <a:effectLst/>
                          <a:latin typeface="Calibri" panose="020F0502020204030204" pitchFamily="34" charset="0"/>
                          <a:ea typeface="+mn-ea"/>
                          <a:cs typeface="Calibri" panose="020F0502020204030204" pitchFamily="34" charset="0"/>
                        </a:rPr>
                        <a:t>We will invest in protection against extreme weather to come.</a:t>
                      </a:r>
                    </a:p>
                  </a:txBody>
                  <a:tcPr marL="2234" marR="2234" marT="22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7312635"/>
                  </a:ext>
                </a:extLst>
              </a:tr>
              <a:tr h="530470">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indent="0" algn="l" fontAlgn="b">
                        <a:buFont typeface="+mj-lt"/>
                        <a:buNone/>
                      </a:pPr>
                      <a:r>
                        <a:rPr lang="en-GB" sz="1200" u="none" strike="noStrike" dirty="0">
                          <a:solidFill>
                            <a:schemeClr val="tx1"/>
                          </a:solidFill>
                          <a:effectLst/>
                          <a:latin typeface="Calibri" panose="020F0502020204030204" pitchFamily="34" charset="0"/>
                          <a:cs typeface="Calibri" panose="020F0502020204030204" pitchFamily="34" charset="0"/>
                        </a:rPr>
                        <a:t>10. Insulating houses and producing renewable energy will create new industries. </a:t>
                      </a:r>
                      <a:r>
                        <a:rPr lang="en-GB" sz="1200" b="1" u="none" strike="noStrike" kern="1200" dirty="0">
                          <a:solidFill>
                            <a:schemeClr val="tx1"/>
                          </a:solidFill>
                          <a:effectLst/>
                          <a:latin typeface="Calibri" panose="020F0502020204030204" pitchFamily="34" charset="0"/>
                          <a:ea typeface="+mn-ea"/>
                          <a:cs typeface="Calibri" panose="020F0502020204030204" pitchFamily="34" charset="0"/>
                        </a:rPr>
                        <a:t>We will ensure that new jobs in sustainable businesses are secure and well paid.</a:t>
                      </a:r>
                    </a:p>
                  </a:txBody>
                  <a:tcPr marL="2234" marR="2234" marT="22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44794037"/>
                  </a:ext>
                </a:extLst>
              </a:tr>
            </a:tbl>
          </a:graphicData>
        </a:graphic>
      </p:graphicFrame>
      <p:sp>
        <p:nvSpPr>
          <p:cNvPr id="17" name="TextBox 16"/>
          <p:cNvSpPr txBox="1"/>
          <p:nvPr/>
        </p:nvSpPr>
        <p:spPr>
          <a:xfrm>
            <a:off x="290383" y="593907"/>
            <a:ext cx="7236690" cy="338554"/>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A4A49"/>
                </a:solidFill>
                <a:effectLst/>
                <a:uLnTx/>
                <a:uFillTx/>
                <a:latin typeface="Proxima Nova Alt Th" panose="02000506030000020004" pitchFamily="50" charset="0"/>
                <a:ea typeface="+mn-ea"/>
                <a:cs typeface="+mn-cs"/>
              </a:rPr>
              <a:t>Showing % rating 4-5 / 5 for importance</a:t>
            </a:r>
            <a:endParaRPr kumimoji="0" lang="en-GB" sz="1600" b="0" i="0" u="none" strike="noStrike" kern="1200" cap="none" spc="0" normalizeH="0" baseline="0" noProof="0" dirty="0">
              <a:ln>
                <a:noFill/>
              </a:ln>
              <a:solidFill>
                <a:srgbClr val="4A4A49"/>
              </a:solidFill>
              <a:effectLst/>
              <a:uLnTx/>
              <a:uFillTx/>
              <a:latin typeface="Proxima Nova Alt Th" panose="02000506030000020004" pitchFamily="50" charset="0"/>
              <a:ea typeface="+mn-ea"/>
              <a:cs typeface="+mn-cs"/>
            </a:endParaRPr>
          </a:p>
        </p:txBody>
      </p:sp>
      <p:graphicFrame>
        <p:nvGraphicFramePr>
          <p:cNvPr id="2" name="D_3c7daf962f24c8a6" hidden="1">
            <a:extLst>
              <a:ext uri="{FF2B5EF4-FFF2-40B4-BE49-F238E27FC236}">
                <a16:creationId xmlns:a16="http://schemas.microsoft.com/office/drawing/2014/main" id="{84FB3E4C-182B-40D7-9BE7-B614F286371F}"/>
              </a:ext>
            </a:extLst>
          </p:cNvPr>
          <p:cNvGraphicFramePr/>
          <p:nvPr>
            <p:extLst>
              <p:ext uri="{D42A27DB-BD31-4B8C-83A1-F6EECF244321}">
                <p14:modId xmlns:p14="http://schemas.microsoft.com/office/powerpoint/2010/main" val="966447113"/>
              </p:ext>
            </p:extLst>
          </p:nvPr>
        </p:nvGraphicFramePr>
        <p:xfrm>
          <a:off x="0" y="0"/>
          <a:ext cx="2032000" cy="508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38261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3933EF-6542-403C-88BA-43482E0BFFED}"/>
              </a:ext>
            </a:extLst>
          </p:cNvPr>
          <p:cNvSpPr>
            <a:spLocks noGrp="1"/>
          </p:cNvSpPr>
          <p:nvPr>
            <p:ph type="title"/>
          </p:nvPr>
        </p:nvSpPr>
        <p:spPr>
          <a:xfrm>
            <a:off x="202234" y="272744"/>
            <a:ext cx="11411916" cy="858753"/>
          </a:xfrm>
        </p:spPr>
        <p:txBody>
          <a:bodyPr/>
          <a:lstStyle/>
          <a:p>
            <a:r>
              <a:rPr lang="en-GB" dirty="0"/>
              <a:t>How important is it to potential voters that a party says and does the following?</a:t>
            </a:r>
            <a:r>
              <a:rPr lang="en-US" dirty="0"/>
              <a:t> </a:t>
            </a:r>
            <a:endParaRPr lang="en-GB" dirty="0"/>
          </a:p>
        </p:txBody>
      </p:sp>
      <p:sp>
        <p:nvSpPr>
          <p:cNvPr id="5" name="Slide Number Placeholder 4">
            <a:extLst>
              <a:ext uri="{FF2B5EF4-FFF2-40B4-BE49-F238E27FC236}">
                <a16:creationId xmlns:a16="http://schemas.microsoft.com/office/drawing/2014/main" id="{DF063D53-DFEE-47BD-B74B-E6AB84AE1B47}"/>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C4C6F56-B3DB-B64D-89A3-7D5B0D04A5CD}" type="slidenum">
              <a:rPr kumimoji="0" lang="en-GB" sz="900" b="0" i="0" u="none" strike="noStrike" kern="1200" cap="none" spc="0" normalizeH="0" baseline="0" noProof="0" smtClean="0">
                <a:ln>
                  <a:noFill/>
                </a:ln>
                <a:solidFill>
                  <a:srgbClr val="4A4A49"/>
                </a:solidFill>
                <a:effectLst/>
                <a:uLnTx/>
                <a:uFillTx/>
                <a:latin typeface="Calibri" panose="020F0502020204030204" pitchFamily="34" charset="0"/>
                <a:ea typeface="+mn-ea"/>
                <a:cs typeface="Calibri" panose="020F05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GB"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endParaRPr>
          </a:p>
        </p:txBody>
      </p:sp>
      <p:sp>
        <p:nvSpPr>
          <p:cNvPr id="6" name="D_c3eb42cbf0bb30db">
            <a:extLst>
              <a:ext uri="{FF2B5EF4-FFF2-40B4-BE49-F238E27FC236}">
                <a16:creationId xmlns:a16="http://schemas.microsoft.com/office/drawing/2014/main" id="{BA59AABE-5F8F-460B-9BA5-673CE7BDEA0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rPr>
              <a:t>Q10. When deciding how to vote in the European Parliament elections, how important or not is it for you that a party says and does each of these things? Base: Total (n=2001)</a:t>
            </a:r>
            <a:endParaRPr kumimoji="0" lang="en-US"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endParaRPr>
          </a:p>
        </p:txBody>
      </p:sp>
      <p:graphicFrame>
        <p:nvGraphicFramePr>
          <p:cNvPr id="8" name="D_542a5ea011ef9882">
            <a:extLst>
              <a:ext uri="{FF2B5EF4-FFF2-40B4-BE49-F238E27FC236}">
                <a16:creationId xmlns:a16="http://schemas.microsoft.com/office/drawing/2014/main" id="{06DEFA69-40E9-458E-ADD3-0FD41019B3CA}"/>
              </a:ext>
            </a:extLst>
          </p:cNvPr>
          <p:cNvGraphicFramePr/>
          <p:nvPr>
            <p:extLst>
              <p:ext uri="{D42A27DB-BD31-4B8C-83A1-F6EECF244321}">
                <p14:modId xmlns:p14="http://schemas.microsoft.com/office/powerpoint/2010/main" val="3922517035"/>
              </p:ext>
            </p:extLst>
          </p:nvPr>
        </p:nvGraphicFramePr>
        <p:xfrm>
          <a:off x="6391842" y="885090"/>
          <a:ext cx="6106412" cy="45309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D_3c7daf962f24c8a6_CalcTable">
            <a:extLst>
              <a:ext uri="{FF2B5EF4-FFF2-40B4-BE49-F238E27FC236}">
                <a16:creationId xmlns:a16="http://schemas.microsoft.com/office/drawing/2014/main" id="{AABD7EE2-C13F-4CBD-8607-9E43A4E2D9D5}"/>
              </a:ext>
            </a:extLst>
          </p:cNvPr>
          <p:cNvGraphicFramePr>
            <a:graphicFrameLocks noGrp="1"/>
          </p:cNvGraphicFramePr>
          <p:nvPr>
            <p:extLst>
              <p:ext uri="{D42A27DB-BD31-4B8C-83A1-F6EECF244321}">
                <p14:modId xmlns:p14="http://schemas.microsoft.com/office/powerpoint/2010/main" val="2848355035"/>
              </p:ext>
            </p:extLst>
          </p:nvPr>
        </p:nvGraphicFramePr>
        <p:xfrm>
          <a:off x="212326" y="1008185"/>
          <a:ext cx="6169424" cy="4264164"/>
        </p:xfrm>
        <a:graphic>
          <a:graphicData uri="http://schemas.openxmlformats.org/drawingml/2006/table">
            <a:tbl>
              <a:tblPr/>
              <a:tblGrid>
                <a:gridCol w="6169424">
                  <a:extLst>
                    <a:ext uri="{9D8B030D-6E8A-4147-A177-3AD203B41FA5}">
                      <a16:colId xmlns:a16="http://schemas.microsoft.com/office/drawing/2014/main" val="2049413331"/>
                    </a:ext>
                  </a:extLst>
                </a:gridCol>
              </a:tblGrid>
              <a:tr h="530470">
                <a:tc>
                  <a:txBody>
                    <a:bodyPr/>
                    <a:lstStyle/>
                    <a:p>
                      <a:pPr marL="0" marR="0" lvl="0" indent="0" algn="l" defTabSz="1219170" rtl="0" eaLnBrk="1" fontAlgn="b" latinLnBrk="0" hangingPunct="1">
                        <a:lnSpc>
                          <a:spcPct val="100000"/>
                        </a:lnSpc>
                        <a:spcBef>
                          <a:spcPts val="0"/>
                        </a:spcBef>
                        <a:spcAft>
                          <a:spcPts val="0"/>
                        </a:spcAft>
                        <a:buClrTx/>
                        <a:buSzTx/>
                        <a:buFont typeface="+mj-lt"/>
                        <a:buNone/>
                        <a:tabLst/>
                        <a:defRPr/>
                      </a:pPr>
                      <a:r>
                        <a:rPr lang="en-GB" sz="1200" b="0" i="0" u="none" strike="noStrike" dirty="0">
                          <a:solidFill>
                            <a:schemeClr val="tx1"/>
                          </a:solidFill>
                          <a:effectLst/>
                          <a:latin typeface="Calibri" panose="020F0502020204030204" pitchFamily="34" charset="0"/>
                          <a:cs typeface="Calibri" panose="020F0502020204030204" pitchFamily="34" charset="0"/>
                        </a:rPr>
                        <a:t>11. Foreign powers are trying to interfere in elections across the world. </a:t>
                      </a:r>
                      <a:r>
                        <a:rPr lang="en-GB" sz="1200" b="1" u="none" strike="noStrike" kern="1200" dirty="0">
                          <a:solidFill>
                            <a:schemeClr val="tx1"/>
                          </a:solidFill>
                          <a:effectLst/>
                          <a:latin typeface="Calibri" panose="020F0502020204030204" pitchFamily="34" charset="0"/>
                          <a:ea typeface="+mn-ea"/>
                          <a:cs typeface="Calibri" panose="020F0502020204030204" pitchFamily="34" charset="0"/>
                        </a:rPr>
                        <a:t>We will defend European democracy with sanctions and tough cyber-security defences.</a:t>
                      </a:r>
                    </a:p>
                  </a:txBody>
                  <a:tcPr marL="2234" marR="2234" marT="22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4964670"/>
                  </a:ext>
                </a:extLst>
              </a:tr>
              <a:tr h="530470">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indent="0" algn="l" fontAlgn="b">
                        <a:buFont typeface="+mj-lt"/>
                        <a:buNone/>
                      </a:pPr>
                      <a:r>
                        <a:rPr lang="en-GB" sz="1200" b="0" i="0" u="none" strike="noStrike" dirty="0">
                          <a:solidFill>
                            <a:schemeClr val="tx1"/>
                          </a:solidFill>
                          <a:effectLst/>
                          <a:latin typeface="Calibri" panose="020F0502020204030204" pitchFamily="34" charset="0"/>
                          <a:cs typeface="Calibri" panose="020F0502020204030204" pitchFamily="34" charset="0"/>
                        </a:rPr>
                        <a:t>12. Global warming is one of the greatest threats to humanity. </a:t>
                      </a:r>
                      <a:r>
                        <a:rPr lang="en-GB" sz="1200" b="1" u="none" strike="noStrike" kern="1200" dirty="0">
                          <a:solidFill>
                            <a:schemeClr val="tx1"/>
                          </a:solidFill>
                          <a:effectLst/>
                          <a:latin typeface="Calibri" panose="020F0502020204030204" pitchFamily="34" charset="0"/>
                          <a:ea typeface="+mn-ea"/>
                          <a:cs typeface="Calibri" panose="020F0502020204030204" pitchFamily="34" charset="0"/>
                        </a:rPr>
                        <a:t>We will make the EU a global leader in fighting climate change.</a:t>
                      </a:r>
                    </a:p>
                  </a:txBody>
                  <a:tcPr marL="2234" marR="2234" marT="22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9206619"/>
                  </a:ext>
                </a:extLst>
              </a:tr>
              <a:tr h="530470">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indent="0" algn="l" fontAlgn="b">
                        <a:buFont typeface="+mj-lt"/>
                        <a:buNone/>
                      </a:pPr>
                      <a:r>
                        <a:rPr lang="en-GB" sz="1200" b="0" i="0" u="none" strike="noStrike" dirty="0">
                          <a:solidFill>
                            <a:schemeClr val="tx1"/>
                          </a:solidFill>
                          <a:effectLst/>
                          <a:latin typeface="Calibri" panose="020F0502020204030204" pitchFamily="34" charset="0"/>
                          <a:cs typeface="Calibri" panose="020F0502020204030204" pitchFamily="34" charset="0"/>
                        </a:rPr>
                        <a:t>13. Some things that cause air pollution, such as coal and diesel cars, also cause climate change. </a:t>
                      </a:r>
                      <a:r>
                        <a:rPr lang="en-GB" sz="1200" b="1" u="none" strike="noStrike" kern="1200" dirty="0">
                          <a:solidFill>
                            <a:schemeClr val="tx1"/>
                          </a:solidFill>
                          <a:effectLst/>
                          <a:latin typeface="Calibri" panose="020F0502020204030204" pitchFamily="34" charset="0"/>
                          <a:ea typeface="+mn-ea"/>
                          <a:cs typeface="Calibri" panose="020F0502020204030204" pitchFamily="34" charset="0"/>
                        </a:rPr>
                        <a:t>We will limit their use, so everyone can breathe clean air.</a:t>
                      </a:r>
                    </a:p>
                  </a:txBody>
                  <a:tcPr marL="2234" marR="2234" marT="22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78572331"/>
                  </a:ext>
                </a:extLst>
              </a:tr>
              <a:tr h="530470">
                <a:tc>
                  <a:txBody>
                    <a:bodyPr/>
                    <a:lstStyle/>
                    <a:p>
                      <a:pPr marL="0" indent="0" algn="l" fontAlgn="b">
                        <a:buFont typeface="+mj-lt"/>
                        <a:buNone/>
                      </a:pPr>
                      <a:r>
                        <a:rPr lang="en-GB" sz="1200" b="0" i="0" u="none" strike="noStrike" dirty="0">
                          <a:solidFill>
                            <a:schemeClr val="tx1"/>
                          </a:solidFill>
                          <a:effectLst/>
                          <a:latin typeface="Calibri" panose="020F0502020204030204" pitchFamily="34" charset="0"/>
                          <a:cs typeface="Calibri" panose="020F0502020204030204" pitchFamily="34" charset="0"/>
                        </a:rPr>
                        <a:t>14. Our country is too dependent on anti-democratic regimes for their energy supply. </a:t>
                      </a:r>
                      <a:r>
                        <a:rPr lang="en-GB" sz="1200" b="1" u="none" strike="noStrike" kern="1200" dirty="0">
                          <a:solidFill>
                            <a:schemeClr val="tx1"/>
                          </a:solidFill>
                          <a:effectLst/>
                          <a:latin typeface="Calibri" panose="020F0502020204030204" pitchFamily="34" charset="0"/>
                          <a:ea typeface="+mn-ea"/>
                          <a:cs typeface="Calibri" panose="020F0502020204030204" pitchFamily="34" charset="0"/>
                        </a:rPr>
                        <a:t>We will ensure our energy comes from domestic renewable resources and is not imported from anti-democratic regimes.</a:t>
                      </a:r>
                    </a:p>
                  </a:txBody>
                  <a:tcPr marL="2234" marR="2234" marT="22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343597"/>
                  </a:ext>
                </a:extLst>
              </a:tr>
              <a:tr h="530470">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indent="0" algn="l" fontAlgn="b">
                        <a:buFont typeface="+mj-lt"/>
                        <a:buNone/>
                      </a:pPr>
                      <a:r>
                        <a:rPr lang="en-GB" sz="1200" u="none" strike="noStrike" dirty="0">
                          <a:solidFill>
                            <a:schemeClr val="tx1"/>
                          </a:solidFill>
                          <a:effectLst/>
                          <a:latin typeface="Calibri" panose="020F0502020204030204" pitchFamily="34" charset="0"/>
                          <a:cs typeface="Calibri" panose="020F0502020204030204" pitchFamily="34" charset="0"/>
                        </a:rPr>
                        <a:t>15. The EU cohesion funds help equalize old and new member states and improves quality of life in Europe. </a:t>
                      </a:r>
                      <a:r>
                        <a:rPr lang="en-GB" sz="1200" b="1" u="none" strike="noStrike" kern="1200" dirty="0">
                          <a:solidFill>
                            <a:schemeClr val="tx1"/>
                          </a:solidFill>
                          <a:effectLst/>
                          <a:latin typeface="Calibri" panose="020F0502020204030204" pitchFamily="34" charset="0"/>
                          <a:ea typeface="+mn-ea"/>
                          <a:cs typeface="Calibri" panose="020F0502020204030204" pitchFamily="34" charset="0"/>
                        </a:rPr>
                        <a:t>We will ensure these funds continue.</a:t>
                      </a:r>
                    </a:p>
                  </a:txBody>
                  <a:tcPr marL="2234" marR="2234" marT="22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30311903"/>
                  </a:ext>
                </a:extLst>
              </a:tr>
              <a:tr h="530470">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indent="0" algn="l" fontAlgn="b">
                        <a:buFont typeface="+mj-lt"/>
                        <a:buNone/>
                      </a:pPr>
                      <a:r>
                        <a:rPr lang="en-GB" sz="1200" b="0" i="0" u="none" strike="noStrike" dirty="0">
                          <a:solidFill>
                            <a:schemeClr val="tx1"/>
                          </a:solidFill>
                          <a:effectLst/>
                          <a:latin typeface="Calibri" panose="020F0502020204030204" pitchFamily="34" charset="0"/>
                          <a:cs typeface="Calibri" panose="020F0502020204030204" pitchFamily="34" charset="0"/>
                        </a:rPr>
                        <a:t>16. Trump and Putin are important political leaders. </a:t>
                      </a:r>
                      <a:r>
                        <a:rPr lang="en-GB" sz="1200" b="1" u="none" strike="noStrike" kern="1200" dirty="0">
                          <a:solidFill>
                            <a:schemeClr val="tx1"/>
                          </a:solidFill>
                          <a:effectLst/>
                          <a:latin typeface="Calibri" panose="020F0502020204030204" pitchFamily="34" charset="0"/>
                          <a:ea typeface="+mn-ea"/>
                          <a:cs typeface="Calibri" panose="020F0502020204030204" pitchFamily="34" charset="0"/>
                        </a:rPr>
                        <a:t>Our country should cooperate more with such global leaders instead of relying on the EU.</a:t>
                      </a:r>
                    </a:p>
                  </a:txBody>
                  <a:tcPr marL="2234" marR="2234" marT="22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1651094"/>
                  </a:ext>
                </a:extLst>
              </a:tr>
              <a:tr h="530470">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indent="0" algn="l" fontAlgn="b">
                        <a:buFont typeface="+mj-lt"/>
                        <a:buNone/>
                      </a:pPr>
                      <a:r>
                        <a:rPr lang="en-GB" sz="1200" b="0" i="0" u="none" strike="noStrike" dirty="0">
                          <a:solidFill>
                            <a:schemeClr val="tx1"/>
                          </a:solidFill>
                          <a:effectLst/>
                          <a:latin typeface="Calibri" panose="020F0502020204030204" pitchFamily="34" charset="0"/>
                          <a:cs typeface="Calibri" panose="020F0502020204030204" pitchFamily="34" charset="0"/>
                        </a:rPr>
                        <a:t>17. Immigration is good for Europe, bringing new skills and workers for our public services. </a:t>
                      </a:r>
                      <a:r>
                        <a:rPr lang="en-GB" sz="1200" b="1" u="none" strike="noStrike" kern="1200" dirty="0">
                          <a:solidFill>
                            <a:schemeClr val="tx1"/>
                          </a:solidFill>
                          <a:effectLst/>
                          <a:latin typeface="Calibri" panose="020F0502020204030204" pitchFamily="34" charset="0"/>
                          <a:ea typeface="+mn-ea"/>
                          <a:cs typeface="Calibri" panose="020F0502020204030204" pitchFamily="34" charset="0"/>
                        </a:rPr>
                        <a:t>We will do more to ensure the effective integration of new migrants.</a:t>
                      </a:r>
                    </a:p>
                  </a:txBody>
                  <a:tcPr marL="2234" marR="2234" marT="22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6606439"/>
                  </a:ext>
                </a:extLst>
              </a:tr>
              <a:tr h="530470">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indent="0" algn="l" fontAlgn="b">
                        <a:buFont typeface="+mj-lt"/>
                        <a:buNone/>
                      </a:pPr>
                      <a:r>
                        <a:rPr lang="en-GB" sz="1200" b="0" i="0" u="none" strike="noStrike" dirty="0">
                          <a:solidFill>
                            <a:schemeClr val="tx1"/>
                          </a:solidFill>
                          <a:effectLst/>
                          <a:latin typeface="Calibri" panose="020F0502020204030204" pitchFamily="34" charset="0"/>
                          <a:cs typeface="Calibri" panose="020F0502020204030204" pitchFamily="34" charset="0"/>
                        </a:rPr>
                        <a:t>18. The Czech Republic depends on trade with other EU countries. </a:t>
                      </a:r>
                      <a:r>
                        <a:rPr lang="en-GB" sz="1200" b="1" u="none" strike="noStrike" kern="1200" dirty="0">
                          <a:solidFill>
                            <a:schemeClr val="tx1"/>
                          </a:solidFill>
                          <a:effectLst/>
                          <a:latin typeface="Calibri" panose="020F0502020204030204" pitchFamily="34" charset="0"/>
                          <a:ea typeface="+mn-ea"/>
                          <a:cs typeface="Calibri" panose="020F0502020204030204" pitchFamily="34" charset="0"/>
                        </a:rPr>
                        <a:t>We should adopt the Euro as our national currency.</a:t>
                      </a:r>
                    </a:p>
                  </a:txBody>
                  <a:tcPr marL="2234" marR="2234" marT="22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6552183"/>
                  </a:ext>
                </a:extLst>
              </a:tr>
            </a:tbl>
          </a:graphicData>
        </a:graphic>
      </p:graphicFrame>
      <p:sp>
        <p:nvSpPr>
          <p:cNvPr id="16" name="TextBox 15"/>
          <p:cNvSpPr txBox="1"/>
          <p:nvPr/>
        </p:nvSpPr>
        <p:spPr>
          <a:xfrm>
            <a:off x="290383" y="593907"/>
            <a:ext cx="7236690" cy="338554"/>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A4A49"/>
                </a:solidFill>
                <a:effectLst/>
                <a:uLnTx/>
                <a:uFillTx/>
                <a:latin typeface="Proxima Nova Alt Th" panose="02000506030000020004" pitchFamily="50" charset="0"/>
                <a:ea typeface="+mn-ea"/>
                <a:cs typeface="+mn-cs"/>
              </a:rPr>
              <a:t>Showing % rating 4-5 / 5 for importance</a:t>
            </a:r>
            <a:endParaRPr kumimoji="0" lang="en-GB" sz="1600" b="0" i="0" u="none" strike="noStrike" kern="1200" cap="none" spc="0" normalizeH="0" baseline="0" noProof="0" dirty="0">
              <a:ln>
                <a:noFill/>
              </a:ln>
              <a:solidFill>
                <a:srgbClr val="4A4A49"/>
              </a:solidFill>
              <a:effectLst/>
              <a:uLnTx/>
              <a:uFillTx/>
              <a:latin typeface="Proxima Nova Alt Th" panose="02000506030000020004" pitchFamily="50" charset="0"/>
              <a:ea typeface="+mn-ea"/>
              <a:cs typeface="+mn-cs"/>
            </a:endParaRPr>
          </a:p>
        </p:txBody>
      </p:sp>
      <p:graphicFrame>
        <p:nvGraphicFramePr>
          <p:cNvPr id="4" name="D_3c7daf962f24c8a6" hidden="1">
            <a:extLst>
              <a:ext uri="{FF2B5EF4-FFF2-40B4-BE49-F238E27FC236}">
                <a16:creationId xmlns:a16="http://schemas.microsoft.com/office/drawing/2014/main" id="{78239E7B-A2BC-4B86-98EB-44F4FA6C0BAB}"/>
              </a:ext>
            </a:extLst>
          </p:cNvPr>
          <p:cNvGraphicFramePr/>
          <p:nvPr>
            <p:extLst>
              <p:ext uri="{D42A27DB-BD31-4B8C-83A1-F6EECF244321}">
                <p14:modId xmlns:p14="http://schemas.microsoft.com/office/powerpoint/2010/main" val="142290234"/>
              </p:ext>
            </p:extLst>
          </p:nvPr>
        </p:nvGraphicFramePr>
        <p:xfrm>
          <a:off x="0" y="0"/>
          <a:ext cx="2032000" cy="508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06794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1AB261FF-1380-4BF6-A652-567B9477B052}"/>
              </a:ext>
            </a:extLst>
          </p:cNvPr>
          <p:cNvSpPr/>
          <p:nvPr/>
        </p:nvSpPr>
        <p:spPr>
          <a:xfrm>
            <a:off x="3063812" y="2992108"/>
            <a:ext cx="6064371" cy="87377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4A4A49">
                    <a:lumMod val="75000"/>
                  </a:srgbClr>
                </a:solidFill>
                <a:effectLst/>
                <a:uLnTx/>
                <a:uFillTx/>
                <a:latin typeface="Proxima Nova Alt Th" panose="02000506030000020004" pitchFamily="50" charset="0"/>
                <a:ea typeface="+mn-ea"/>
                <a:cs typeface="+mn-cs"/>
              </a:rPr>
              <a:t>Segment findings</a:t>
            </a:r>
            <a:endParaRPr kumimoji="0" lang="en-GB" sz="4800" b="1" i="0" u="none" strike="noStrike" kern="1200" cap="none" spc="0" normalizeH="0" baseline="0" noProof="0" dirty="0">
              <a:ln>
                <a:noFill/>
              </a:ln>
              <a:solidFill>
                <a:srgbClr val="4A4A49">
                  <a:lumMod val="75000"/>
                </a:srgbClr>
              </a:solidFill>
              <a:effectLst/>
              <a:uLnTx/>
              <a:uFillTx/>
              <a:latin typeface="Proxima Nova Alt Th" panose="02000506030000020004" pitchFamily="50" charset="0"/>
              <a:ea typeface="+mn-ea"/>
              <a:cs typeface="+mn-cs"/>
            </a:endParaRPr>
          </a:p>
        </p:txBody>
      </p:sp>
    </p:spTree>
    <p:extLst>
      <p:ext uri="{BB962C8B-B14F-4D97-AF65-F5344CB8AC3E}">
        <p14:creationId xmlns:p14="http://schemas.microsoft.com/office/powerpoint/2010/main" val="1988274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_bb015dd956846853">
            <a:extLst>
              <a:ext uri="{FF2B5EF4-FFF2-40B4-BE49-F238E27FC236}">
                <a16:creationId xmlns:a16="http://schemas.microsoft.com/office/drawing/2014/main" id="{DF7E657B-C4E6-4158-9841-CD59B50A4498}"/>
              </a:ext>
            </a:extLst>
          </p:cNvPr>
          <p:cNvGraphicFramePr>
            <a:graphicFrameLocks/>
          </p:cNvGraphicFramePr>
          <p:nvPr>
            <p:extLst>
              <p:ext uri="{D42A27DB-BD31-4B8C-83A1-F6EECF244321}">
                <p14:modId xmlns:p14="http://schemas.microsoft.com/office/powerpoint/2010/main" val="2270844252"/>
              </p:ext>
            </p:extLst>
          </p:nvPr>
        </p:nvGraphicFramePr>
        <p:xfrm>
          <a:off x="838200" y="3028950"/>
          <a:ext cx="10515600" cy="31480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D_25b1a78395bb34e9">
            <a:extLst>
              <a:ext uri="{FF2B5EF4-FFF2-40B4-BE49-F238E27FC236}">
                <a16:creationId xmlns:a16="http://schemas.microsoft.com/office/drawing/2014/main" id="{F61C216F-9E33-4E30-AA68-85A42914D6D8}"/>
              </a:ext>
            </a:extLst>
          </p:cNvPr>
          <p:cNvGraphicFramePr>
            <a:graphicFrameLocks/>
          </p:cNvGraphicFramePr>
          <p:nvPr>
            <p:extLst>
              <p:ext uri="{D42A27DB-BD31-4B8C-83A1-F6EECF244321}">
                <p14:modId xmlns:p14="http://schemas.microsoft.com/office/powerpoint/2010/main" val="1108672495"/>
              </p:ext>
            </p:extLst>
          </p:nvPr>
        </p:nvGraphicFramePr>
        <p:xfrm>
          <a:off x="838200" y="704850"/>
          <a:ext cx="10515600" cy="3148013"/>
        </p:xfrm>
        <a:graphic>
          <a:graphicData uri="http://schemas.openxmlformats.org/drawingml/2006/chart">
            <c:chart xmlns:c="http://schemas.openxmlformats.org/drawingml/2006/chart" xmlns:r="http://schemas.openxmlformats.org/officeDocument/2006/relationships" r:id="rId4"/>
          </a:graphicData>
        </a:graphic>
      </p:graphicFrame>
      <p:sp>
        <p:nvSpPr>
          <p:cNvPr id="3" name="Title 2">
            <a:extLst>
              <a:ext uri="{FF2B5EF4-FFF2-40B4-BE49-F238E27FC236}">
                <a16:creationId xmlns:a16="http://schemas.microsoft.com/office/drawing/2014/main" id="{7C3933EF-6542-403C-88BA-43482E0BFFED}"/>
              </a:ext>
            </a:extLst>
          </p:cNvPr>
          <p:cNvSpPr>
            <a:spLocks noGrp="1"/>
          </p:cNvSpPr>
          <p:nvPr>
            <p:ph type="title"/>
          </p:nvPr>
        </p:nvSpPr>
        <p:spPr>
          <a:xfrm>
            <a:off x="202234" y="272744"/>
            <a:ext cx="9506915" cy="858753"/>
          </a:xfrm>
        </p:spPr>
        <p:txBody>
          <a:bodyPr/>
          <a:lstStyle/>
          <a:p>
            <a:r>
              <a:rPr lang="en-US" dirty="0"/>
              <a:t>What are potential voters personally concerned about?</a:t>
            </a:r>
            <a:endParaRPr lang="en-GB" dirty="0"/>
          </a:p>
        </p:txBody>
      </p:sp>
      <p:sp>
        <p:nvSpPr>
          <p:cNvPr id="5" name="Slide Number Placeholder 4">
            <a:extLst>
              <a:ext uri="{FF2B5EF4-FFF2-40B4-BE49-F238E27FC236}">
                <a16:creationId xmlns:a16="http://schemas.microsoft.com/office/drawing/2014/main" id="{DF063D53-DFEE-47BD-B74B-E6AB84AE1B47}"/>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C4C6F56-B3DB-B64D-89A3-7D5B0D04A5CD}" type="slidenum">
              <a:rPr kumimoji="0" lang="en-GB" sz="900" b="0" i="0" u="none" strike="noStrike" kern="1200" cap="none" spc="0" normalizeH="0" baseline="0" noProof="0" smtClean="0">
                <a:ln>
                  <a:noFill/>
                </a:ln>
                <a:solidFill>
                  <a:srgbClr val="4A4A49"/>
                </a:solidFill>
                <a:effectLst/>
                <a:uLnTx/>
                <a:uFillTx/>
                <a:latin typeface="Calibri" panose="020F0502020204030204" pitchFamily="34" charset="0"/>
                <a:ea typeface="+mn-ea"/>
                <a:cs typeface="Calibri" panose="020F05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GB"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endParaRPr>
          </a:p>
        </p:txBody>
      </p:sp>
      <p:sp>
        <p:nvSpPr>
          <p:cNvPr id="6" name="D_74184c5cd1ee2eee">
            <a:extLst>
              <a:ext uri="{FF2B5EF4-FFF2-40B4-BE49-F238E27FC236}">
                <a16:creationId xmlns:a16="http://schemas.microsoft.com/office/drawing/2014/main" id="{BA59AABE-5F8F-460B-9BA5-673CE7BDEA0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rPr>
              <a:t>Q6. Below are some things which people have told us they are concerned about at the moment. Which three things are you personally most concerned about today? Base: Total (n=2001), Segment 1 (n=549), Segment 2 (n=588), Segment 3 (n=333), Segment 4 (n=107), Segment 5 (n=424)</a:t>
            </a:r>
            <a:endParaRPr kumimoji="0" lang="en-US"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endParaRPr>
          </a:p>
        </p:txBody>
      </p:sp>
      <p:sp>
        <p:nvSpPr>
          <p:cNvPr id="12" name="TextBox 11">
            <a:extLst>
              <a:ext uri="{FF2B5EF4-FFF2-40B4-BE49-F238E27FC236}">
                <a16:creationId xmlns:a16="http://schemas.microsoft.com/office/drawing/2014/main" id="{A3555C0C-93EB-40FB-951B-41708BCF6547}"/>
              </a:ext>
            </a:extLst>
          </p:cNvPr>
          <p:cNvSpPr txBox="1"/>
          <p:nvPr/>
        </p:nvSpPr>
        <p:spPr>
          <a:xfrm>
            <a:off x="290383" y="593907"/>
            <a:ext cx="7236690" cy="338554"/>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A4A49"/>
                </a:solidFill>
                <a:effectLst/>
                <a:uLnTx/>
                <a:uFillTx/>
                <a:latin typeface="Proxima Nova Alt Th" panose="02000506030000020004" pitchFamily="50" charset="0"/>
                <a:ea typeface="+mn-ea"/>
                <a:cs typeface="+mn-cs"/>
              </a:rPr>
              <a:t>Showing % choosing each concern</a:t>
            </a:r>
            <a:endParaRPr kumimoji="0" lang="en-GB" sz="1600" b="0" i="0" u="none" strike="noStrike" kern="1200" cap="none" spc="0" normalizeH="0" baseline="0" noProof="0" dirty="0">
              <a:ln>
                <a:noFill/>
              </a:ln>
              <a:solidFill>
                <a:srgbClr val="4A4A49"/>
              </a:solidFill>
              <a:effectLst/>
              <a:uLnTx/>
              <a:uFillTx/>
              <a:latin typeface="Proxima Nova Alt Th" panose="02000506030000020004" pitchFamily="50" charset="0"/>
              <a:ea typeface="+mn-ea"/>
              <a:cs typeface="+mn-cs"/>
            </a:endParaRPr>
          </a:p>
        </p:txBody>
      </p:sp>
    </p:spTree>
    <p:extLst>
      <p:ext uri="{BB962C8B-B14F-4D97-AF65-F5344CB8AC3E}">
        <p14:creationId xmlns:p14="http://schemas.microsoft.com/office/powerpoint/2010/main" val="281347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_b7675f81e89fc128">
            <a:extLst>
              <a:ext uri="{FF2B5EF4-FFF2-40B4-BE49-F238E27FC236}">
                <a16:creationId xmlns:a16="http://schemas.microsoft.com/office/drawing/2014/main" id="{DF7E657B-C4E6-4158-9841-CD59B50A4498}"/>
              </a:ext>
            </a:extLst>
          </p:cNvPr>
          <p:cNvGraphicFramePr>
            <a:graphicFrameLocks/>
          </p:cNvGraphicFramePr>
          <p:nvPr>
            <p:extLst>
              <p:ext uri="{D42A27DB-BD31-4B8C-83A1-F6EECF244321}">
                <p14:modId xmlns:p14="http://schemas.microsoft.com/office/powerpoint/2010/main" val="1990256359"/>
              </p:ext>
            </p:extLst>
          </p:nvPr>
        </p:nvGraphicFramePr>
        <p:xfrm>
          <a:off x="838200" y="3028950"/>
          <a:ext cx="10515600" cy="31480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D_8742dfa66c3e3e70">
            <a:extLst>
              <a:ext uri="{FF2B5EF4-FFF2-40B4-BE49-F238E27FC236}">
                <a16:creationId xmlns:a16="http://schemas.microsoft.com/office/drawing/2014/main" id="{F61C216F-9E33-4E30-AA68-85A42914D6D8}"/>
              </a:ext>
            </a:extLst>
          </p:cNvPr>
          <p:cNvGraphicFramePr>
            <a:graphicFrameLocks/>
          </p:cNvGraphicFramePr>
          <p:nvPr>
            <p:extLst>
              <p:ext uri="{D42A27DB-BD31-4B8C-83A1-F6EECF244321}">
                <p14:modId xmlns:p14="http://schemas.microsoft.com/office/powerpoint/2010/main" val="1901022629"/>
              </p:ext>
            </p:extLst>
          </p:nvPr>
        </p:nvGraphicFramePr>
        <p:xfrm>
          <a:off x="838200" y="704850"/>
          <a:ext cx="10515600" cy="3148013"/>
        </p:xfrm>
        <a:graphic>
          <a:graphicData uri="http://schemas.openxmlformats.org/drawingml/2006/chart">
            <c:chart xmlns:c="http://schemas.openxmlformats.org/drawingml/2006/chart" xmlns:r="http://schemas.openxmlformats.org/officeDocument/2006/relationships" r:id="rId4"/>
          </a:graphicData>
        </a:graphic>
      </p:graphicFrame>
      <p:sp>
        <p:nvSpPr>
          <p:cNvPr id="3" name="Title 2">
            <a:extLst>
              <a:ext uri="{FF2B5EF4-FFF2-40B4-BE49-F238E27FC236}">
                <a16:creationId xmlns:a16="http://schemas.microsoft.com/office/drawing/2014/main" id="{7C3933EF-6542-403C-88BA-43482E0BFFED}"/>
              </a:ext>
            </a:extLst>
          </p:cNvPr>
          <p:cNvSpPr>
            <a:spLocks noGrp="1"/>
          </p:cNvSpPr>
          <p:nvPr>
            <p:ph type="title"/>
          </p:nvPr>
        </p:nvSpPr>
        <p:spPr/>
        <p:txBody>
          <a:bodyPr/>
          <a:lstStyle/>
          <a:p>
            <a:r>
              <a:rPr lang="en-US" dirty="0"/>
              <a:t>What are potential voters personally concerned about?</a:t>
            </a:r>
            <a:endParaRPr lang="en-GB" dirty="0"/>
          </a:p>
        </p:txBody>
      </p:sp>
      <p:sp>
        <p:nvSpPr>
          <p:cNvPr id="5" name="Slide Number Placeholder 4">
            <a:extLst>
              <a:ext uri="{FF2B5EF4-FFF2-40B4-BE49-F238E27FC236}">
                <a16:creationId xmlns:a16="http://schemas.microsoft.com/office/drawing/2014/main" id="{DF063D53-DFEE-47BD-B74B-E6AB84AE1B47}"/>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C4C6F56-B3DB-B64D-89A3-7D5B0D04A5CD}" type="slidenum">
              <a:rPr kumimoji="0" lang="en-GB" sz="900" b="0" i="0" u="none" strike="noStrike" kern="1200" cap="none" spc="0" normalizeH="0" baseline="0" noProof="0" smtClean="0">
                <a:ln>
                  <a:noFill/>
                </a:ln>
                <a:solidFill>
                  <a:srgbClr val="4A4A49"/>
                </a:solidFill>
                <a:effectLst/>
                <a:uLnTx/>
                <a:uFillTx/>
                <a:latin typeface="Calibri" panose="020F0502020204030204" pitchFamily="34" charset="0"/>
                <a:ea typeface="+mn-ea"/>
                <a:cs typeface="Calibri" panose="020F05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GB"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endParaRPr>
          </a:p>
        </p:txBody>
      </p:sp>
      <p:sp>
        <p:nvSpPr>
          <p:cNvPr id="6" name="D_8a50a9730fbebd8e">
            <a:extLst>
              <a:ext uri="{FF2B5EF4-FFF2-40B4-BE49-F238E27FC236}">
                <a16:creationId xmlns:a16="http://schemas.microsoft.com/office/drawing/2014/main" id="{BA59AABE-5F8F-460B-9BA5-673CE7BDEA01}"/>
              </a:ext>
            </a:extLst>
          </p:cNvPr>
          <p:cNvSpPr>
            <a:spLocks noGrp="1"/>
          </p:cNvSpPr>
          <p:nvPr>
            <p:ph type="ftr" sz="quarter" idx="11"/>
          </p:nvPr>
        </p:nvSpPr>
        <p:spPr>
          <a:xfrm>
            <a:off x="585016" y="6356359"/>
            <a:ext cx="1102196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rPr>
              <a:t>Q6. Below are some things which people have told us they are concerned about at the moment. Which three things are you personally most concerned about today? Base: Total (n=2001), Segment 1 (n=549), Segment 2 (n=588), Segment 3 (n=333), Segment 4 (n=107), Segment 5 (n=424)</a:t>
            </a:r>
            <a:endParaRPr kumimoji="0" lang="en-US"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endParaRPr>
          </a:p>
        </p:txBody>
      </p:sp>
      <p:sp>
        <p:nvSpPr>
          <p:cNvPr id="2" name="Rectangle 1">
            <a:extLst>
              <a:ext uri="{FF2B5EF4-FFF2-40B4-BE49-F238E27FC236}">
                <a16:creationId xmlns:a16="http://schemas.microsoft.com/office/drawing/2014/main" id="{2887C4C7-9C03-4B54-BD4A-1FA87CDD963E}"/>
              </a:ext>
            </a:extLst>
          </p:cNvPr>
          <p:cNvSpPr/>
          <p:nvPr/>
        </p:nvSpPr>
        <p:spPr>
          <a:xfrm>
            <a:off x="7219950" y="5229225"/>
            <a:ext cx="4057650" cy="114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12" name="TextBox 11">
            <a:extLst>
              <a:ext uri="{FF2B5EF4-FFF2-40B4-BE49-F238E27FC236}">
                <a16:creationId xmlns:a16="http://schemas.microsoft.com/office/drawing/2014/main" id="{D2D819DE-FD9B-4BB6-8C5E-CA31BB73EDF0}"/>
              </a:ext>
            </a:extLst>
          </p:cNvPr>
          <p:cNvSpPr txBox="1"/>
          <p:nvPr/>
        </p:nvSpPr>
        <p:spPr>
          <a:xfrm>
            <a:off x="290383" y="593907"/>
            <a:ext cx="7236690" cy="338554"/>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A4A49"/>
                </a:solidFill>
                <a:effectLst/>
                <a:uLnTx/>
                <a:uFillTx/>
                <a:latin typeface="Proxima Nova Alt Th" panose="02000506030000020004" pitchFamily="50" charset="0"/>
                <a:ea typeface="+mn-ea"/>
                <a:cs typeface="+mn-cs"/>
              </a:rPr>
              <a:t>Showing % choosing each concern</a:t>
            </a:r>
            <a:endParaRPr kumimoji="0" lang="en-GB" sz="1600" b="0" i="0" u="none" strike="noStrike" kern="1200" cap="none" spc="0" normalizeH="0" baseline="0" noProof="0" dirty="0">
              <a:ln>
                <a:noFill/>
              </a:ln>
              <a:solidFill>
                <a:srgbClr val="4A4A49"/>
              </a:solidFill>
              <a:effectLst/>
              <a:uLnTx/>
              <a:uFillTx/>
              <a:latin typeface="Proxima Nova Alt Th" panose="02000506030000020004" pitchFamily="50" charset="0"/>
              <a:ea typeface="+mn-ea"/>
              <a:cs typeface="+mn-cs"/>
            </a:endParaRPr>
          </a:p>
        </p:txBody>
      </p:sp>
    </p:spTree>
    <p:extLst>
      <p:ext uri="{BB962C8B-B14F-4D97-AF65-F5344CB8AC3E}">
        <p14:creationId xmlns:p14="http://schemas.microsoft.com/office/powerpoint/2010/main" val="16195757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_75d60a40a8617939">
            <a:extLst>
              <a:ext uri="{FF2B5EF4-FFF2-40B4-BE49-F238E27FC236}">
                <a16:creationId xmlns:a16="http://schemas.microsoft.com/office/drawing/2014/main" id="{DF7E657B-C4E6-4158-9841-CD59B50A4498}"/>
              </a:ext>
            </a:extLst>
          </p:cNvPr>
          <p:cNvGraphicFramePr>
            <a:graphicFrameLocks/>
          </p:cNvGraphicFramePr>
          <p:nvPr>
            <p:extLst>
              <p:ext uri="{D42A27DB-BD31-4B8C-83A1-F6EECF244321}">
                <p14:modId xmlns:p14="http://schemas.microsoft.com/office/powerpoint/2010/main" val="2550942344"/>
              </p:ext>
            </p:extLst>
          </p:nvPr>
        </p:nvGraphicFramePr>
        <p:xfrm>
          <a:off x="838200" y="3208346"/>
          <a:ext cx="10515600" cy="31480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D_5403c993ef0169a1">
            <a:extLst>
              <a:ext uri="{FF2B5EF4-FFF2-40B4-BE49-F238E27FC236}">
                <a16:creationId xmlns:a16="http://schemas.microsoft.com/office/drawing/2014/main" id="{F61C216F-9E33-4E30-AA68-85A42914D6D8}"/>
              </a:ext>
            </a:extLst>
          </p:cNvPr>
          <p:cNvGraphicFramePr>
            <a:graphicFrameLocks/>
          </p:cNvGraphicFramePr>
          <p:nvPr>
            <p:extLst>
              <p:ext uri="{D42A27DB-BD31-4B8C-83A1-F6EECF244321}">
                <p14:modId xmlns:p14="http://schemas.microsoft.com/office/powerpoint/2010/main" val="4041978835"/>
              </p:ext>
            </p:extLst>
          </p:nvPr>
        </p:nvGraphicFramePr>
        <p:xfrm>
          <a:off x="838200" y="871671"/>
          <a:ext cx="10515600" cy="2981192"/>
        </p:xfrm>
        <a:graphic>
          <a:graphicData uri="http://schemas.openxmlformats.org/drawingml/2006/chart">
            <c:chart xmlns:c="http://schemas.openxmlformats.org/drawingml/2006/chart" xmlns:r="http://schemas.openxmlformats.org/officeDocument/2006/relationships" r:id="rId4"/>
          </a:graphicData>
        </a:graphic>
      </p:graphicFrame>
      <p:sp>
        <p:nvSpPr>
          <p:cNvPr id="3" name="Title 2">
            <a:extLst>
              <a:ext uri="{FF2B5EF4-FFF2-40B4-BE49-F238E27FC236}">
                <a16:creationId xmlns:a16="http://schemas.microsoft.com/office/drawing/2014/main" id="{7C3933EF-6542-403C-88BA-43482E0BFFED}"/>
              </a:ext>
            </a:extLst>
          </p:cNvPr>
          <p:cNvSpPr>
            <a:spLocks noGrp="1"/>
          </p:cNvSpPr>
          <p:nvPr>
            <p:ph type="title"/>
          </p:nvPr>
        </p:nvSpPr>
        <p:spPr/>
        <p:txBody>
          <a:bodyPr/>
          <a:lstStyle/>
          <a:p>
            <a:r>
              <a:rPr lang="en-US" dirty="0"/>
              <a:t>What issues do potential voters want parties to focus on? </a:t>
            </a:r>
            <a:endParaRPr lang="en-GB" dirty="0"/>
          </a:p>
        </p:txBody>
      </p:sp>
      <p:sp>
        <p:nvSpPr>
          <p:cNvPr id="5" name="Slide Number Placeholder 4">
            <a:extLst>
              <a:ext uri="{FF2B5EF4-FFF2-40B4-BE49-F238E27FC236}">
                <a16:creationId xmlns:a16="http://schemas.microsoft.com/office/drawing/2014/main" id="{DF063D53-DFEE-47BD-B74B-E6AB84AE1B47}"/>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C4C6F56-B3DB-B64D-89A3-7D5B0D04A5CD}" type="slidenum">
              <a:rPr kumimoji="0" lang="en-GB" sz="900" b="0" i="0" u="none" strike="noStrike" kern="1200" cap="none" spc="0" normalizeH="0" baseline="0" noProof="0" smtClean="0">
                <a:ln>
                  <a:noFill/>
                </a:ln>
                <a:solidFill>
                  <a:srgbClr val="4A4A49"/>
                </a:solidFill>
                <a:effectLst/>
                <a:uLnTx/>
                <a:uFillTx/>
                <a:latin typeface="Calibri" panose="020F0502020204030204" pitchFamily="34" charset="0"/>
                <a:ea typeface="+mn-ea"/>
                <a:cs typeface="Calibri" panose="020F05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GB"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endParaRPr>
          </a:p>
        </p:txBody>
      </p:sp>
      <p:sp>
        <p:nvSpPr>
          <p:cNvPr id="6" name="D_15d5c57309df9b46">
            <a:extLst>
              <a:ext uri="{FF2B5EF4-FFF2-40B4-BE49-F238E27FC236}">
                <a16:creationId xmlns:a16="http://schemas.microsoft.com/office/drawing/2014/main" id="{BA59AABE-5F8F-460B-9BA5-673CE7BDEA0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rPr>
              <a:t>Q9. When thinking about which party you will vote for in the next European Parliament elections, how important or not is it that they prioritise the following? Base: Total (n=2001), Segment 1 (n=549), Segment 2 (n=588), Segment 3 (n=333), Segment 4 (n=107), Segment 5 (n=424)</a:t>
            </a:r>
            <a:endParaRPr kumimoji="0" lang="en-US"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endParaRPr>
          </a:p>
        </p:txBody>
      </p:sp>
      <p:sp>
        <p:nvSpPr>
          <p:cNvPr id="11" name="TextBox 10">
            <a:extLst>
              <a:ext uri="{FF2B5EF4-FFF2-40B4-BE49-F238E27FC236}">
                <a16:creationId xmlns:a16="http://schemas.microsoft.com/office/drawing/2014/main" id="{E1F47EAB-F469-4FF4-849F-FE307201537F}"/>
              </a:ext>
            </a:extLst>
          </p:cNvPr>
          <p:cNvSpPr txBox="1"/>
          <p:nvPr/>
        </p:nvSpPr>
        <p:spPr>
          <a:xfrm>
            <a:off x="290383" y="593907"/>
            <a:ext cx="7236690" cy="338554"/>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A4A49"/>
                </a:solidFill>
                <a:effectLst/>
                <a:uLnTx/>
                <a:uFillTx/>
                <a:latin typeface="Proxima Nova Alt Th" panose="02000506030000020004" pitchFamily="50" charset="0"/>
                <a:ea typeface="+mn-ea"/>
                <a:cs typeface="+mn-cs"/>
              </a:rPr>
              <a:t>Showing % rating 4-5 / 5 for importance</a:t>
            </a:r>
            <a:endParaRPr kumimoji="0" lang="en-GB" sz="1600" b="0" i="0" u="none" strike="noStrike" kern="1200" cap="none" spc="0" normalizeH="0" baseline="0" noProof="0" dirty="0">
              <a:ln>
                <a:noFill/>
              </a:ln>
              <a:solidFill>
                <a:srgbClr val="4A4A49"/>
              </a:solidFill>
              <a:effectLst/>
              <a:uLnTx/>
              <a:uFillTx/>
              <a:latin typeface="Proxima Nova Alt Th" panose="02000506030000020004" pitchFamily="50" charset="0"/>
              <a:ea typeface="+mn-ea"/>
              <a:cs typeface="+mn-cs"/>
            </a:endParaRPr>
          </a:p>
        </p:txBody>
      </p:sp>
    </p:spTree>
    <p:extLst>
      <p:ext uri="{BB962C8B-B14F-4D97-AF65-F5344CB8AC3E}">
        <p14:creationId xmlns:p14="http://schemas.microsoft.com/office/powerpoint/2010/main" val="1738976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_259eff7cbb8dca87">
            <a:extLst>
              <a:ext uri="{FF2B5EF4-FFF2-40B4-BE49-F238E27FC236}">
                <a16:creationId xmlns:a16="http://schemas.microsoft.com/office/drawing/2014/main" id="{DF7E657B-C4E6-4158-9841-CD59B50A4498}"/>
              </a:ext>
            </a:extLst>
          </p:cNvPr>
          <p:cNvGraphicFramePr>
            <a:graphicFrameLocks/>
          </p:cNvGraphicFramePr>
          <p:nvPr>
            <p:extLst>
              <p:ext uri="{D42A27DB-BD31-4B8C-83A1-F6EECF244321}">
                <p14:modId xmlns:p14="http://schemas.microsoft.com/office/powerpoint/2010/main" val="1574846530"/>
              </p:ext>
            </p:extLst>
          </p:nvPr>
        </p:nvGraphicFramePr>
        <p:xfrm>
          <a:off x="838200" y="3209891"/>
          <a:ext cx="10515600" cy="31480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D_1e0f95ed7510f57c">
            <a:extLst>
              <a:ext uri="{FF2B5EF4-FFF2-40B4-BE49-F238E27FC236}">
                <a16:creationId xmlns:a16="http://schemas.microsoft.com/office/drawing/2014/main" id="{F61C216F-9E33-4E30-AA68-85A42914D6D8}"/>
              </a:ext>
            </a:extLst>
          </p:cNvPr>
          <p:cNvGraphicFramePr>
            <a:graphicFrameLocks/>
          </p:cNvGraphicFramePr>
          <p:nvPr>
            <p:extLst>
              <p:ext uri="{D42A27DB-BD31-4B8C-83A1-F6EECF244321}">
                <p14:modId xmlns:p14="http://schemas.microsoft.com/office/powerpoint/2010/main" val="2088386232"/>
              </p:ext>
            </p:extLst>
          </p:nvPr>
        </p:nvGraphicFramePr>
        <p:xfrm>
          <a:off x="838200" y="932461"/>
          <a:ext cx="10515600" cy="2920402"/>
        </p:xfrm>
        <a:graphic>
          <a:graphicData uri="http://schemas.openxmlformats.org/drawingml/2006/chart">
            <c:chart xmlns:c="http://schemas.openxmlformats.org/drawingml/2006/chart" xmlns:r="http://schemas.openxmlformats.org/officeDocument/2006/relationships" r:id="rId4"/>
          </a:graphicData>
        </a:graphic>
      </p:graphicFrame>
      <p:sp>
        <p:nvSpPr>
          <p:cNvPr id="3" name="Title 2">
            <a:extLst>
              <a:ext uri="{FF2B5EF4-FFF2-40B4-BE49-F238E27FC236}">
                <a16:creationId xmlns:a16="http://schemas.microsoft.com/office/drawing/2014/main" id="{7C3933EF-6542-403C-88BA-43482E0BFFED}"/>
              </a:ext>
            </a:extLst>
          </p:cNvPr>
          <p:cNvSpPr>
            <a:spLocks noGrp="1"/>
          </p:cNvSpPr>
          <p:nvPr>
            <p:ph type="title"/>
          </p:nvPr>
        </p:nvSpPr>
        <p:spPr/>
        <p:txBody>
          <a:bodyPr/>
          <a:lstStyle/>
          <a:p>
            <a:r>
              <a:rPr lang="en-US" dirty="0"/>
              <a:t>What issues do potential voters want parties to focus on? </a:t>
            </a:r>
            <a:endParaRPr lang="en-GB" dirty="0"/>
          </a:p>
        </p:txBody>
      </p:sp>
      <p:sp>
        <p:nvSpPr>
          <p:cNvPr id="5" name="Slide Number Placeholder 4">
            <a:extLst>
              <a:ext uri="{FF2B5EF4-FFF2-40B4-BE49-F238E27FC236}">
                <a16:creationId xmlns:a16="http://schemas.microsoft.com/office/drawing/2014/main" id="{DF063D53-DFEE-47BD-B74B-E6AB84AE1B47}"/>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C4C6F56-B3DB-B64D-89A3-7D5B0D04A5CD}" type="slidenum">
              <a:rPr kumimoji="0" lang="en-GB" sz="900" b="0" i="0" u="none" strike="noStrike" kern="1200" cap="none" spc="0" normalizeH="0" baseline="0" noProof="0" smtClean="0">
                <a:ln>
                  <a:noFill/>
                </a:ln>
                <a:solidFill>
                  <a:srgbClr val="4A4A49"/>
                </a:solidFill>
                <a:effectLst/>
                <a:uLnTx/>
                <a:uFillTx/>
                <a:latin typeface="Calibri" panose="020F0502020204030204" pitchFamily="34" charset="0"/>
                <a:ea typeface="+mn-ea"/>
                <a:cs typeface="Calibri" panose="020F05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GB"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endParaRPr>
          </a:p>
        </p:txBody>
      </p:sp>
      <p:sp>
        <p:nvSpPr>
          <p:cNvPr id="6" name="D_1b8927b69248c668">
            <a:extLst>
              <a:ext uri="{FF2B5EF4-FFF2-40B4-BE49-F238E27FC236}">
                <a16:creationId xmlns:a16="http://schemas.microsoft.com/office/drawing/2014/main" id="{BA59AABE-5F8F-460B-9BA5-673CE7BDEA0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rPr>
              <a:t>Q9. When thinking about which party you will vote for in the next European Parliament elections, how important or not is it that they prioritise the following? Base: Total (n=2001), Segment 1 (n=549), Segment 2 (n=588), Segment 3 (n=333), Segment 4 (n=107), Segment 5 (n=424)</a:t>
            </a:r>
            <a:endParaRPr kumimoji="0" lang="en-US"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endParaRPr>
          </a:p>
        </p:txBody>
      </p:sp>
      <p:sp>
        <p:nvSpPr>
          <p:cNvPr id="11" name="TextBox 10">
            <a:extLst>
              <a:ext uri="{FF2B5EF4-FFF2-40B4-BE49-F238E27FC236}">
                <a16:creationId xmlns:a16="http://schemas.microsoft.com/office/drawing/2014/main" id="{16C7F196-748A-4798-B844-A632325F56E6}"/>
              </a:ext>
            </a:extLst>
          </p:cNvPr>
          <p:cNvSpPr txBox="1"/>
          <p:nvPr/>
        </p:nvSpPr>
        <p:spPr>
          <a:xfrm>
            <a:off x="290383" y="593907"/>
            <a:ext cx="7236690" cy="338554"/>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A4A49"/>
                </a:solidFill>
                <a:effectLst/>
                <a:uLnTx/>
                <a:uFillTx/>
                <a:latin typeface="Proxima Nova Alt Th" panose="02000506030000020004" pitchFamily="50" charset="0"/>
                <a:ea typeface="+mn-ea"/>
                <a:cs typeface="+mn-cs"/>
              </a:rPr>
              <a:t>Showing % rating 4-5 / 5 for importance</a:t>
            </a:r>
            <a:endParaRPr kumimoji="0" lang="en-GB" sz="1600" b="0" i="0" u="none" strike="noStrike" kern="1200" cap="none" spc="0" normalizeH="0" baseline="0" noProof="0" dirty="0">
              <a:ln>
                <a:noFill/>
              </a:ln>
              <a:solidFill>
                <a:srgbClr val="4A4A49"/>
              </a:solidFill>
              <a:effectLst/>
              <a:uLnTx/>
              <a:uFillTx/>
              <a:latin typeface="Proxima Nova Alt Th" panose="02000506030000020004" pitchFamily="50" charset="0"/>
              <a:ea typeface="+mn-ea"/>
              <a:cs typeface="+mn-cs"/>
            </a:endParaRPr>
          </a:p>
        </p:txBody>
      </p:sp>
    </p:spTree>
    <p:extLst>
      <p:ext uri="{BB962C8B-B14F-4D97-AF65-F5344CB8AC3E}">
        <p14:creationId xmlns:p14="http://schemas.microsoft.com/office/powerpoint/2010/main" val="27945205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_0ae019f56de316e0">
            <a:extLst>
              <a:ext uri="{FF2B5EF4-FFF2-40B4-BE49-F238E27FC236}">
                <a16:creationId xmlns:a16="http://schemas.microsoft.com/office/drawing/2014/main" id="{F61C216F-9E33-4E30-AA68-85A42914D6D8}"/>
              </a:ext>
            </a:extLst>
          </p:cNvPr>
          <p:cNvGraphicFramePr>
            <a:graphicFrameLocks/>
          </p:cNvGraphicFramePr>
          <p:nvPr>
            <p:extLst>
              <p:ext uri="{D42A27DB-BD31-4B8C-83A1-F6EECF244321}">
                <p14:modId xmlns:p14="http://schemas.microsoft.com/office/powerpoint/2010/main" val="2126063739"/>
              </p:ext>
            </p:extLst>
          </p:nvPr>
        </p:nvGraphicFramePr>
        <p:xfrm>
          <a:off x="838200" y="803305"/>
          <a:ext cx="10515600" cy="3049558"/>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7C3933EF-6542-403C-88BA-43482E0BFFED}"/>
              </a:ext>
            </a:extLst>
          </p:cNvPr>
          <p:cNvSpPr>
            <a:spLocks noGrp="1"/>
          </p:cNvSpPr>
          <p:nvPr>
            <p:ph type="title"/>
          </p:nvPr>
        </p:nvSpPr>
        <p:spPr>
          <a:xfrm>
            <a:off x="202234" y="272744"/>
            <a:ext cx="10585928" cy="858753"/>
          </a:xfrm>
        </p:spPr>
        <p:txBody>
          <a:bodyPr/>
          <a:lstStyle/>
          <a:p>
            <a:r>
              <a:rPr lang="en-US" dirty="0"/>
              <a:t>What issues do potential voters want parties to focus on? </a:t>
            </a:r>
            <a:endParaRPr lang="en-GB" dirty="0"/>
          </a:p>
        </p:txBody>
      </p:sp>
      <p:sp>
        <p:nvSpPr>
          <p:cNvPr id="5" name="Slide Number Placeholder 4">
            <a:extLst>
              <a:ext uri="{FF2B5EF4-FFF2-40B4-BE49-F238E27FC236}">
                <a16:creationId xmlns:a16="http://schemas.microsoft.com/office/drawing/2014/main" id="{DF063D53-DFEE-47BD-B74B-E6AB84AE1B47}"/>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C4C6F56-B3DB-B64D-89A3-7D5B0D04A5CD}" type="slidenum">
              <a:rPr kumimoji="0" lang="en-GB" sz="900" b="0" i="0" u="none" strike="noStrike" kern="1200" cap="none" spc="0" normalizeH="0" baseline="0" noProof="0" smtClean="0">
                <a:ln>
                  <a:noFill/>
                </a:ln>
                <a:solidFill>
                  <a:srgbClr val="4A4A49"/>
                </a:solidFill>
                <a:effectLst/>
                <a:uLnTx/>
                <a:uFillTx/>
                <a:latin typeface="Calibri" panose="020F0502020204030204" pitchFamily="34" charset="0"/>
                <a:ea typeface="+mn-ea"/>
                <a:cs typeface="Calibri" panose="020F05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GB"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endParaRPr>
          </a:p>
        </p:txBody>
      </p:sp>
      <p:sp>
        <p:nvSpPr>
          <p:cNvPr id="6" name="D_ffb068255042921d">
            <a:extLst>
              <a:ext uri="{FF2B5EF4-FFF2-40B4-BE49-F238E27FC236}">
                <a16:creationId xmlns:a16="http://schemas.microsoft.com/office/drawing/2014/main" id="{BA59AABE-5F8F-460B-9BA5-673CE7BDEA0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rPr>
              <a:t>Q9. When thinking about which party you will vote for in the next European Parliament elections, how important or not is it that they prioritise the following? Base: Total (n=2001), 18-29 (n=436), 30-44 (n=706), 45-59 (n=594), 60+ (n=265)</a:t>
            </a:r>
          </a:p>
        </p:txBody>
      </p:sp>
      <p:graphicFrame>
        <p:nvGraphicFramePr>
          <p:cNvPr id="8" name="D_60434d7f2eee4108">
            <a:extLst>
              <a:ext uri="{FF2B5EF4-FFF2-40B4-BE49-F238E27FC236}">
                <a16:creationId xmlns:a16="http://schemas.microsoft.com/office/drawing/2014/main" id="{DF7E657B-C4E6-4158-9841-CD59B50A4498}"/>
              </a:ext>
            </a:extLst>
          </p:cNvPr>
          <p:cNvGraphicFramePr>
            <a:graphicFrameLocks/>
          </p:cNvGraphicFramePr>
          <p:nvPr>
            <p:extLst>
              <p:ext uri="{D42A27DB-BD31-4B8C-83A1-F6EECF244321}">
                <p14:modId xmlns:p14="http://schemas.microsoft.com/office/powerpoint/2010/main" val="1035377335"/>
              </p:ext>
            </p:extLst>
          </p:nvPr>
        </p:nvGraphicFramePr>
        <p:xfrm>
          <a:off x="838200" y="3208346"/>
          <a:ext cx="10515600" cy="3148013"/>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E1F47EAB-F469-4FF4-849F-FE307201537F}"/>
              </a:ext>
            </a:extLst>
          </p:cNvPr>
          <p:cNvSpPr txBox="1"/>
          <p:nvPr/>
        </p:nvSpPr>
        <p:spPr>
          <a:xfrm>
            <a:off x="290383" y="593907"/>
            <a:ext cx="7236690" cy="338554"/>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A4A49"/>
                </a:solidFill>
                <a:effectLst/>
                <a:uLnTx/>
                <a:uFillTx/>
                <a:latin typeface="Proxima Nova Alt Th" panose="02000506030000020004" pitchFamily="50" charset="0"/>
                <a:ea typeface="+mn-ea"/>
                <a:cs typeface="+mn-cs"/>
              </a:rPr>
              <a:t>Showing % rating 4-5 / 5 for importance. Total split by age. </a:t>
            </a:r>
            <a:endParaRPr kumimoji="0" lang="en-GB" sz="1600" b="0" i="0" u="none" strike="noStrike" kern="1200" cap="none" spc="0" normalizeH="0" baseline="0" noProof="0" dirty="0">
              <a:ln>
                <a:noFill/>
              </a:ln>
              <a:solidFill>
                <a:srgbClr val="4A4A49"/>
              </a:solidFill>
              <a:effectLst/>
              <a:uLnTx/>
              <a:uFillTx/>
              <a:latin typeface="Proxima Nova Alt Th" panose="02000506030000020004" pitchFamily="50" charset="0"/>
              <a:ea typeface="+mn-ea"/>
              <a:cs typeface="+mn-cs"/>
            </a:endParaRPr>
          </a:p>
        </p:txBody>
      </p:sp>
    </p:spTree>
    <p:extLst>
      <p:ext uri="{BB962C8B-B14F-4D97-AF65-F5344CB8AC3E}">
        <p14:creationId xmlns:p14="http://schemas.microsoft.com/office/powerpoint/2010/main" val="6601727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_22ba38457f54e07f">
            <a:extLst>
              <a:ext uri="{FF2B5EF4-FFF2-40B4-BE49-F238E27FC236}">
                <a16:creationId xmlns:a16="http://schemas.microsoft.com/office/drawing/2014/main" id="{F61C216F-9E33-4E30-AA68-85A42914D6D8}"/>
              </a:ext>
            </a:extLst>
          </p:cNvPr>
          <p:cNvGraphicFramePr>
            <a:graphicFrameLocks/>
          </p:cNvGraphicFramePr>
          <p:nvPr>
            <p:extLst>
              <p:ext uri="{D42A27DB-BD31-4B8C-83A1-F6EECF244321}">
                <p14:modId xmlns:p14="http://schemas.microsoft.com/office/powerpoint/2010/main" val="731614267"/>
              </p:ext>
            </p:extLst>
          </p:nvPr>
        </p:nvGraphicFramePr>
        <p:xfrm>
          <a:off x="838200" y="863125"/>
          <a:ext cx="10515600" cy="2989738"/>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7C3933EF-6542-403C-88BA-43482E0BFFED}"/>
              </a:ext>
            </a:extLst>
          </p:cNvPr>
          <p:cNvSpPr>
            <a:spLocks noGrp="1"/>
          </p:cNvSpPr>
          <p:nvPr>
            <p:ph type="title"/>
          </p:nvPr>
        </p:nvSpPr>
        <p:spPr>
          <a:xfrm>
            <a:off x="202234" y="272744"/>
            <a:ext cx="10726604" cy="858753"/>
          </a:xfrm>
        </p:spPr>
        <p:txBody>
          <a:bodyPr/>
          <a:lstStyle/>
          <a:p>
            <a:r>
              <a:rPr lang="en-US" dirty="0"/>
              <a:t>What issues do potential voters want parties to focus on? </a:t>
            </a:r>
            <a:endParaRPr lang="en-GB" dirty="0"/>
          </a:p>
        </p:txBody>
      </p:sp>
      <p:sp>
        <p:nvSpPr>
          <p:cNvPr id="5" name="Slide Number Placeholder 4">
            <a:extLst>
              <a:ext uri="{FF2B5EF4-FFF2-40B4-BE49-F238E27FC236}">
                <a16:creationId xmlns:a16="http://schemas.microsoft.com/office/drawing/2014/main" id="{DF063D53-DFEE-47BD-B74B-E6AB84AE1B47}"/>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C4C6F56-B3DB-B64D-89A3-7D5B0D04A5CD}" type="slidenum">
              <a:rPr kumimoji="0" lang="en-GB" sz="900" b="0" i="0" u="none" strike="noStrike" kern="1200" cap="none" spc="0" normalizeH="0" baseline="0" noProof="0" smtClean="0">
                <a:ln>
                  <a:noFill/>
                </a:ln>
                <a:solidFill>
                  <a:srgbClr val="4A4A49"/>
                </a:solidFill>
                <a:effectLst/>
                <a:uLnTx/>
                <a:uFillTx/>
                <a:latin typeface="Calibri" panose="020F0502020204030204" pitchFamily="34" charset="0"/>
                <a:ea typeface="+mn-ea"/>
                <a:cs typeface="Calibri" panose="020F05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GB"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endParaRPr>
          </a:p>
        </p:txBody>
      </p:sp>
      <p:sp>
        <p:nvSpPr>
          <p:cNvPr id="6" name="D_1d4009580c448a82">
            <a:extLst>
              <a:ext uri="{FF2B5EF4-FFF2-40B4-BE49-F238E27FC236}">
                <a16:creationId xmlns:a16="http://schemas.microsoft.com/office/drawing/2014/main" id="{BA59AABE-5F8F-460B-9BA5-673CE7BDEA0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rPr>
              <a:t>Q9. When thinking about which party you will vote for in the next European Parliament elections, how important or not is it that they prioritise the following? Base: Total (n=2001), 18-29 (n=436), 30-44 (n=706), 45-59 (n=594), 60+ (n=265)</a:t>
            </a:r>
            <a:endParaRPr kumimoji="0" lang="en-US"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endParaRPr>
          </a:p>
        </p:txBody>
      </p:sp>
      <p:graphicFrame>
        <p:nvGraphicFramePr>
          <p:cNvPr id="8" name="D_72a00c031430d740">
            <a:extLst>
              <a:ext uri="{FF2B5EF4-FFF2-40B4-BE49-F238E27FC236}">
                <a16:creationId xmlns:a16="http://schemas.microsoft.com/office/drawing/2014/main" id="{DF7E657B-C4E6-4158-9841-CD59B50A4498}"/>
              </a:ext>
            </a:extLst>
          </p:cNvPr>
          <p:cNvGraphicFramePr>
            <a:graphicFrameLocks/>
          </p:cNvGraphicFramePr>
          <p:nvPr>
            <p:extLst>
              <p:ext uri="{D42A27DB-BD31-4B8C-83A1-F6EECF244321}">
                <p14:modId xmlns:p14="http://schemas.microsoft.com/office/powerpoint/2010/main" val="46421169"/>
              </p:ext>
            </p:extLst>
          </p:nvPr>
        </p:nvGraphicFramePr>
        <p:xfrm>
          <a:off x="838200" y="3290131"/>
          <a:ext cx="10515600" cy="3066228"/>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16C7F196-748A-4798-B844-A632325F56E6}"/>
              </a:ext>
            </a:extLst>
          </p:cNvPr>
          <p:cNvSpPr txBox="1"/>
          <p:nvPr/>
        </p:nvSpPr>
        <p:spPr>
          <a:xfrm>
            <a:off x="290383" y="593907"/>
            <a:ext cx="7236690" cy="338554"/>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A4A49"/>
                </a:solidFill>
                <a:effectLst/>
                <a:uLnTx/>
                <a:uFillTx/>
                <a:latin typeface="Proxima Nova Alt Th" panose="02000506030000020004" pitchFamily="50" charset="0"/>
                <a:ea typeface="+mn-ea"/>
                <a:cs typeface="+mn-cs"/>
              </a:rPr>
              <a:t>Showing % rating 4-5 / 5 for importance. Total split by age. </a:t>
            </a:r>
            <a:endParaRPr kumimoji="0" lang="en-GB" sz="1600" b="0" i="0" u="none" strike="noStrike" kern="1200" cap="none" spc="0" normalizeH="0" baseline="0" noProof="0" dirty="0">
              <a:ln>
                <a:noFill/>
              </a:ln>
              <a:solidFill>
                <a:srgbClr val="4A4A49"/>
              </a:solidFill>
              <a:effectLst/>
              <a:uLnTx/>
              <a:uFillTx/>
              <a:latin typeface="Proxima Nova Alt Th" panose="02000506030000020004" pitchFamily="50" charset="0"/>
              <a:ea typeface="+mn-ea"/>
              <a:cs typeface="+mn-cs"/>
            </a:endParaRPr>
          </a:p>
        </p:txBody>
      </p:sp>
    </p:spTree>
    <p:extLst>
      <p:ext uri="{BB962C8B-B14F-4D97-AF65-F5344CB8AC3E}">
        <p14:creationId xmlns:p14="http://schemas.microsoft.com/office/powerpoint/2010/main" val="15938063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3933EF-6542-403C-88BA-43482E0BFFED}"/>
              </a:ext>
            </a:extLst>
          </p:cNvPr>
          <p:cNvSpPr>
            <a:spLocks noGrp="1"/>
          </p:cNvSpPr>
          <p:nvPr>
            <p:ph type="title"/>
          </p:nvPr>
        </p:nvSpPr>
        <p:spPr/>
        <p:txBody>
          <a:bodyPr/>
          <a:lstStyle/>
          <a:p>
            <a:r>
              <a:rPr lang="en-US" dirty="0"/>
              <a:t>Voting behavior and intention</a:t>
            </a:r>
            <a:endParaRPr lang="en-GB" dirty="0"/>
          </a:p>
        </p:txBody>
      </p:sp>
      <p:sp>
        <p:nvSpPr>
          <p:cNvPr id="5" name="Slide Number Placeholder 4">
            <a:extLst>
              <a:ext uri="{FF2B5EF4-FFF2-40B4-BE49-F238E27FC236}">
                <a16:creationId xmlns:a16="http://schemas.microsoft.com/office/drawing/2014/main" id="{DF063D53-DFEE-47BD-B74B-E6AB84AE1B47}"/>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C4C6F56-B3DB-B64D-89A3-7D5B0D04A5CD}" type="slidenum">
              <a:rPr kumimoji="0" lang="en-GB" sz="900" b="0" i="0" u="none" strike="noStrike" kern="1200" cap="none" spc="0" normalizeH="0" baseline="0" noProof="0" smtClean="0">
                <a:ln>
                  <a:noFill/>
                </a:ln>
                <a:solidFill>
                  <a:srgbClr val="4A4A49"/>
                </a:solidFill>
                <a:effectLst/>
                <a:uLnTx/>
                <a:uFillTx/>
                <a:latin typeface="Calibri" panose="020F0502020204030204" pitchFamily="34" charset="0"/>
                <a:ea typeface="+mn-ea"/>
                <a:cs typeface="Calibri" panose="020F05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GB"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endParaRPr>
          </a:p>
        </p:txBody>
      </p:sp>
      <p:sp>
        <p:nvSpPr>
          <p:cNvPr id="6" name="D_c7d66545b3dae6de">
            <a:extLst>
              <a:ext uri="{FF2B5EF4-FFF2-40B4-BE49-F238E27FC236}">
                <a16:creationId xmlns:a16="http://schemas.microsoft.com/office/drawing/2014/main" id="{BA59AABE-5F8F-460B-9BA5-673CE7BDEA01}"/>
              </a:ext>
            </a:extLst>
          </p:cNvPr>
          <p:cNvSpPr>
            <a:spLocks noGrp="1"/>
          </p:cNvSpPr>
          <p:nvPr>
            <p:ph type="ftr" sz="quarter" idx="11"/>
          </p:nvPr>
        </p:nvSpPr>
        <p:spPr>
          <a:xfrm>
            <a:off x="585016" y="6365935"/>
            <a:ext cx="1102196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rPr>
              <a:t>Q4. How likely are you to vote in the following elections? Base: Total at Q4 (n=3023), Segment 1 at Q4 (n=549), Segment 2 at Q4 (n=588), Segment 3 at Q4 (n=333), Segment 4 at Q4 (n=107), Segment 5 at Q4 (n=424 ). Q5. Did you manage to vote in the European Parliament elections in May 2014? Base: Total (n=2001), Segment 1 (n=549), Segment 2 (n=588), Segment 3 (n=333), Segment 4 (n=107), Segment 5 (n=424)</a:t>
            </a:r>
          </a:p>
        </p:txBody>
      </p:sp>
      <p:graphicFrame>
        <p:nvGraphicFramePr>
          <p:cNvPr id="32" name="D_9724c51952f55868">
            <a:extLst>
              <a:ext uri="{FF2B5EF4-FFF2-40B4-BE49-F238E27FC236}">
                <a16:creationId xmlns:a16="http://schemas.microsoft.com/office/drawing/2014/main" id="{D2C0DF14-D808-44FC-8BA7-93ABD2C2DFC3}"/>
              </a:ext>
            </a:extLst>
          </p:cNvPr>
          <p:cNvGraphicFramePr/>
          <p:nvPr>
            <p:extLst>
              <p:ext uri="{D42A27DB-BD31-4B8C-83A1-F6EECF244321}">
                <p14:modId xmlns:p14="http://schemas.microsoft.com/office/powerpoint/2010/main" val="875920107"/>
              </p:ext>
            </p:extLst>
          </p:nvPr>
        </p:nvGraphicFramePr>
        <p:xfrm>
          <a:off x="705667" y="1556643"/>
          <a:ext cx="10780666" cy="21590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3" name="D_8b4bd95a81b76bf6">
            <a:extLst>
              <a:ext uri="{FF2B5EF4-FFF2-40B4-BE49-F238E27FC236}">
                <a16:creationId xmlns:a16="http://schemas.microsoft.com/office/drawing/2014/main" id="{81487D07-9509-421C-BB0D-81BDAFE9702A}"/>
              </a:ext>
            </a:extLst>
          </p:cNvPr>
          <p:cNvGraphicFramePr/>
          <p:nvPr>
            <p:extLst>
              <p:ext uri="{D42A27DB-BD31-4B8C-83A1-F6EECF244321}">
                <p14:modId xmlns:p14="http://schemas.microsoft.com/office/powerpoint/2010/main" val="2973538462"/>
              </p:ext>
            </p:extLst>
          </p:nvPr>
        </p:nvGraphicFramePr>
        <p:xfrm>
          <a:off x="705667" y="4113818"/>
          <a:ext cx="10780666" cy="2159004"/>
        </p:xfrm>
        <a:graphic>
          <a:graphicData uri="http://schemas.openxmlformats.org/drawingml/2006/chart">
            <c:chart xmlns:c="http://schemas.openxmlformats.org/drawingml/2006/chart" xmlns:r="http://schemas.openxmlformats.org/officeDocument/2006/relationships" r:id="rId4"/>
          </a:graphicData>
        </a:graphic>
      </p:graphicFrame>
      <p:sp>
        <p:nvSpPr>
          <p:cNvPr id="34" name="TextBox 33">
            <a:extLst>
              <a:ext uri="{FF2B5EF4-FFF2-40B4-BE49-F238E27FC236}">
                <a16:creationId xmlns:a16="http://schemas.microsoft.com/office/drawing/2014/main" id="{DE23D899-AE8C-43B9-BFDA-031AC83C9392}"/>
              </a:ext>
            </a:extLst>
          </p:cNvPr>
          <p:cNvSpPr txBox="1"/>
          <p:nvPr/>
        </p:nvSpPr>
        <p:spPr>
          <a:xfrm>
            <a:off x="345676" y="751015"/>
            <a:ext cx="8854080" cy="338554"/>
          </a:xfrm>
          <a:prstGeom prst="rect">
            <a:avLst/>
          </a:prstGeom>
          <a:noFill/>
        </p:spPr>
        <p:txBody>
          <a:bodyPr wrap="square" lIns="9000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A4A49"/>
                </a:solidFill>
                <a:effectLst/>
                <a:uLnTx/>
                <a:uFillTx/>
                <a:latin typeface="Proxima Nova Alt Th" panose="02000506030000020004" pitchFamily="50" charset="0"/>
                <a:ea typeface="+mn-ea"/>
                <a:cs typeface="+mn-cs"/>
              </a:rPr>
              <a:t>Likelihood to vote in 2019 European Parliament elections. </a:t>
            </a:r>
          </a:p>
        </p:txBody>
      </p:sp>
      <p:grpSp>
        <p:nvGrpSpPr>
          <p:cNvPr id="28" name="Group 27"/>
          <p:cNvGrpSpPr/>
          <p:nvPr/>
        </p:nvGrpSpPr>
        <p:grpSpPr>
          <a:xfrm>
            <a:off x="183520" y="1281354"/>
            <a:ext cx="2660724" cy="253916"/>
            <a:chOff x="183520" y="1343500"/>
            <a:chExt cx="2660724" cy="253916"/>
          </a:xfrm>
        </p:grpSpPr>
        <p:sp>
          <p:nvSpPr>
            <p:cNvPr id="29" name="TextBox 28"/>
            <p:cNvSpPr txBox="1"/>
            <p:nvPr/>
          </p:nvSpPr>
          <p:spPr>
            <a:xfrm>
              <a:off x="257438" y="1343500"/>
              <a:ext cx="2586806"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4A4A49"/>
                  </a:solidFill>
                  <a:effectLst/>
                  <a:uLnTx/>
                  <a:uFillTx/>
                  <a:latin typeface="Calibri" panose="020F0502020204030204" pitchFamily="34" charset="0"/>
                  <a:ea typeface="Roboto" panose="02000000000000000000" pitchFamily="2" charset="0"/>
                  <a:cs typeface="Calibri" panose="020F0502020204030204" pitchFamily="34" charset="0"/>
                </a:rPr>
                <a:t>Likely to vote (4-5 / 5 for likelihood to vote)</a:t>
              </a:r>
            </a:p>
          </p:txBody>
        </p:sp>
        <p:sp>
          <p:nvSpPr>
            <p:cNvPr id="30" name="Rectangle 29"/>
            <p:cNvSpPr/>
            <p:nvPr/>
          </p:nvSpPr>
          <p:spPr>
            <a:xfrm>
              <a:off x="183520" y="1417375"/>
              <a:ext cx="104513" cy="106166"/>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Franklin Gothic Book"/>
                <a:ea typeface="+mn-ea"/>
                <a:cs typeface="+mn-cs"/>
              </a:endParaRPr>
            </a:p>
          </p:txBody>
        </p:sp>
      </p:grpSp>
      <p:grpSp>
        <p:nvGrpSpPr>
          <p:cNvPr id="31" name="Group 30"/>
          <p:cNvGrpSpPr/>
          <p:nvPr/>
        </p:nvGrpSpPr>
        <p:grpSpPr>
          <a:xfrm>
            <a:off x="3246004" y="1281354"/>
            <a:ext cx="2988977" cy="253916"/>
            <a:chOff x="3280842" y="1340852"/>
            <a:chExt cx="2988977" cy="253916"/>
          </a:xfrm>
        </p:grpSpPr>
        <p:sp>
          <p:nvSpPr>
            <p:cNvPr id="36" name="TextBox 35"/>
            <p:cNvSpPr txBox="1"/>
            <p:nvPr/>
          </p:nvSpPr>
          <p:spPr>
            <a:xfrm>
              <a:off x="3354759" y="1340852"/>
              <a:ext cx="2915060" cy="253916"/>
            </a:xfrm>
            <a:prstGeom prst="rect">
              <a:avLst/>
            </a:prstGeom>
            <a:noFill/>
          </p:spPr>
          <p:txBody>
            <a:bodyPr wrap="square" lIns="9000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4A4A49"/>
                  </a:solidFill>
                  <a:effectLst/>
                  <a:uLnTx/>
                  <a:uFillTx/>
                  <a:latin typeface="Calibri" panose="020F0502020204030204" pitchFamily="34" charset="0"/>
                  <a:ea typeface="Roboto" panose="02000000000000000000" pitchFamily="2" charset="0"/>
                  <a:cs typeface="Calibri" panose="020F0502020204030204" pitchFamily="34" charset="0"/>
                </a:rPr>
                <a:t>Slightly likely to vote (2-3 / 5 for likelihood to vote)</a:t>
              </a:r>
            </a:p>
          </p:txBody>
        </p:sp>
        <p:sp>
          <p:nvSpPr>
            <p:cNvPr id="37" name="Rectangle 36"/>
            <p:cNvSpPr/>
            <p:nvPr/>
          </p:nvSpPr>
          <p:spPr>
            <a:xfrm>
              <a:off x="3280842" y="1414727"/>
              <a:ext cx="104513" cy="106166"/>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Franklin Gothic Book"/>
                <a:ea typeface="+mn-ea"/>
                <a:cs typeface="+mn-cs"/>
              </a:endParaRPr>
            </a:p>
          </p:txBody>
        </p:sp>
      </p:grpSp>
      <p:grpSp>
        <p:nvGrpSpPr>
          <p:cNvPr id="38" name="Group 37"/>
          <p:cNvGrpSpPr/>
          <p:nvPr/>
        </p:nvGrpSpPr>
        <p:grpSpPr>
          <a:xfrm>
            <a:off x="6636741" y="1281354"/>
            <a:ext cx="2521781" cy="253916"/>
            <a:chOff x="6601904" y="1343500"/>
            <a:chExt cx="2521781" cy="253916"/>
          </a:xfrm>
        </p:grpSpPr>
        <p:sp>
          <p:nvSpPr>
            <p:cNvPr id="39" name="TextBox 38"/>
            <p:cNvSpPr txBox="1"/>
            <p:nvPr/>
          </p:nvSpPr>
          <p:spPr>
            <a:xfrm>
              <a:off x="6675820" y="1343500"/>
              <a:ext cx="2447865" cy="253916"/>
            </a:xfrm>
            <a:prstGeom prst="rect">
              <a:avLst/>
            </a:prstGeom>
            <a:noFill/>
          </p:spPr>
          <p:txBody>
            <a:bodyPr wrap="square" lIns="9000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4A4A49"/>
                  </a:solidFill>
                  <a:effectLst/>
                  <a:uLnTx/>
                  <a:uFillTx/>
                  <a:latin typeface="Calibri" panose="020F0502020204030204" pitchFamily="34" charset="0"/>
                  <a:ea typeface="Roboto" panose="02000000000000000000" pitchFamily="2" charset="0"/>
                  <a:cs typeface="Calibri" panose="020F0502020204030204" pitchFamily="34" charset="0"/>
                </a:rPr>
                <a:t>Unsure (Don’t Know for likelihood to vote)</a:t>
              </a:r>
            </a:p>
          </p:txBody>
        </p:sp>
        <p:sp>
          <p:nvSpPr>
            <p:cNvPr id="40" name="Rectangle 39"/>
            <p:cNvSpPr/>
            <p:nvPr/>
          </p:nvSpPr>
          <p:spPr>
            <a:xfrm>
              <a:off x="6601904" y="1417375"/>
              <a:ext cx="104513" cy="106166"/>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Franklin Gothic Book"/>
                <a:ea typeface="+mn-ea"/>
                <a:cs typeface="+mn-cs"/>
              </a:endParaRPr>
            </a:p>
          </p:txBody>
        </p:sp>
      </p:grpSp>
      <p:grpSp>
        <p:nvGrpSpPr>
          <p:cNvPr id="41" name="Group 40"/>
          <p:cNvGrpSpPr/>
          <p:nvPr/>
        </p:nvGrpSpPr>
        <p:grpSpPr>
          <a:xfrm>
            <a:off x="9560283" y="1281354"/>
            <a:ext cx="2595697" cy="253916"/>
            <a:chOff x="9560283" y="1346148"/>
            <a:chExt cx="2595697" cy="253916"/>
          </a:xfrm>
        </p:grpSpPr>
        <p:sp>
          <p:nvSpPr>
            <p:cNvPr id="42" name="TextBox 41"/>
            <p:cNvSpPr txBox="1"/>
            <p:nvPr/>
          </p:nvSpPr>
          <p:spPr>
            <a:xfrm>
              <a:off x="9634199" y="1346148"/>
              <a:ext cx="2521781" cy="253916"/>
            </a:xfrm>
            <a:prstGeom prst="rect">
              <a:avLst/>
            </a:prstGeom>
            <a:noFill/>
          </p:spPr>
          <p:txBody>
            <a:bodyPr wrap="square" lIns="9000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4A4A49"/>
                  </a:solidFill>
                  <a:effectLst/>
                  <a:uLnTx/>
                  <a:uFillTx/>
                  <a:latin typeface="Calibri" panose="020F0502020204030204" pitchFamily="34" charset="0"/>
                  <a:ea typeface="Roboto" panose="02000000000000000000" pitchFamily="2" charset="0"/>
                  <a:cs typeface="Calibri" panose="020F0502020204030204" pitchFamily="34" charset="0"/>
                </a:rPr>
                <a:t>Unlikely to vote (1 / 5 for likelihood to vote)</a:t>
              </a:r>
            </a:p>
          </p:txBody>
        </p:sp>
        <p:sp>
          <p:nvSpPr>
            <p:cNvPr id="43" name="Rectangle 42"/>
            <p:cNvSpPr/>
            <p:nvPr/>
          </p:nvSpPr>
          <p:spPr>
            <a:xfrm>
              <a:off x="9560283" y="1420023"/>
              <a:ext cx="104513" cy="106166"/>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Franklin Gothic Book"/>
                <a:ea typeface="+mn-ea"/>
                <a:cs typeface="+mn-cs"/>
              </a:endParaRPr>
            </a:p>
          </p:txBody>
        </p:sp>
      </p:grpSp>
      <p:sp>
        <p:nvSpPr>
          <p:cNvPr id="22" name="TextBox 21">
            <a:extLst>
              <a:ext uri="{FF2B5EF4-FFF2-40B4-BE49-F238E27FC236}">
                <a16:creationId xmlns:a16="http://schemas.microsoft.com/office/drawing/2014/main" id="{3920A99D-1EDD-4D65-B260-CD32DCB8D07D}"/>
              </a:ext>
            </a:extLst>
          </p:cNvPr>
          <p:cNvSpPr txBox="1"/>
          <p:nvPr/>
        </p:nvSpPr>
        <p:spPr>
          <a:xfrm>
            <a:off x="345676" y="3915704"/>
            <a:ext cx="11480564" cy="338554"/>
          </a:xfrm>
          <a:prstGeom prst="rect">
            <a:avLst/>
          </a:prstGeom>
          <a:noFill/>
        </p:spPr>
        <p:txBody>
          <a:bodyPr wrap="square" lIns="90000" rIns="0" rtlCol="0">
            <a:spAutoFit/>
          </a:bodyPr>
          <a:lstStyle/>
          <a:p>
            <a:pPr lvl="0">
              <a:defRPr/>
            </a:pPr>
            <a:r>
              <a:rPr lang="en-GB" sz="1600" dirty="0">
                <a:solidFill>
                  <a:srgbClr val="4A4A49"/>
                </a:solidFill>
                <a:latin typeface="Proxima Nova Alt Th" panose="02000506030000020004" pitchFamily="50" charset="0"/>
              </a:rPr>
              <a:t>Stated voting in 2014 European Parliament elections amongst those slightly-very likely to vote in 2019. Showing % ‘yes’</a:t>
            </a:r>
          </a:p>
        </p:txBody>
      </p:sp>
      <p:cxnSp>
        <p:nvCxnSpPr>
          <p:cNvPr id="23" name="Straight Connector 22">
            <a:extLst>
              <a:ext uri="{FF2B5EF4-FFF2-40B4-BE49-F238E27FC236}">
                <a16:creationId xmlns:a16="http://schemas.microsoft.com/office/drawing/2014/main" id="{220730F3-9C6F-4BFA-AD3F-49E1E7838140}"/>
              </a:ext>
            </a:extLst>
          </p:cNvPr>
          <p:cNvCxnSpPr>
            <a:cxnSpLocks/>
          </p:cNvCxnSpPr>
          <p:nvPr/>
        </p:nvCxnSpPr>
        <p:spPr>
          <a:xfrm>
            <a:off x="1920364" y="2842591"/>
            <a:ext cx="712739" cy="5864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E080C80-3704-40C8-B1A0-9FF75CD7615D}"/>
              </a:ext>
            </a:extLst>
          </p:cNvPr>
          <p:cNvCxnSpPr>
            <a:cxnSpLocks/>
          </p:cNvCxnSpPr>
          <p:nvPr/>
        </p:nvCxnSpPr>
        <p:spPr>
          <a:xfrm>
            <a:off x="1920364" y="1585067"/>
            <a:ext cx="9046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2D706070-2FB1-47D5-8294-2C48AFC18AA4}"/>
              </a:ext>
            </a:extLst>
          </p:cNvPr>
          <p:cNvSpPr txBox="1"/>
          <p:nvPr/>
        </p:nvSpPr>
        <p:spPr>
          <a:xfrm>
            <a:off x="363259" y="1004505"/>
            <a:ext cx="6169426"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1" u="none" strike="noStrike" kern="1200" cap="none" spc="0" normalizeH="0" baseline="0" noProof="0" dirty="0">
                <a:ln>
                  <a:noFill/>
                </a:ln>
                <a:solidFill>
                  <a:srgbClr val="4A4A49"/>
                </a:solidFill>
                <a:effectLst/>
                <a:uLnTx/>
                <a:uFillTx/>
                <a:latin typeface="Calibri" panose="020F0502020204030204" pitchFamily="34" charset="0"/>
                <a:ea typeface="Roboto" panose="02000000000000000000" pitchFamily="2" charset="0"/>
                <a:cs typeface="Calibri" panose="020F0502020204030204" pitchFamily="34" charset="0"/>
              </a:rPr>
              <a:t>* Segmentation questions only asked of those rating 2-5 / 5 (slightly likely to vote – very likely to vote)</a:t>
            </a:r>
          </a:p>
        </p:txBody>
      </p:sp>
    </p:spTree>
    <p:extLst>
      <p:ext uri="{BB962C8B-B14F-4D97-AF65-F5344CB8AC3E}">
        <p14:creationId xmlns:p14="http://schemas.microsoft.com/office/powerpoint/2010/main" val="3036647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EA87E2-5290-4F48-AB2D-ED37A44C39C7}"/>
              </a:ext>
            </a:extLst>
          </p:cNvPr>
          <p:cNvSpPr>
            <a:spLocks noGrp="1"/>
          </p:cNvSpPr>
          <p:nvPr>
            <p:ph type="body" sz="quarter" idx="10"/>
          </p:nvPr>
        </p:nvSpPr>
        <p:spPr/>
        <p:txBody>
          <a:bodyPr/>
          <a:lstStyle/>
          <a:p>
            <a:pPr marL="285750" indent="-285750">
              <a:buFont typeface="Arial" panose="020B0604020202020204" pitchFamily="34" charset="0"/>
              <a:buChar char="•"/>
            </a:pPr>
            <a:r>
              <a:rPr lang="en-GB" b="1" dirty="0"/>
              <a:t>Introduction</a:t>
            </a:r>
          </a:p>
          <a:p>
            <a:r>
              <a:rPr lang="en-GB" dirty="0"/>
              <a:t>This section will detail the research objectives, study methodology, how to read the results and a summary of the segmentation analysis conducted.</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b="1" dirty="0"/>
              <a:t>Executive summary</a:t>
            </a:r>
          </a:p>
          <a:p>
            <a:r>
              <a:rPr lang="en-GB" dirty="0"/>
              <a:t>This is a summary of the findings shown throughout the deck, discussing the implications of the data.</a:t>
            </a:r>
          </a:p>
          <a:p>
            <a:pPr marL="522811" lvl="1" indent="-285750">
              <a:buFont typeface="Arial" panose="020B0604020202020204" pitchFamily="34" charset="0"/>
              <a:buChar char="•"/>
            </a:pPr>
            <a:endParaRPr lang="en-GB" dirty="0"/>
          </a:p>
          <a:p>
            <a:pPr marL="285750" indent="-285750">
              <a:buFont typeface="Arial" panose="020B0604020202020204" pitchFamily="34" charset="0"/>
              <a:buChar char="•"/>
            </a:pPr>
            <a:r>
              <a:rPr lang="en-GB" b="1" dirty="0"/>
              <a:t>Overall findings</a:t>
            </a:r>
          </a:p>
          <a:p>
            <a:r>
              <a:rPr lang="en-GB" dirty="0"/>
              <a:t>These are the findings at a total level, for all potential voters interviewed.</a:t>
            </a:r>
          </a:p>
          <a:p>
            <a:pPr marL="522811" lvl="1" indent="-285750">
              <a:buFont typeface="Arial" panose="020B0604020202020204" pitchFamily="34" charset="0"/>
              <a:buChar char="•"/>
            </a:pPr>
            <a:endParaRPr lang="en-GB" dirty="0"/>
          </a:p>
          <a:p>
            <a:pPr marL="285750" indent="-285750">
              <a:buFont typeface="Arial" panose="020B0604020202020204" pitchFamily="34" charset="0"/>
              <a:buChar char="•"/>
            </a:pPr>
            <a:r>
              <a:rPr lang="en-GB" b="1" dirty="0"/>
              <a:t>Segment findings</a:t>
            </a:r>
          </a:p>
          <a:p>
            <a:r>
              <a:rPr lang="en-GB" dirty="0"/>
              <a:t>These are the findings split by the segmentation analysis, highlighting key voter groups for the European Parliament elections.</a:t>
            </a:r>
          </a:p>
          <a:p>
            <a:pPr marL="522811" lvl="1" indent="-285750">
              <a:buFont typeface="Arial" panose="020B0604020202020204" pitchFamily="34" charset="0"/>
              <a:buChar char="•"/>
            </a:pPr>
            <a:endParaRPr lang="en-GB" dirty="0"/>
          </a:p>
          <a:p>
            <a:pPr marL="285750" indent="-285750">
              <a:buFont typeface="Arial" panose="020B0604020202020204" pitchFamily="34" charset="0"/>
              <a:buChar char="•"/>
            </a:pPr>
            <a:r>
              <a:rPr lang="en-GB" b="1" dirty="0"/>
              <a:t>Who we spoke to</a:t>
            </a:r>
          </a:p>
          <a:p>
            <a:r>
              <a:rPr lang="en-GB" dirty="0"/>
              <a:t>This will cover the demographic profile of all potential voters interviewed and key segments. It will also explore the political expertise and engagement of those interviewed, as well as their news consumption and social media usage.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3" name="Title 2">
            <a:extLst>
              <a:ext uri="{FF2B5EF4-FFF2-40B4-BE49-F238E27FC236}">
                <a16:creationId xmlns:a16="http://schemas.microsoft.com/office/drawing/2014/main" id="{B842C382-87C1-4222-A9A5-8A485B8E2254}"/>
              </a:ext>
            </a:extLst>
          </p:cNvPr>
          <p:cNvSpPr>
            <a:spLocks noGrp="1"/>
          </p:cNvSpPr>
          <p:nvPr>
            <p:ph type="title"/>
          </p:nvPr>
        </p:nvSpPr>
        <p:spPr/>
        <p:txBody>
          <a:bodyPr/>
          <a:lstStyle/>
          <a:p>
            <a:r>
              <a:rPr lang="en-GB" dirty="0"/>
              <a:t>Overview of the report</a:t>
            </a:r>
          </a:p>
        </p:txBody>
      </p:sp>
      <p:sp>
        <p:nvSpPr>
          <p:cNvPr id="5" name="Slide Number Placeholder 4">
            <a:extLst>
              <a:ext uri="{FF2B5EF4-FFF2-40B4-BE49-F238E27FC236}">
                <a16:creationId xmlns:a16="http://schemas.microsoft.com/office/drawing/2014/main" id="{12A8B78D-70F7-4A07-9A1E-A88DA76F9727}"/>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C4C6F56-B3DB-B64D-89A3-7D5B0D04A5CD}" type="slidenum">
              <a:rPr kumimoji="0" lang="en-GB" sz="900" b="0" i="0" u="none" strike="noStrike" kern="1200" cap="none" spc="0" normalizeH="0" baseline="0" noProof="0" smtClean="0">
                <a:ln>
                  <a:noFill/>
                </a:ln>
                <a:solidFill>
                  <a:srgbClr val="4A4A49"/>
                </a:solidFill>
                <a:effectLst/>
                <a:uLnTx/>
                <a:uFillTx/>
                <a:latin typeface="Calibri" panose="020F0502020204030204" pitchFamily="34" charset="0"/>
                <a:ea typeface="+mn-ea"/>
                <a:cs typeface="Calibri" panose="020F05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GB"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endParaRPr>
          </a:p>
        </p:txBody>
      </p:sp>
      <p:sp>
        <p:nvSpPr>
          <p:cNvPr id="6" name="Footer Placeholder 5">
            <a:extLst>
              <a:ext uri="{FF2B5EF4-FFF2-40B4-BE49-F238E27FC236}">
                <a16:creationId xmlns:a16="http://schemas.microsoft.com/office/drawing/2014/main" id="{8677E8CC-FA49-4704-BE5A-67C15E448F2A}"/>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rPr>
              <a:t>Overview of the report</a:t>
            </a:r>
          </a:p>
        </p:txBody>
      </p:sp>
    </p:spTree>
    <p:extLst>
      <p:ext uri="{BB962C8B-B14F-4D97-AF65-F5344CB8AC3E}">
        <p14:creationId xmlns:p14="http://schemas.microsoft.com/office/powerpoint/2010/main" val="37157533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B2429185-63D2-458D-AE39-26D2EE969DB7}"/>
              </a:ext>
            </a:extLst>
          </p:cNvPr>
          <p:cNvGraphicFramePr>
            <a:graphicFrameLocks noGrp="1"/>
          </p:cNvGraphicFramePr>
          <p:nvPr>
            <p:extLst>
              <p:ext uri="{D42A27DB-BD31-4B8C-83A1-F6EECF244321}">
                <p14:modId xmlns:p14="http://schemas.microsoft.com/office/powerpoint/2010/main" val="1976553100"/>
              </p:ext>
            </p:extLst>
          </p:nvPr>
        </p:nvGraphicFramePr>
        <p:xfrm>
          <a:off x="487670" y="871270"/>
          <a:ext cx="11214594" cy="5338800"/>
        </p:xfrm>
        <a:graphic>
          <a:graphicData uri="http://schemas.openxmlformats.org/drawingml/2006/table">
            <a:tbl>
              <a:tblPr firstRow="1" bandRow="1"/>
              <a:tblGrid>
                <a:gridCol w="3738198">
                  <a:extLst>
                    <a:ext uri="{9D8B030D-6E8A-4147-A177-3AD203B41FA5}">
                      <a16:colId xmlns:a16="http://schemas.microsoft.com/office/drawing/2014/main" val="1447585532"/>
                    </a:ext>
                  </a:extLst>
                </a:gridCol>
                <a:gridCol w="3738198">
                  <a:extLst>
                    <a:ext uri="{9D8B030D-6E8A-4147-A177-3AD203B41FA5}">
                      <a16:colId xmlns:a16="http://schemas.microsoft.com/office/drawing/2014/main" val="1761981062"/>
                    </a:ext>
                  </a:extLst>
                </a:gridCol>
                <a:gridCol w="3738198">
                  <a:extLst>
                    <a:ext uri="{9D8B030D-6E8A-4147-A177-3AD203B41FA5}">
                      <a16:colId xmlns:a16="http://schemas.microsoft.com/office/drawing/2014/main" val="3155108922"/>
                    </a:ext>
                  </a:extLst>
                </a:gridCol>
              </a:tblGrid>
              <a:tr h="288000">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algn="ctr"/>
                      <a:r>
                        <a:rPr lang="en-GB" sz="1200" b="1" dirty="0">
                          <a:solidFill>
                            <a:schemeClr val="bg1"/>
                          </a:solidFill>
                          <a:latin typeface="Calibri" panose="020F0502020204030204" pitchFamily="34" charset="0"/>
                          <a:cs typeface="Calibri" panose="020F0502020204030204" pitchFamily="34" charset="0"/>
                        </a:rPr>
                        <a:t>Total</a:t>
                      </a:r>
                    </a:p>
                  </a:txBody>
                  <a:tcPr>
                    <a:lnL w="12700" cmpd="sng">
                      <a:noFill/>
                    </a:lnL>
                    <a:lnR w="12700" cap="flat" cmpd="sng" algn="ctr">
                      <a:solidFill>
                        <a:srgbClr val="FFFFFF"/>
                      </a:solidFill>
                      <a:prstDash val="solid"/>
                      <a:round/>
                      <a:headEnd type="none" w="med" len="med"/>
                      <a:tailEnd type="none" w="med" len="med"/>
                    </a:lnR>
                    <a:lnT w="12700" cmpd="sng">
                      <a:no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algn="ctr"/>
                      <a:r>
                        <a:rPr lang="en-GB" sz="1200" b="1" dirty="0">
                          <a:solidFill>
                            <a:schemeClr val="bg1"/>
                          </a:solidFill>
                          <a:latin typeface="Calibri" panose="020F0502020204030204" pitchFamily="34" charset="0"/>
                          <a:cs typeface="Calibri" panose="020F0502020204030204" pitchFamily="34" charset="0"/>
                        </a:rPr>
                        <a:t>Segment 1</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no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algn="ctr"/>
                      <a:r>
                        <a:rPr lang="en-GB" sz="1200" b="1" dirty="0">
                          <a:solidFill>
                            <a:schemeClr val="bg1"/>
                          </a:solidFill>
                          <a:latin typeface="Calibri" panose="020F0502020204030204" pitchFamily="34" charset="0"/>
                          <a:cs typeface="Calibri" panose="020F0502020204030204" pitchFamily="34" charset="0"/>
                        </a:rPr>
                        <a:t>Segment 2</a:t>
                      </a:r>
                    </a:p>
                  </a:txBody>
                  <a:tcPr>
                    <a:lnL w="12700" cap="flat" cmpd="sng" algn="ctr">
                      <a:solidFill>
                        <a:srgbClr val="FFFFFF"/>
                      </a:solidFill>
                      <a:prstDash val="solid"/>
                      <a:round/>
                      <a:headEnd type="none" w="med" len="med"/>
                      <a:tailEnd type="none" w="med" len="med"/>
                    </a:lnL>
                    <a:lnR w="12700" cmpd="sng">
                      <a:noFill/>
                    </a:lnR>
                    <a:lnT w="12700" cmpd="sng">
                      <a:no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409158433"/>
                  </a:ext>
                </a:extLst>
              </a:tr>
              <a:tr h="2376000">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l"/>
                      <a:endParaRPr lang="en-GB" b="0" dirty="0">
                        <a:solidFill>
                          <a:schemeClr val="tx1"/>
                        </a:solidFill>
                        <a:latin typeface="Avenir Light" panose="020B0402020203020204"/>
                      </a:endParaRPr>
                    </a:p>
                  </a:txBody>
                  <a:tcPr>
                    <a:lnL w="12700" cmpd="sng">
                      <a:noFill/>
                    </a:lnL>
                    <a:lnR w="12700" cap="flat" cmpd="sng" algn="ctr">
                      <a:solidFill>
                        <a:srgbClr val="E7E6E6">
                          <a:lumMod val="90000"/>
                        </a:srgb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E7E6E6">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l"/>
                      <a:endParaRPr lang="en-GB" b="0" dirty="0">
                        <a:solidFill>
                          <a:schemeClr val="tx1"/>
                        </a:solidFill>
                        <a:latin typeface="Avenir Light" panose="020B0402020203020204"/>
                      </a:endParaRPr>
                    </a:p>
                  </a:txBody>
                  <a:tcPr>
                    <a:lnL w="12700" cap="flat" cmpd="sng" algn="ctr">
                      <a:solidFill>
                        <a:srgbClr val="E7E6E6">
                          <a:lumMod val="90000"/>
                        </a:srgbClr>
                      </a:solidFill>
                      <a:prstDash val="solid"/>
                      <a:round/>
                      <a:headEnd type="none" w="med" len="med"/>
                      <a:tailEnd type="none" w="med" len="med"/>
                    </a:lnL>
                    <a:lnR w="12700" cap="flat" cmpd="sng" algn="ctr">
                      <a:solidFill>
                        <a:srgbClr val="E7E6E6">
                          <a:lumMod val="90000"/>
                        </a:srgb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E7E6E6">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l"/>
                      <a:endParaRPr lang="en-GB" b="0" dirty="0">
                        <a:solidFill>
                          <a:schemeClr val="tx1"/>
                        </a:solidFill>
                        <a:latin typeface="Avenir Light" panose="020B0402020203020204"/>
                      </a:endParaRPr>
                    </a:p>
                  </a:txBody>
                  <a:tcPr>
                    <a:lnL w="12700" cap="flat" cmpd="sng" algn="ctr">
                      <a:solidFill>
                        <a:srgbClr val="E7E6E6">
                          <a:lumMod val="90000"/>
                        </a:srgbClr>
                      </a:solidFill>
                      <a:prstDash val="solid"/>
                      <a:round/>
                      <a:headEnd type="none" w="med" len="med"/>
                      <a:tailEnd type="none" w="med" len="med"/>
                    </a:lnL>
                    <a:lnR w="12700" cmpd="sng">
                      <a:noFill/>
                    </a:lnR>
                    <a:lnT w="12700" cap="flat" cmpd="sng" algn="ctr">
                      <a:solidFill>
                        <a:srgbClr val="FFFFFF"/>
                      </a:solidFill>
                      <a:prstDash val="solid"/>
                      <a:round/>
                      <a:headEnd type="none" w="med" len="med"/>
                      <a:tailEnd type="none" w="med" len="med"/>
                    </a:lnT>
                    <a:lnB w="12700" cap="flat" cmpd="sng" algn="ctr">
                      <a:solidFill>
                        <a:srgbClr val="E7E6E6">
                          <a:lumMod val="9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1786304"/>
                  </a:ext>
                </a:extLst>
              </a:tr>
              <a:tr h="298800">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ctr"/>
                      <a:r>
                        <a:rPr lang="en-GB" sz="1200" b="1" kern="1200" dirty="0">
                          <a:solidFill>
                            <a:schemeClr val="bg1"/>
                          </a:solidFill>
                          <a:latin typeface="Calibri" panose="020F0502020204030204" pitchFamily="34" charset="0"/>
                          <a:ea typeface="+mn-ea"/>
                          <a:cs typeface="Calibri" panose="020F0502020204030204" pitchFamily="34" charset="0"/>
                        </a:rPr>
                        <a:t>Segment 3</a:t>
                      </a:r>
                    </a:p>
                  </a:txBody>
                  <a:tcPr>
                    <a:lnL w="12700" cmpd="sng">
                      <a:noFill/>
                    </a:lnL>
                    <a:lnR w="12700" cap="flat" cmpd="sng" algn="ctr">
                      <a:solidFill>
                        <a:srgbClr val="FFFFFF"/>
                      </a:solidFill>
                      <a:prstDash val="solid"/>
                      <a:round/>
                      <a:headEnd type="none" w="med" len="med"/>
                      <a:tailEnd type="none" w="med" len="med"/>
                    </a:lnR>
                    <a:lnT w="12700" cap="flat" cmpd="sng" algn="ctr">
                      <a:solidFill>
                        <a:srgbClr val="E7E6E6">
                          <a:lumMod val="90000"/>
                        </a:srgb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ctr"/>
                      <a:r>
                        <a:rPr lang="en-GB" sz="1200" b="1" kern="1200" dirty="0">
                          <a:solidFill>
                            <a:schemeClr val="bg1"/>
                          </a:solidFill>
                          <a:latin typeface="Calibri" panose="020F0502020204030204" pitchFamily="34" charset="0"/>
                          <a:ea typeface="+mn-ea"/>
                          <a:cs typeface="Calibri" panose="020F0502020204030204" pitchFamily="34" charset="0"/>
                        </a:rPr>
                        <a:t>Segment 4</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E7E6E6">
                          <a:lumMod val="90000"/>
                        </a:srgb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ctr"/>
                      <a:r>
                        <a:rPr lang="en-GB" sz="1200" b="1" kern="1200" dirty="0">
                          <a:solidFill>
                            <a:schemeClr val="bg1"/>
                          </a:solidFill>
                          <a:latin typeface="Calibri" panose="020F0502020204030204" pitchFamily="34" charset="0"/>
                          <a:ea typeface="+mn-ea"/>
                          <a:cs typeface="Calibri" panose="020F0502020204030204" pitchFamily="34" charset="0"/>
                        </a:rPr>
                        <a:t>Segment 5</a:t>
                      </a:r>
                    </a:p>
                  </a:txBody>
                  <a:tcPr>
                    <a:lnL w="12700" cap="flat" cmpd="sng" algn="ctr">
                      <a:solidFill>
                        <a:srgbClr val="FFFFFF"/>
                      </a:solidFill>
                      <a:prstDash val="solid"/>
                      <a:round/>
                      <a:headEnd type="none" w="med" len="med"/>
                      <a:tailEnd type="none" w="med" len="med"/>
                    </a:lnL>
                    <a:lnR w="12700" cmpd="sng">
                      <a:noFill/>
                    </a:lnR>
                    <a:lnT w="12700" cap="flat" cmpd="sng" algn="ctr">
                      <a:solidFill>
                        <a:srgbClr val="E7E6E6">
                          <a:lumMod val="90000"/>
                        </a:srgb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2407551444"/>
                  </a:ext>
                </a:extLst>
              </a:tr>
              <a:tr h="2376000">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l"/>
                      <a:endParaRPr lang="en-GB" b="0" dirty="0">
                        <a:solidFill>
                          <a:schemeClr val="tx1"/>
                        </a:solidFill>
                        <a:latin typeface="Avenir Light" panose="020B0402020203020204"/>
                      </a:endParaRPr>
                    </a:p>
                  </a:txBody>
                  <a:tcPr>
                    <a:lnL w="12700" cmpd="sng">
                      <a:noFill/>
                    </a:lnL>
                    <a:lnR w="12700" cap="flat" cmpd="sng" algn="ctr">
                      <a:solidFill>
                        <a:srgbClr val="E7E6E6">
                          <a:lumMod val="90000"/>
                        </a:srgb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l"/>
                      <a:endParaRPr lang="en-GB" b="0" dirty="0">
                        <a:solidFill>
                          <a:schemeClr val="tx1"/>
                        </a:solidFill>
                        <a:latin typeface="Avenir Light" panose="020B0402020203020204"/>
                      </a:endParaRPr>
                    </a:p>
                  </a:txBody>
                  <a:tcPr>
                    <a:lnL w="12700" cap="flat" cmpd="sng" algn="ctr">
                      <a:solidFill>
                        <a:srgbClr val="E7E6E6">
                          <a:lumMod val="90000"/>
                        </a:srgbClr>
                      </a:solidFill>
                      <a:prstDash val="solid"/>
                      <a:round/>
                      <a:headEnd type="none" w="med" len="med"/>
                      <a:tailEnd type="none" w="med" len="med"/>
                    </a:lnL>
                    <a:lnR w="12700" cap="flat" cmpd="sng" algn="ctr">
                      <a:solidFill>
                        <a:srgbClr val="E7E6E6">
                          <a:lumMod val="90000"/>
                        </a:srgb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l"/>
                      <a:endParaRPr lang="en-GB" b="0" dirty="0">
                        <a:solidFill>
                          <a:schemeClr val="tx1"/>
                        </a:solidFill>
                        <a:latin typeface="Avenir Light" panose="020B0402020203020204"/>
                      </a:endParaRPr>
                    </a:p>
                  </a:txBody>
                  <a:tcPr>
                    <a:lnL w="12700" cap="flat" cmpd="sng" algn="ctr">
                      <a:solidFill>
                        <a:srgbClr val="E7E6E6">
                          <a:lumMod val="90000"/>
                        </a:srgbClr>
                      </a:solidFill>
                      <a:prstDash val="solid"/>
                      <a:round/>
                      <a:headEnd type="none" w="med" len="med"/>
                      <a:tailEnd type="none" w="med" len="med"/>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15037222"/>
                  </a:ext>
                </a:extLst>
              </a:tr>
            </a:tbl>
          </a:graphicData>
        </a:graphic>
      </p:graphicFrame>
      <p:sp>
        <p:nvSpPr>
          <p:cNvPr id="3" name="Title 2">
            <a:extLst>
              <a:ext uri="{FF2B5EF4-FFF2-40B4-BE49-F238E27FC236}">
                <a16:creationId xmlns:a16="http://schemas.microsoft.com/office/drawing/2014/main" id="{999C292A-EF2C-4B87-8636-16407631A864}"/>
              </a:ext>
            </a:extLst>
          </p:cNvPr>
          <p:cNvSpPr>
            <a:spLocks noGrp="1"/>
          </p:cNvSpPr>
          <p:nvPr>
            <p:ph type="title"/>
          </p:nvPr>
        </p:nvSpPr>
        <p:spPr/>
        <p:txBody>
          <a:bodyPr/>
          <a:lstStyle/>
          <a:p>
            <a:r>
              <a:rPr lang="en-GB" dirty="0"/>
              <a:t>Party consideration for 2019 European Parliament elections</a:t>
            </a:r>
            <a:br>
              <a:rPr lang="en-GB" dirty="0"/>
            </a:br>
            <a:endParaRPr lang="en-GB" dirty="0"/>
          </a:p>
        </p:txBody>
      </p:sp>
      <p:sp>
        <p:nvSpPr>
          <p:cNvPr id="5" name="Slide Number Placeholder 4">
            <a:extLst>
              <a:ext uri="{FF2B5EF4-FFF2-40B4-BE49-F238E27FC236}">
                <a16:creationId xmlns:a16="http://schemas.microsoft.com/office/drawing/2014/main" id="{E7285D48-B3B9-4D9D-B4DA-1A0C67D47705}"/>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C4C6F56-B3DB-B64D-89A3-7D5B0D04A5CD}" type="slidenum">
              <a:rPr kumimoji="0" lang="en-GB" sz="900" b="0" i="0" u="none" strike="noStrike" kern="1200" cap="none" spc="0" normalizeH="0" baseline="0" noProof="0" smtClean="0">
                <a:ln>
                  <a:noFill/>
                </a:ln>
                <a:solidFill>
                  <a:srgbClr val="4A4A49"/>
                </a:solidFill>
                <a:effectLst/>
                <a:uLnTx/>
                <a:uFillTx/>
                <a:latin typeface="Calibri" panose="020F0502020204030204" pitchFamily="34" charset="0"/>
                <a:ea typeface="+mn-ea"/>
                <a:cs typeface="Calibri" panose="020F05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GB"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endParaRPr>
          </a:p>
        </p:txBody>
      </p:sp>
      <p:sp>
        <p:nvSpPr>
          <p:cNvPr id="6" name="D_f1fb4c7f58ce8b86">
            <a:extLst>
              <a:ext uri="{FF2B5EF4-FFF2-40B4-BE49-F238E27FC236}">
                <a16:creationId xmlns:a16="http://schemas.microsoft.com/office/drawing/2014/main" id="{BE998CF0-8AA9-4A96-8A17-140297675139}"/>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rPr>
              <a:t>Q13. From the list below, which if any of the following parties might you consider voting for in the European Parliament elections in May 2019? Q14. And, which if any of the following parties are you </a:t>
            </a:r>
            <a:r>
              <a:rPr kumimoji="0" lang="en-GB" sz="900" b="0" i="0" u="sng"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rPr>
              <a:t>most likely </a:t>
            </a:r>
            <a:r>
              <a:rPr kumimoji="0" lang="en-GB"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rPr>
              <a:t> to vote for? Base: Total (n=2001), Segment 1 (n=549), Segment 2 (n=588), Segment 3 (n=333), Segment 4 (n=107), Segment 5 (n=424)</a:t>
            </a:r>
            <a:endParaRPr kumimoji="0" lang="en-US"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endParaRPr>
          </a:p>
        </p:txBody>
      </p:sp>
      <p:graphicFrame>
        <p:nvGraphicFramePr>
          <p:cNvPr id="15" name="D_6fd2c1cbd62c2d4a">
            <a:extLst>
              <a:ext uri="{FF2B5EF4-FFF2-40B4-BE49-F238E27FC236}">
                <a16:creationId xmlns:a16="http://schemas.microsoft.com/office/drawing/2014/main" id="{A04E85A1-65F2-4537-BC2B-C9732DDB094A}"/>
              </a:ext>
            </a:extLst>
          </p:cNvPr>
          <p:cNvGraphicFramePr/>
          <p:nvPr>
            <p:extLst>
              <p:ext uri="{D42A27DB-BD31-4B8C-83A1-F6EECF244321}">
                <p14:modId xmlns:p14="http://schemas.microsoft.com/office/powerpoint/2010/main" val="931744595"/>
              </p:ext>
            </p:extLst>
          </p:nvPr>
        </p:nvGraphicFramePr>
        <p:xfrm>
          <a:off x="480042" y="1510904"/>
          <a:ext cx="3711224" cy="172824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D_4d8aef6bd7a66cf8">
            <a:extLst>
              <a:ext uri="{FF2B5EF4-FFF2-40B4-BE49-F238E27FC236}">
                <a16:creationId xmlns:a16="http://schemas.microsoft.com/office/drawing/2014/main" id="{251826C0-2681-4BF7-AD15-D6A05BA615EB}"/>
              </a:ext>
            </a:extLst>
          </p:cNvPr>
          <p:cNvGraphicFramePr/>
          <p:nvPr>
            <p:extLst>
              <p:ext uri="{D42A27DB-BD31-4B8C-83A1-F6EECF244321}">
                <p14:modId xmlns:p14="http://schemas.microsoft.com/office/powerpoint/2010/main" val="242527240"/>
              </p:ext>
            </p:extLst>
          </p:nvPr>
        </p:nvGraphicFramePr>
        <p:xfrm>
          <a:off x="7948831" y="1510904"/>
          <a:ext cx="3747872" cy="172824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D_3a5a869118f85268">
            <a:extLst>
              <a:ext uri="{FF2B5EF4-FFF2-40B4-BE49-F238E27FC236}">
                <a16:creationId xmlns:a16="http://schemas.microsoft.com/office/drawing/2014/main" id="{D4FF7BF7-86CD-4701-8406-93CA3C9100A8}"/>
              </a:ext>
            </a:extLst>
          </p:cNvPr>
          <p:cNvGraphicFramePr/>
          <p:nvPr>
            <p:extLst>
              <p:ext uri="{D42A27DB-BD31-4B8C-83A1-F6EECF244321}">
                <p14:modId xmlns:p14="http://schemas.microsoft.com/office/powerpoint/2010/main" val="2390081497"/>
              </p:ext>
            </p:extLst>
          </p:nvPr>
        </p:nvGraphicFramePr>
        <p:xfrm>
          <a:off x="4232046" y="1510904"/>
          <a:ext cx="3711224" cy="172824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D_54d4db36535aaaf8">
            <a:extLst>
              <a:ext uri="{FF2B5EF4-FFF2-40B4-BE49-F238E27FC236}">
                <a16:creationId xmlns:a16="http://schemas.microsoft.com/office/drawing/2014/main" id="{8CC32E34-18B3-4712-900F-8FB0B7AE69E9}"/>
              </a:ext>
            </a:extLst>
          </p:cNvPr>
          <p:cNvGraphicFramePr/>
          <p:nvPr>
            <p:extLst>
              <p:ext uri="{D42A27DB-BD31-4B8C-83A1-F6EECF244321}">
                <p14:modId xmlns:p14="http://schemas.microsoft.com/office/powerpoint/2010/main" val="2856325650"/>
              </p:ext>
            </p:extLst>
          </p:nvPr>
        </p:nvGraphicFramePr>
        <p:xfrm>
          <a:off x="487670" y="4186990"/>
          <a:ext cx="3744377" cy="173254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0" name="D_7f99761e64517608">
            <a:extLst>
              <a:ext uri="{FF2B5EF4-FFF2-40B4-BE49-F238E27FC236}">
                <a16:creationId xmlns:a16="http://schemas.microsoft.com/office/drawing/2014/main" id="{38ED8DB9-274F-4A3B-B05B-40D8E0AF5C16}"/>
              </a:ext>
            </a:extLst>
          </p:cNvPr>
          <p:cNvGraphicFramePr/>
          <p:nvPr>
            <p:extLst>
              <p:ext uri="{D42A27DB-BD31-4B8C-83A1-F6EECF244321}">
                <p14:modId xmlns:p14="http://schemas.microsoft.com/office/powerpoint/2010/main" val="872626273"/>
              </p:ext>
            </p:extLst>
          </p:nvPr>
        </p:nvGraphicFramePr>
        <p:xfrm>
          <a:off x="4237608" y="4186990"/>
          <a:ext cx="3711223" cy="173254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1" name="D_0eca569a9e7fe238">
            <a:extLst>
              <a:ext uri="{FF2B5EF4-FFF2-40B4-BE49-F238E27FC236}">
                <a16:creationId xmlns:a16="http://schemas.microsoft.com/office/drawing/2014/main" id="{5493561E-3C48-4383-9EA8-9C05FB42F8D7}"/>
              </a:ext>
            </a:extLst>
          </p:cNvPr>
          <p:cNvGraphicFramePr/>
          <p:nvPr>
            <p:extLst>
              <p:ext uri="{D42A27DB-BD31-4B8C-83A1-F6EECF244321}">
                <p14:modId xmlns:p14="http://schemas.microsoft.com/office/powerpoint/2010/main" val="2414029723"/>
              </p:ext>
            </p:extLst>
          </p:nvPr>
        </p:nvGraphicFramePr>
        <p:xfrm>
          <a:off x="7954392" y="4186990"/>
          <a:ext cx="3742312" cy="173254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8364897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a:extLst>
              <a:ext uri="{FF2B5EF4-FFF2-40B4-BE49-F238E27FC236}">
                <a16:creationId xmlns:a16="http://schemas.microsoft.com/office/drawing/2014/main" id="{4428FE1B-06F6-4E17-A490-21ED22486640}"/>
              </a:ext>
            </a:extLst>
          </p:cNvPr>
          <p:cNvGraphicFramePr>
            <a:graphicFrameLocks noGrp="1"/>
          </p:cNvGraphicFramePr>
          <p:nvPr>
            <p:extLst>
              <p:ext uri="{D42A27DB-BD31-4B8C-83A1-F6EECF244321}">
                <p14:modId xmlns:p14="http://schemas.microsoft.com/office/powerpoint/2010/main" val="1976553100"/>
              </p:ext>
            </p:extLst>
          </p:nvPr>
        </p:nvGraphicFramePr>
        <p:xfrm>
          <a:off x="487670" y="871270"/>
          <a:ext cx="11214594" cy="5338800"/>
        </p:xfrm>
        <a:graphic>
          <a:graphicData uri="http://schemas.openxmlformats.org/drawingml/2006/table">
            <a:tbl>
              <a:tblPr firstRow="1" bandRow="1"/>
              <a:tblGrid>
                <a:gridCol w="3738198">
                  <a:extLst>
                    <a:ext uri="{9D8B030D-6E8A-4147-A177-3AD203B41FA5}">
                      <a16:colId xmlns:a16="http://schemas.microsoft.com/office/drawing/2014/main" val="1447585532"/>
                    </a:ext>
                  </a:extLst>
                </a:gridCol>
                <a:gridCol w="3738198">
                  <a:extLst>
                    <a:ext uri="{9D8B030D-6E8A-4147-A177-3AD203B41FA5}">
                      <a16:colId xmlns:a16="http://schemas.microsoft.com/office/drawing/2014/main" val="1761981062"/>
                    </a:ext>
                  </a:extLst>
                </a:gridCol>
                <a:gridCol w="3738198">
                  <a:extLst>
                    <a:ext uri="{9D8B030D-6E8A-4147-A177-3AD203B41FA5}">
                      <a16:colId xmlns:a16="http://schemas.microsoft.com/office/drawing/2014/main" val="3155108922"/>
                    </a:ext>
                  </a:extLst>
                </a:gridCol>
              </a:tblGrid>
              <a:tr h="288000">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algn="ctr"/>
                      <a:r>
                        <a:rPr lang="en-GB" sz="1200" b="1" dirty="0">
                          <a:solidFill>
                            <a:schemeClr val="bg1"/>
                          </a:solidFill>
                          <a:latin typeface="Calibri" panose="020F0502020204030204" pitchFamily="34" charset="0"/>
                          <a:cs typeface="Calibri" panose="020F0502020204030204" pitchFamily="34" charset="0"/>
                        </a:rPr>
                        <a:t>Total</a:t>
                      </a:r>
                    </a:p>
                  </a:txBody>
                  <a:tcPr>
                    <a:lnL w="12700" cmpd="sng">
                      <a:noFill/>
                    </a:lnL>
                    <a:lnR w="12700" cap="flat" cmpd="sng" algn="ctr">
                      <a:solidFill>
                        <a:srgbClr val="FFFFFF"/>
                      </a:solidFill>
                      <a:prstDash val="solid"/>
                      <a:round/>
                      <a:headEnd type="none" w="med" len="med"/>
                      <a:tailEnd type="none" w="med" len="med"/>
                    </a:lnR>
                    <a:lnT w="12700" cmpd="sng">
                      <a:no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algn="ctr"/>
                      <a:r>
                        <a:rPr lang="en-GB" sz="1200" b="1" dirty="0">
                          <a:solidFill>
                            <a:schemeClr val="bg1"/>
                          </a:solidFill>
                          <a:latin typeface="Calibri" panose="020F0502020204030204" pitchFamily="34" charset="0"/>
                          <a:cs typeface="Calibri" panose="020F0502020204030204" pitchFamily="34" charset="0"/>
                        </a:rPr>
                        <a:t>Segment 1</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no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algn="ctr"/>
                      <a:r>
                        <a:rPr lang="en-GB" sz="1200" b="1" dirty="0">
                          <a:solidFill>
                            <a:schemeClr val="bg1"/>
                          </a:solidFill>
                          <a:latin typeface="Calibri" panose="020F0502020204030204" pitchFamily="34" charset="0"/>
                          <a:cs typeface="Calibri" panose="020F0502020204030204" pitchFamily="34" charset="0"/>
                        </a:rPr>
                        <a:t>Segment 2</a:t>
                      </a:r>
                    </a:p>
                  </a:txBody>
                  <a:tcPr>
                    <a:lnL w="12700" cap="flat" cmpd="sng" algn="ctr">
                      <a:solidFill>
                        <a:srgbClr val="FFFFFF"/>
                      </a:solidFill>
                      <a:prstDash val="solid"/>
                      <a:round/>
                      <a:headEnd type="none" w="med" len="med"/>
                      <a:tailEnd type="none" w="med" len="med"/>
                    </a:lnL>
                    <a:lnR w="12700" cmpd="sng">
                      <a:noFill/>
                    </a:lnR>
                    <a:lnT w="12700" cmpd="sng">
                      <a:no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409158433"/>
                  </a:ext>
                </a:extLst>
              </a:tr>
              <a:tr h="2376000">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l"/>
                      <a:endParaRPr lang="en-GB" b="0" dirty="0">
                        <a:solidFill>
                          <a:schemeClr val="tx1"/>
                        </a:solidFill>
                        <a:latin typeface="Avenir Light" panose="020B0402020203020204"/>
                      </a:endParaRPr>
                    </a:p>
                  </a:txBody>
                  <a:tcPr>
                    <a:lnL w="12700" cmpd="sng">
                      <a:noFill/>
                    </a:lnL>
                    <a:lnR w="12700" cap="flat" cmpd="sng" algn="ctr">
                      <a:solidFill>
                        <a:srgbClr val="E7E6E6">
                          <a:lumMod val="90000"/>
                        </a:srgb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E7E6E6">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l"/>
                      <a:endParaRPr lang="en-GB" b="0" dirty="0">
                        <a:solidFill>
                          <a:schemeClr val="tx1"/>
                        </a:solidFill>
                        <a:latin typeface="Avenir Light" panose="020B0402020203020204"/>
                      </a:endParaRPr>
                    </a:p>
                  </a:txBody>
                  <a:tcPr>
                    <a:lnL w="12700" cap="flat" cmpd="sng" algn="ctr">
                      <a:solidFill>
                        <a:srgbClr val="E7E6E6">
                          <a:lumMod val="90000"/>
                        </a:srgbClr>
                      </a:solidFill>
                      <a:prstDash val="solid"/>
                      <a:round/>
                      <a:headEnd type="none" w="med" len="med"/>
                      <a:tailEnd type="none" w="med" len="med"/>
                    </a:lnL>
                    <a:lnR w="12700" cap="flat" cmpd="sng" algn="ctr">
                      <a:solidFill>
                        <a:srgbClr val="E7E6E6">
                          <a:lumMod val="90000"/>
                        </a:srgb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E7E6E6">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l"/>
                      <a:endParaRPr lang="en-GB" b="0" dirty="0">
                        <a:solidFill>
                          <a:schemeClr val="tx1"/>
                        </a:solidFill>
                        <a:latin typeface="Avenir Light" panose="020B0402020203020204"/>
                      </a:endParaRPr>
                    </a:p>
                  </a:txBody>
                  <a:tcPr>
                    <a:lnL w="12700" cap="flat" cmpd="sng" algn="ctr">
                      <a:solidFill>
                        <a:srgbClr val="E7E6E6">
                          <a:lumMod val="90000"/>
                        </a:srgbClr>
                      </a:solidFill>
                      <a:prstDash val="solid"/>
                      <a:round/>
                      <a:headEnd type="none" w="med" len="med"/>
                      <a:tailEnd type="none" w="med" len="med"/>
                    </a:lnL>
                    <a:lnR w="12700" cmpd="sng">
                      <a:noFill/>
                    </a:lnR>
                    <a:lnT w="12700" cap="flat" cmpd="sng" algn="ctr">
                      <a:solidFill>
                        <a:srgbClr val="FFFFFF"/>
                      </a:solidFill>
                      <a:prstDash val="solid"/>
                      <a:round/>
                      <a:headEnd type="none" w="med" len="med"/>
                      <a:tailEnd type="none" w="med" len="med"/>
                    </a:lnT>
                    <a:lnB w="12700" cap="flat" cmpd="sng" algn="ctr">
                      <a:solidFill>
                        <a:srgbClr val="E7E6E6">
                          <a:lumMod val="9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1786304"/>
                  </a:ext>
                </a:extLst>
              </a:tr>
              <a:tr h="298800">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ctr"/>
                      <a:r>
                        <a:rPr lang="en-GB" sz="1200" b="1" kern="1200" dirty="0">
                          <a:solidFill>
                            <a:schemeClr val="bg1"/>
                          </a:solidFill>
                          <a:latin typeface="Calibri" panose="020F0502020204030204" pitchFamily="34" charset="0"/>
                          <a:ea typeface="+mn-ea"/>
                          <a:cs typeface="Calibri" panose="020F0502020204030204" pitchFamily="34" charset="0"/>
                        </a:rPr>
                        <a:t>Segment 3</a:t>
                      </a:r>
                    </a:p>
                  </a:txBody>
                  <a:tcPr>
                    <a:lnL w="12700" cmpd="sng">
                      <a:noFill/>
                    </a:lnL>
                    <a:lnR w="12700" cap="flat" cmpd="sng" algn="ctr">
                      <a:solidFill>
                        <a:srgbClr val="FFFFFF"/>
                      </a:solidFill>
                      <a:prstDash val="solid"/>
                      <a:round/>
                      <a:headEnd type="none" w="med" len="med"/>
                      <a:tailEnd type="none" w="med" len="med"/>
                    </a:lnR>
                    <a:lnT w="12700" cap="flat" cmpd="sng" algn="ctr">
                      <a:solidFill>
                        <a:srgbClr val="E7E6E6">
                          <a:lumMod val="90000"/>
                        </a:srgb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ctr"/>
                      <a:r>
                        <a:rPr lang="en-GB" sz="1200" b="1" kern="1200" dirty="0">
                          <a:solidFill>
                            <a:schemeClr val="bg1"/>
                          </a:solidFill>
                          <a:latin typeface="Calibri" panose="020F0502020204030204" pitchFamily="34" charset="0"/>
                          <a:ea typeface="+mn-ea"/>
                          <a:cs typeface="Calibri" panose="020F0502020204030204" pitchFamily="34" charset="0"/>
                        </a:rPr>
                        <a:t>Segment 4</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E7E6E6">
                          <a:lumMod val="90000"/>
                        </a:srgb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ctr"/>
                      <a:r>
                        <a:rPr lang="en-GB" sz="1200" b="1" kern="1200" dirty="0">
                          <a:solidFill>
                            <a:schemeClr val="bg1"/>
                          </a:solidFill>
                          <a:latin typeface="Calibri" panose="020F0502020204030204" pitchFamily="34" charset="0"/>
                          <a:ea typeface="+mn-ea"/>
                          <a:cs typeface="Calibri" panose="020F0502020204030204" pitchFamily="34" charset="0"/>
                        </a:rPr>
                        <a:t>Segment 5</a:t>
                      </a:r>
                    </a:p>
                  </a:txBody>
                  <a:tcPr>
                    <a:lnL w="12700" cap="flat" cmpd="sng" algn="ctr">
                      <a:solidFill>
                        <a:srgbClr val="FFFFFF"/>
                      </a:solidFill>
                      <a:prstDash val="solid"/>
                      <a:round/>
                      <a:headEnd type="none" w="med" len="med"/>
                      <a:tailEnd type="none" w="med" len="med"/>
                    </a:lnL>
                    <a:lnR w="12700" cmpd="sng">
                      <a:noFill/>
                    </a:lnR>
                    <a:lnT w="12700" cap="flat" cmpd="sng" algn="ctr">
                      <a:solidFill>
                        <a:srgbClr val="E7E6E6">
                          <a:lumMod val="90000"/>
                        </a:srgb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2407551444"/>
                  </a:ext>
                </a:extLst>
              </a:tr>
              <a:tr h="2376000">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l"/>
                      <a:endParaRPr lang="en-GB" b="0" dirty="0">
                        <a:solidFill>
                          <a:schemeClr val="tx1"/>
                        </a:solidFill>
                        <a:latin typeface="Avenir Light" panose="020B0402020203020204"/>
                      </a:endParaRPr>
                    </a:p>
                  </a:txBody>
                  <a:tcPr>
                    <a:lnL w="12700" cmpd="sng">
                      <a:noFill/>
                    </a:lnL>
                    <a:lnR w="12700" cap="flat" cmpd="sng" algn="ctr">
                      <a:solidFill>
                        <a:srgbClr val="E7E6E6">
                          <a:lumMod val="90000"/>
                        </a:srgb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l"/>
                      <a:endParaRPr lang="en-GB" b="0" dirty="0">
                        <a:solidFill>
                          <a:schemeClr val="tx1"/>
                        </a:solidFill>
                        <a:latin typeface="Avenir Light" panose="020B0402020203020204"/>
                      </a:endParaRPr>
                    </a:p>
                  </a:txBody>
                  <a:tcPr>
                    <a:lnL w="12700" cap="flat" cmpd="sng" algn="ctr">
                      <a:solidFill>
                        <a:srgbClr val="E7E6E6">
                          <a:lumMod val="90000"/>
                        </a:srgbClr>
                      </a:solidFill>
                      <a:prstDash val="solid"/>
                      <a:round/>
                      <a:headEnd type="none" w="med" len="med"/>
                      <a:tailEnd type="none" w="med" len="med"/>
                    </a:lnL>
                    <a:lnR w="12700" cap="flat" cmpd="sng" algn="ctr">
                      <a:solidFill>
                        <a:srgbClr val="E7E6E6">
                          <a:lumMod val="90000"/>
                        </a:srgb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l"/>
                      <a:endParaRPr lang="en-GB" b="0" dirty="0">
                        <a:solidFill>
                          <a:schemeClr val="tx1"/>
                        </a:solidFill>
                        <a:latin typeface="Avenir Light" panose="020B0402020203020204"/>
                      </a:endParaRPr>
                    </a:p>
                  </a:txBody>
                  <a:tcPr>
                    <a:lnL w="12700" cap="flat" cmpd="sng" algn="ctr">
                      <a:solidFill>
                        <a:srgbClr val="E7E6E6">
                          <a:lumMod val="90000"/>
                        </a:srgbClr>
                      </a:solidFill>
                      <a:prstDash val="solid"/>
                      <a:round/>
                      <a:headEnd type="none" w="med" len="med"/>
                      <a:tailEnd type="none" w="med" len="med"/>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15037222"/>
                  </a:ext>
                </a:extLst>
              </a:tr>
            </a:tbl>
          </a:graphicData>
        </a:graphic>
      </p:graphicFrame>
      <p:sp>
        <p:nvSpPr>
          <p:cNvPr id="3" name="Title 2">
            <a:extLst>
              <a:ext uri="{FF2B5EF4-FFF2-40B4-BE49-F238E27FC236}">
                <a16:creationId xmlns:a16="http://schemas.microsoft.com/office/drawing/2014/main" id="{999C292A-EF2C-4B87-8636-16407631A864}"/>
              </a:ext>
            </a:extLst>
          </p:cNvPr>
          <p:cNvSpPr>
            <a:spLocks noGrp="1"/>
          </p:cNvSpPr>
          <p:nvPr>
            <p:ph type="title"/>
          </p:nvPr>
        </p:nvSpPr>
        <p:spPr>
          <a:xfrm>
            <a:off x="202234" y="272744"/>
            <a:ext cx="9506915" cy="858753"/>
          </a:xfrm>
        </p:spPr>
        <p:txBody>
          <a:bodyPr/>
          <a:lstStyle/>
          <a:p>
            <a:r>
              <a:rPr lang="en-GB" dirty="0"/>
              <a:t>Parties potential voters are considering</a:t>
            </a:r>
            <a:br>
              <a:rPr lang="en-GB" dirty="0"/>
            </a:br>
            <a:endParaRPr lang="en-GB" dirty="0"/>
          </a:p>
        </p:txBody>
      </p:sp>
      <p:sp>
        <p:nvSpPr>
          <p:cNvPr id="5" name="Slide Number Placeholder 4">
            <a:extLst>
              <a:ext uri="{FF2B5EF4-FFF2-40B4-BE49-F238E27FC236}">
                <a16:creationId xmlns:a16="http://schemas.microsoft.com/office/drawing/2014/main" id="{E7285D48-B3B9-4D9D-B4DA-1A0C67D47705}"/>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C4C6F56-B3DB-B64D-89A3-7D5B0D04A5CD}" type="slidenum">
              <a:rPr kumimoji="0" lang="en-GB" sz="900" b="0" i="0" u="none" strike="noStrike" kern="1200" cap="none" spc="0" normalizeH="0" baseline="0" noProof="0" smtClean="0">
                <a:ln>
                  <a:noFill/>
                </a:ln>
                <a:solidFill>
                  <a:srgbClr val="4A4A49"/>
                </a:solidFill>
                <a:effectLst/>
                <a:uLnTx/>
                <a:uFillTx/>
                <a:latin typeface="Calibri" panose="020F0502020204030204" pitchFamily="34" charset="0"/>
                <a:ea typeface="+mn-ea"/>
                <a:cs typeface="Calibri" panose="020F05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en-GB"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endParaRPr>
          </a:p>
        </p:txBody>
      </p:sp>
      <p:sp>
        <p:nvSpPr>
          <p:cNvPr id="6" name="D_46a291559b08c978">
            <a:extLst>
              <a:ext uri="{FF2B5EF4-FFF2-40B4-BE49-F238E27FC236}">
                <a16:creationId xmlns:a16="http://schemas.microsoft.com/office/drawing/2014/main" id="{BE998CF0-8AA9-4A96-8A17-140297675139}"/>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rPr>
              <a:t>Q13. From the list below, which if any of the following parties might you consider voting for in the European Parliament elections in May 2019? Base: Total (n=2001), Segment 1 (n=549), Segment 2 (n=588), Segment 3 (n=333), Segment 4 (n=107), Segment 5 (n=424)</a:t>
            </a:r>
            <a:endParaRPr kumimoji="0" lang="en-US"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endParaRPr>
          </a:p>
        </p:txBody>
      </p:sp>
      <p:graphicFrame>
        <p:nvGraphicFramePr>
          <p:cNvPr id="15" name="D_447bdc4c8fd35878">
            <a:extLst>
              <a:ext uri="{FF2B5EF4-FFF2-40B4-BE49-F238E27FC236}">
                <a16:creationId xmlns:a16="http://schemas.microsoft.com/office/drawing/2014/main" id="{3CC93C5D-2E51-44B7-89CB-8CF44C8C8121}"/>
              </a:ext>
            </a:extLst>
          </p:cNvPr>
          <p:cNvGraphicFramePr/>
          <p:nvPr>
            <p:extLst>
              <p:ext uri="{D42A27DB-BD31-4B8C-83A1-F6EECF244321}">
                <p14:modId xmlns:p14="http://schemas.microsoft.com/office/powerpoint/2010/main" val="1574036063"/>
              </p:ext>
            </p:extLst>
          </p:nvPr>
        </p:nvGraphicFramePr>
        <p:xfrm>
          <a:off x="487668" y="1131498"/>
          <a:ext cx="3732182" cy="23521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D_622ddbb5e40ea3b8">
            <a:extLst>
              <a:ext uri="{FF2B5EF4-FFF2-40B4-BE49-F238E27FC236}">
                <a16:creationId xmlns:a16="http://schemas.microsoft.com/office/drawing/2014/main" id="{A16C3BD4-7841-4551-87CF-1830F9C2932B}"/>
              </a:ext>
            </a:extLst>
          </p:cNvPr>
          <p:cNvGraphicFramePr/>
          <p:nvPr>
            <p:extLst>
              <p:ext uri="{D42A27DB-BD31-4B8C-83A1-F6EECF244321}">
                <p14:modId xmlns:p14="http://schemas.microsoft.com/office/powerpoint/2010/main" val="3018998036"/>
              </p:ext>
            </p:extLst>
          </p:nvPr>
        </p:nvGraphicFramePr>
        <p:xfrm>
          <a:off x="4242024" y="1131497"/>
          <a:ext cx="3730119" cy="235217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D_fd340fe38136b990">
            <a:extLst>
              <a:ext uri="{FF2B5EF4-FFF2-40B4-BE49-F238E27FC236}">
                <a16:creationId xmlns:a16="http://schemas.microsoft.com/office/drawing/2014/main" id="{AE154EBD-02C8-468B-9FA4-C3891722725F}"/>
              </a:ext>
            </a:extLst>
          </p:cNvPr>
          <p:cNvGraphicFramePr/>
          <p:nvPr>
            <p:extLst>
              <p:ext uri="{D42A27DB-BD31-4B8C-83A1-F6EECF244321}">
                <p14:modId xmlns:p14="http://schemas.microsoft.com/office/powerpoint/2010/main" val="761291495"/>
              </p:ext>
            </p:extLst>
          </p:nvPr>
        </p:nvGraphicFramePr>
        <p:xfrm>
          <a:off x="7972145" y="1131498"/>
          <a:ext cx="3730118" cy="23521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D_8c6c33f732406d8d">
            <a:extLst>
              <a:ext uri="{FF2B5EF4-FFF2-40B4-BE49-F238E27FC236}">
                <a16:creationId xmlns:a16="http://schemas.microsoft.com/office/drawing/2014/main" id="{B3B35875-E345-4A9E-A7F7-45F835C3FD6A}"/>
              </a:ext>
            </a:extLst>
          </p:cNvPr>
          <p:cNvGraphicFramePr/>
          <p:nvPr>
            <p:extLst>
              <p:ext uri="{D42A27DB-BD31-4B8C-83A1-F6EECF244321}">
                <p14:modId xmlns:p14="http://schemas.microsoft.com/office/powerpoint/2010/main" val="434217239"/>
              </p:ext>
            </p:extLst>
          </p:nvPr>
        </p:nvGraphicFramePr>
        <p:xfrm>
          <a:off x="7972148" y="3882190"/>
          <a:ext cx="3730115" cy="233223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0" name="D_1ad3489d1b3b4cd8">
            <a:extLst>
              <a:ext uri="{FF2B5EF4-FFF2-40B4-BE49-F238E27FC236}">
                <a16:creationId xmlns:a16="http://schemas.microsoft.com/office/drawing/2014/main" id="{4894304B-30F0-4ED5-8DAA-888D02953969}"/>
              </a:ext>
            </a:extLst>
          </p:cNvPr>
          <p:cNvGraphicFramePr/>
          <p:nvPr>
            <p:extLst>
              <p:ext uri="{D42A27DB-BD31-4B8C-83A1-F6EECF244321}">
                <p14:modId xmlns:p14="http://schemas.microsoft.com/office/powerpoint/2010/main" val="2018515575"/>
              </p:ext>
            </p:extLst>
          </p:nvPr>
        </p:nvGraphicFramePr>
        <p:xfrm>
          <a:off x="4219853" y="3882190"/>
          <a:ext cx="3752292" cy="232788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1" name="D_4330780fc0ff7245">
            <a:extLst>
              <a:ext uri="{FF2B5EF4-FFF2-40B4-BE49-F238E27FC236}">
                <a16:creationId xmlns:a16="http://schemas.microsoft.com/office/drawing/2014/main" id="{5B09686C-3D4D-4CF7-AEA4-A5EDB542E03A}"/>
              </a:ext>
            </a:extLst>
          </p:cNvPr>
          <p:cNvGraphicFramePr/>
          <p:nvPr>
            <p:extLst>
              <p:ext uri="{D42A27DB-BD31-4B8C-83A1-F6EECF244321}">
                <p14:modId xmlns:p14="http://schemas.microsoft.com/office/powerpoint/2010/main" val="3522280763"/>
              </p:ext>
            </p:extLst>
          </p:nvPr>
        </p:nvGraphicFramePr>
        <p:xfrm>
          <a:off x="487667" y="3882190"/>
          <a:ext cx="3732183" cy="2352172"/>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8245479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a:extLst>
              <a:ext uri="{FF2B5EF4-FFF2-40B4-BE49-F238E27FC236}">
                <a16:creationId xmlns:a16="http://schemas.microsoft.com/office/drawing/2014/main" id="{776EB398-E035-4E55-A4E2-5018837AB41E}"/>
              </a:ext>
            </a:extLst>
          </p:cNvPr>
          <p:cNvGraphicFramePr>
            <a:graphicFrameLocks noGrp="1"/>
          </p:cNvGraphicFramePr>
          <p:nvPr>
            <p:extLst>
              <p:ext uri="{D42A27DB-BD31-4B8C-83A1-F6EECF244321}">
                <p14:modId xmlns:p14="http://schemas.microsoft.com/office/powerpoint/2010/main" val="1976553100"/>
              </p:ext>
            </p:extLst>
          </p:nvPr>
        </p:nvGraphicFramePr>
        <p:xfrm>
          <a:off x="487670" y="871270"/>
          <a:ext cx="11214594" cy="5338800"/>
        </p:xfrm>
        <a:graphic>
          <a:graphicData uri="http://schemas.openxmlformats.org/drawingml/2006/table">
            <a:tbl>
              <a:tblPr firstRow="1" bandRow="1"/>
              <a:tblGrid>
                <a:gridCol w="3738198">
                  <a:extLst>
                    <a:ext uri="{9D8B030D-6E8A-4147-A177-3AD203B41FA5}">
                      <a16:colId xmlns:a16="http://schemas.microsoft.com/office/drawing/2014/main" val="1447585532"/>
                    </a:ext>
                  </a:extLst>
                </a:gridCol>
                <a:gridCol w="3738198">
                  <a:extLst>
                    <a:ext uri="{9D8B030D-6E8A-4147-A177-3AD203B41FA5}">
                      <a16:colId xmlns:a16="http://schemas.microsoft.com/office/drawing/2014/main" val="1761981062"/>
                    </a:ext>
                  </a:extLst>
                </a:gridCol>
                <a:gridCol w="3738198">
                  <a:extLst>
                    <a:ext uri="{9D8B030D-6E8A-4147-A177-3AD203B41FA5}">
                      <a16:colId xmlns:a16="http://schemas.microsoft.com/office/drawing/2014/main" val="3155108922"/>
                    </a:ext>
                  </a:extLst>
                </a:gridCol>
              </a:tblGrid>
              <a:tr h="288000">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algn="ctr"/>
                      <a:r>
                        <a:rPr lang="en-GB" sz="1200" b="1" dirty="0">
                          <a:solidFill>
                            <a:schemeClr val="bg1"/>
                          </a:solidFill>
                          <a:latin typeface="Calibri" panose="020F0502020204030204" pitchFamily="34" charset="0"/>
                          <a:cs typeface="Calibri" panose="020F0502020204030204" pitchFamily="34" charset="0"/>
                        </a:rPr>
                        <a:t>Total</a:t>
                      </a:r>
                    </a:p>
                  </a:txBody>
                  <a:tcPr>
                    <a:lnL w="12700" cmpd="sng">
                      <a:noFill/>
                    </a:lnL>
                    <a:lnR w="12700" cap="flat" cmpd="sng" algn="ctr">
                      <a:solidFill>
                        <a:srgbClr val="FFFFFF"/>
                      </a:solidFill>
                      <a:prstDash val="solid"/>
                      <a:round/>
                      <a:headEnd type="none" w="med" len="med"/>
                      <a:tailEnd type="none" w="med" len="med"/>
                    </a:lnR>
                    <a:lnT w="12700" cmpd="sng">
                      <a:no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algn="ctr"/>
                      <a:r>
                        <a:rPr lang="en-GB" sz="1200" b="1" dirty="0">
                          <a:solidFill>
                            <a:schemeClr val="bg1"/>
                          </a:solidFill>
                          <a:latin typeface="Calibri" panose="020F0502020204030204" pitchFamily="34" charset="0"/>
                          <a:cs typeface="Calibri" panose="020F0502020204030204" pitchFamily="34" charset="0"/>
                        </a:rPr>
                        <a:t>Segment 1</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no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algn="ctr"/>
                      <a:r>
                        <a:rPr lang="en-GB" sz="1200" b="1" dirty="0">
                          <a:solidFill>
                            <a:schemeClr val="bg1"/>
                          </a:solidFill>
                          <a:latin typeface="Calibri" panose="020F0502020204030204" pitchFamily="34" charset="0"/>
                          <a:cs typeface="Calibri" panose="020F0502020204030204" pitchFamily="34" charset="0"/>
                        </a:rPr>
                        <a:t>Segment 2</a:t>
                      </a:r>
                    </a:p>
                  </a:txBody>
                  <a:tcPr>
                    <a:lnL w="12700" cap="flat" cmpd="sng" algn="ctr">
                      <a:solidFill>
                        <a:srgbClr val="FFFFFF"/>
                      </a:solidFill>
                      <a:prstDash val="solid"/>
                      <a:round/>
                      <a:headEnd type="none" w="med" len="med"/>
                      <a:tailEnd type="none" w="med" len="med"/>
                    </a:lnL>
                    <a:lnR w="12700" cmpd="sng">
                      <a:noFill/>
                    </a:lnR>
                    <a:lnT w="12700" cmpd="sng">
                      <a:no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409158433"/>
                  </a:ext>
                </a:extLst>
              </a:tr>
              <a:tr h="2376000">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l"/>
                      <a:endParaRPr lang="en-GB" b="0" dirty="0">
                        <a:solidFill>
                          <a:schemeClr val="tx1"/>
                        </a:solidFill>
                        <a:latin typeface="Avenir Light" panose="020B0402020203020204"/>
                      </a:endParaRPr>
                    </a:p>
                  </a:txBody>
                  <a:tcPr>
                    <a:lnL w="12700" cmpd="sng">
                      <a:noFill/>
                    </a:lnL>
                    <a:lnR w="12700" cap="flat" cmpd="sng" algn="ctr">
                      <a:solidFill>
                        <a:srgbClr val="E7E6E6">
                          <a:lumMod val="90000"/>
                        </a:srgb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E7E6E6">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l"/>
                      <a:endParaRPr lang="en-GB" b="0" dirty="0">
                        <a:solidFill>
                          <a:schemeClr val="tx1"/>
                        </a:solidFill>
                        <a:latin typeface="Avenir Light" panose="020B0402020203020204"/>
                      </a:endParaRPr>
                    </a:p>
                  </a:txBody>
                  <a:tcPr>
                    <a:lnL w="12700" cap="flat" cmpd="sng" algn="ctr">
                      <a:solidFill>
                        <a:srgbClr val="E7E6E6">
                          <a:lumMod val="90000"/>
                        </a:srgbClr>
                      </a:solidFill>
                      <a:prstDash val="solid"/>
                      <a:round/>
                      <a:headEnd type="none" w="med" len="med"/>
                      <a:tailEnd type="none" w="med" len="med"/>
                    </a:lnL>
                    <a:lnR w="12700" cap="flat" cmpd="sng" algn="ctr">
                      <a:solidFill>
                        <a:srgbClr val="E7E6E6">
                          <a:lumMod val="90000"/>
                        </a:srgb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E7E6E6">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l"/>
                      <a:endParaRPr lang="en-GB" b="0" dirty="0">
                        <a:solidFill>
                          <a:schemeClr val="tx1"/>
                        </a:solidFill>
                        <a:latin typeface="Avenir Light" panose="020B0402020203020204"/>
                      </a:endParaRPr>
                    </a:p>
                  </a:txBody>
                  <a:tcPr>
                    <a:lnL w="12700" cap="flat" cmpd="sng" algn="ctr">
                      <a:solidFill>
                        <a:srgbClr val="E7E6E6">
                          <a:lumMod val="90000"/>
                        </a:srgbClr>
                      </a:solidFill>
                      <a:prstDash val="solid"/>
                      <a:round/>
                      <a:headEnd type="none" w="med" len="med"/>
                      <a:tailEnd type="none" w="med" len="med"/>
                    </a:lnL>
                    <a:lnR w="12700" cmpd="sng">
                      <a:noFill/>
                    </a:lnR>
                    <a:lnT w="12700" cap="flat" cmpd="sng" algn="ctr">
                      <a:solidFill>
                        <a:srgbClr val="FFFFFF"/>
                      </a:solidFill>
                      <a:prstDash val="solid"/>
                      <a:round/>
                      <a:headEnd type="none" w="med" len="med"/>
                      <a:tailEnd type="none" w="med" len="med"/>
                    </a:lnT>
                    <a:lnB w="12700" cap="flat" cmpd="sng" algn="ctr">
                      <a:solidFill>
                        <a:srgbClr val="E7E6E6">
                          <a:lumMod val="9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1786304"/>
                  </a:ext>
                </a:extLst>
              </a:tr>
              <a:tr h="298800">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ctr"/>
                      <a:r>
                        <a:rPr lang="en-GB" sz="1200" b="1" kern="1200" dirty="0">
                          <a:solidFill>
                            <a:schemeClr val="bg1"/>
                          </a:solidFill>
                          <a:latin typeface="Calibri" panose="020F0502020204030204" pitchFamily="34" charset="0"/>
                          <a:ea typeface="+mn-ea"/>
                          <a:cs typeface="Calibri" panose="020F0502020204030204" pitchFamily="34" charset="0"/>
                        </a:rPr>
                        <a:t>Segment 3</a:t>
                      </a:r>
                    </a:p>
                  </a:txBody>
                  <a:tcPr>
                    <a:lnL w="12700" cmpd="sng">
                      <a:noFill/>
                    </a:lnL>
                    <a:lnR w="12700" cap="flat" cmpd="sng" algn="ctr">
                      <a:solidFill>
                        <a:srgbClr val="FFFFFF"/>
                      </a:solidFill>
                      <a:prstDash val="solid"/>
                      <a:round/>
                      <a:headEnd type="none" w="med" len="med"/>
                      <a:tailEnd type="none" w="med" len="med"/>
                    </a:lnR>
                    <a:lnT w="12700" cap="flat" cmpd="sng" algn="ctr">
                      <a:solidFill>
                        <a:srgbClr val="E7E6E6">
                          <a:lumMod val="90000"/>
                        </a:srgb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ctr"/>
                      <a:r>
                        <a:rPr lang="en-GB" sz="1200" b="1" kern="1200" dirty="0">
                          <a:solidFill>
                            <a:schemeClr val="bg1"/>
                          </a:solidFill>
                          <a:latin typeface="Calibri" panose="020F0502020204030204" pitchFamily="34" charset="0"/>
                          <a:ea typeface="+mn-ea"/>
                          <a:cs typeface="Calibri" panose="020F0502020204030204" pitchFamily="34" charset="0"/>
                        </a:rPr>
                        <a:t>Segment 4</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E7E6E6">
                          <a:lumMod val="90000"/>
                        </a:srgb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ctr"/>
                      <a:r>
                        <a:rPr lang="en-GB" sz="1200" b="1" kern="1200" dirty="0">
                          <a:solidFill>
                            <a:schemeClr val="bg1"/>
                          </a:solidFill>
                          <a:latin typeface="Calibri" panose="020F0502020204030204" pitchFamily="34" charset="0"/>
                          <a:ea typeface="+mn-ea"/>
                          <a:cs typeface="Calibri" panose="020F0502020204030204" pitchFamily="34" charset="0"/>
                        </a:rPr>
                        <a:t>Segment 5</a:t>
                      </a:r>
                    </a:p>
                  </a:txBody>
                  <a:tcPr>
                    <a:lnL w="12700" cap="flat" cmpd="sng" algn="ctr">
                      <a:solidFill>
                        <a:srgbClr val="FFFFFF"/>
                      </a:solidFill>
                      <a:prstDash val="solid"/>
                      <a:round/>
                      <a:headEnd type="none" w="med" len="med"/>
                      <a:tailEnd type="none" w="med" len="med"/>
                    </a:lnL>
                    <a:lnR w="12700" cmpd="sng">
                      <a:noFill/>
                    </a:lnR>
                    <a:lnT w="12700" cap="flat" cmpd="sng" algn="ctr">
                      <a:solidFill>
                        <a:srgbClr val="E7E6E6">
                          <a:lumMod val="90000"/>
                        </a:srgb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2407551444"/>
                  </a:ext>
                </a:extLst>
              </a:tr>
              <a:tr h="2376000">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l"/>
                      <a:endParaRPr lang="en-GB" b="0" dirty="0">
                        <a:solidFill>
                          <a:schemeClr val="tx1"/>
                        </a:solidFill>
                        <a:latin typeface="Avenir Light" panose="020B0402020203020204"/>
                      </a:endParaRPr>
                    </a:p>
                  </a:txBody>
                  <a:tcPr>
                    <a:lnL w="12700" cmpd="sng">
                      <a:noFill/>
                    </a:lnL>
                    <a:lnR w="12700" cap="flat" cmpd="sng" algn="ctr">
                      <a:solidFill>
                        <a:srgbClr val="E7E6E6">
                          <a:lumMod val="90000"/>
                        </a:srgb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l"/>
                      <a:endParaRPr lang="en-GB" b="0" dirty="0">
                        <a:solidFill>
                          <a:schemeClr val="tx1"/>
                        </a:solidFill>
                        <a:latin typeface="Avenir Light" panose="020B0402020203020204"/>
                      </a:endParaRPr>
                    </a:p>
                  </a:txBody>
                  <a:tcPr>
                    <a:lnL w="12700" cap="flat" cmpd="sng" algn="ctr">
                      <a:solidFill>
                        <a:srgbClr val="E7E6E6">
                          <a:lumMod val="90000"/>
                        </a:srgbClr>
                      </a:solidFill>
                      <a:prstDash val="solid"/>
                      <a:round/>
                      <a:headEnd type="none" w="med" len="med"/>
                      <a:tailEnd type="none" w="med" len="med"/>
                    </a:lnL>
                    <a:lnR w="12700" cap="flat" cmpd="sng" algn="ctr">
                      <a:solidFill>
                        <a:srgbClr val="E7E6E6">
                          <a:lumMod val="90000"/>
                        </a:srgb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l"/>
                      <a:endParaRPr lang="en-GB" b="0" dirty="0">
                        <a:solidFill>
                          <a:schemeClr val="tx1"/>
                        </a:solidFill>
                        <a:latin typeface="Avenir Light" panose="020B0402020203020204"/>
                      </a:endParaRPr>
                    </a:p>
                  </a:txBody>
                  <a:tcPr>
                    <a:lnL w="12700" cap="flat" cmpd="sng" algn="ctr">
                      <a:solidFill>
                        <a:srgbClr val="E7E6E6">
                          <a:lumMod val="90000"/>
                        </a:srgbClr>
                      </a:solidFill>
                      <a:prstDash val="solid"/>
                      <a:round/>
                      <a:headEnd type="none" w="med" len="med"/>
                      <a:tailEnd type="none" w="med" len="med"/>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15037222"/>
                  </a:ext>
                </a:extLst>
              </a:tr>
            </a:tbl>
          </a:graphicData>
        </a:graphic>
      </p:graphicFrame>
      <p:sp>
        <p:nvSpPr>
          <p:cNvPr id="3" name="Title 2">
            <a:extLst>
              <a:ext uri="{FF2B5EF4-FFF2-40B4-BE49-F238E27FC236}">
                <a16:creationId xmlns:a16="http://schemas.microsoft.com/office/drawing/2014/main" id="{999C292A-EF2C-4B87-8636-16407631A864}"/>
              </a:ext>
            </a:extLst>
          </p:cNvPr>
          <p:cNvSpPr>
            <a:spLocks noGrp="1"/>
          </p:cNvSpPr>
          <p:nvPr>
            <p:ph type="title"/>
          </p:nvPr>
        </p:nvSpPr>
        <p:spPr>
          <a:xfrm>
            <a:off x="202234" y="272744"/>
            <a:ext cx="9506915" cy="858753"/>
          </a:xfrm>
        </p:spPr>
        <p:txBody>
          <a:bodyPr/>
          <a:lstStyle/>
          <a:p>
            <a:r>
              <a:rPr lang="en-GB" dirty="0"/>
              <a:t>Parties potential voters are </a:t>
            </a:r>
            <a:r>
              <a:rPr lang="en-GB" u="sng" dirty="0"/>
              <a:t>most likely </a:t>
            </a:r>
            <a:r>
              <a:rPr lang="en-GB" dirty="0"/>
              <a:t>to vote for</a:t>
            </a:r>
            <a:br>
              <a:rPr lang="en-GB" dirty="0"/>
            </a:br>
            <a:endParaRPr lang="en-GB" dirty="0"/>
          </a:p>
        </p:txBody>
      </p:sp>
      <p:sp>
        <p:nvSpPr>
          <p:cNvPr id="5" name="Slide Number Placeholder 4">
            <a:extLst>
              <a:ext uri="{FF2B5EF4-FFF2-40B4-BE49-F238E27FC236}">
                <a16:creationId xmlns:a16="http://schemas.microsoft.com/office/drawing/2014/main" id="{E7285D48-B3B9-4D9D-B4DA-1A0C67D47705}"/>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C4C6F56-B3DB-B64D-89A3-7D5B0D04A5CD}" type="slidenum">
              <a:rPr kumimoji="0" lang="en-GB" sz="900" b="0" i="0" u="none" strike="noStrike" kern="1200" cap="none" spc="0" normalizeH="0" baseline="0" noProof="0" smtClean="0">
                <a:ln>
                  <a:noFill/>
                </a:ln>
                <a:solidFill>
                  <a:srgbClr val="4A4A49"/>
                </a:solidFill>
                <a:effectLst/>
                <a:uLnTx/>
                <a:uFillTx/>
                <a:latin typeface="Calibri" panose="020F0502020204030204" pitchFamily="34" charset="0"/>
                <a:ea typeface="+mn-ea"/>
                <a:cs typeface="Calibri" panose="020F05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en-GB"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endParaRPr>
          </a:p>
        </p:txBody>
      </p:sp>
      <p:sp>
        <p:nvSpPr>
          <p:cNvPr id="6" name="D_675823b2d8032737">
            <a:extLst>
              <a:ext uri="{FF2B5EF4-FFF2-40B4-BE49-F238E27FC236}">
                <a16:creationId xmlns:a16="http://schemas.microsoft.com/office/drawing/2014/main" id="{BE998CF0-8AA9-4A96-8A17-140297675139}"/>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rPr>
              <a:t>Q13. From the list below, which if any of the following parties might you consider voting for in the European Parliament elections in May 2019? Q14. And, which if any of the following parties are you </a:t>
            </a:r>
            <a:r>
              <a:rPr kumimoji="0" lang="en-GB" sz="900" b="0" i="0" u="sng"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rPr>
              <a:t>most likely </a:t>
            </a:r>
            <a:r>
              <a:rPr kumimoji="0" lang="en-GB"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rPr>
              <a:t> to vote for? Base: Total (n=1611), Segment 1 (n=422), Segment 2 (n=488), Segment 3 (n=296), Segment 4 (n=102), Segment 5 (n=303)</a:t>
            </a:r>
            <a:endParaRPr kumimoji="0" lang="en-US"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endParaRPr>
          </a:p>
        </p:txBody>
      </p:sp>
      <p:graphicFrame>
        <p:nvGraphicFramePr>
          <p:cNvPr id="15" name="D_2648d4b74962547d">
            <a:extLst>
              <a:ext uri="{FF2B5EF4-FFF2-40B4-BE49-F238E27FC236}">
                <a16:creationId xmlns:a16="http://schemas.microsoft.com/office/drawing/2014/main" id="{3CC93C5D-2E51-44B7-89CB-8CF44C8C8121}"/>
              </a:ext>
            </a:extLst>
          </p:cNvPr>
          <p:cNvGraphicFramePr/>
          <p:nvPr>
            <p:extLst>
              <p:ext uri="{D42A27DB-BD31-4B8C-83A1-F6EECF244321}">
                <p14:modId xmlns:p14="http://schemas.microsoft.com/office/powerpoint/2010/main" val="3687920525"/>
              </p:ext>
            </p:extLst>
          </p:nvPr>
        </p:nvGraphicFramePr>
        <p:xfrm>
          <a:off x="487666" y="1131498"/>
          <a:ext cx="3749939" cy="23521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D_708073cd8f0986a5">
            <a:extLst>
              <a:ext uri="{FF2B5EF4-FFF2-40B4-BE49-F238E27FC236}">
                <a16:creationId xmlns:a16="http://schemas.microsoft.com/office/drawing/2014/main" id="{A16C3BD4-7841-4551-87CF-1830F9C2932B}"/>
              </a:ext>
            </a:extLst>
          </p:cNvPr>
          <p:cNvGraphicFramePr/>
          <p:nvPr>
            <p:extLst>
              <p:ext uri="{D42A27DB-BD31-4B8C-83A1-F6EECF244321}">
                <p14:modId xmlns:p14="http://schemas.microsoft.com/office/powerpoint/2010/main" val="4064676911"/>
              </p:ext>
            </p:extLst>
          </p:nvPr>
        </p:nvGraphicFramePr>
        <p:xfrm>
          <a:off x="4237606" y="1131497"/>
          <a:ext cx="3716782" cy="235217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D_6561d5bd54385f9c">
            <a:extLst>
              <a:ext uri="{FF2B5EF4-FFF2-40B4-BE49-F238E27FC236}">
                <a16:creationId xmlns:a16="http://schemas.microsoft.com/office/drawing/2014/main" id="{AE154EBD-02C8-468B-9FA4-C3891722725F}"/>
              </a:ext>
            </a:extLst>
          </p:cNvPr>
          <p:cNvGraphicFramePr/>
          <p:nvPr>
            <p:extLst>
              <p:ext uri="{D42A27DB-BD31-4B8C-83A1-F6EECF244321}">
                <p14:modId xmlns:p14="http://schemas.microsoft.com/office/powerpoint/2010/main" val="1709745514"/>
              </p:ext>
            </p:extLst>
          </p:nvPr>
        </p:nvGraphicFramePr>
        <p:xfrm>
          <a:off x="7954389" y="1131498"/>
          <a:ext cx="3747874" cy="23521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D_f606b77583a23e37">
            <a:extLst>
              <a:ext uri="{FF2B5EF4-FFF2-40B4-BE49-F238E27FC236}">
                <a16:creationId xmlns:a16="http://schemas.microsoft.com/office/drawing/2014/main" id="{B3B35875-E345-4A9E-A7F7-45F835C3FD6A}"/>
              </a:ext>
            </a:extLst>
          </p:cNvPr>
          <p:cNvGraphicFramePr/>
          <p:nvPr>
            <p:extLst>
              <p:ext uri="{D42A27DB-BD31-4B8C-83A1-F6EECF244321}">
                <p14:modId xmlns:p14="http://schemas.microsoft.com/office/powerpoint/2010/main" val="1296228241"/>
              </p:ext>
            </p:extLst>
          </p:nvPr>
        </p:nvGraphicFramePr>
        <p:xfrm>
          <a:off x="7954392" y="3882190"/>
          <a:ext cx="3747871" cy="233223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0" name="D_e7c77072ea1e8c1f">
            <a:extLst>
              <a:ext uri="{FF2B5EF4-FFF2-40B4-BE49-F238E27FC236}">
                <a16:creationId xmlns:a16="http://schemas.microsoft.com/office/drawing/2014/main" id="{4894304B-30F0-4ED5-8DAA-888D02953969}"/>
              </a:ext>
            </a:extLst>
          </p:cNvPr>
          <p:cNvGraphicFramePr/>
          <p:nvPr>
            <p:extLst>
              <p:ext uri="{D42A27DB-BD31-4B8C-83A1-F6EECF244321}">
                <p14:modId xmlns:p14="http://schemas.microsoft.com/office/powerpoint/2010/main" val="2795192315"/>
              </p:ext>
            </p:extLst>
          </p:nvPr>
        </p:nvGraphicFramePr>
        <p:xfrm>
          <a:off x="4237609" y="3882190"/>
          <a:ext cx="3716780" cy="232788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1" name="D_7438b11b6eec6b14">
            <a:extLst>
              <a:ext uri="{FF2B5EF4-FFF2-40B4-BE49-F238E27FC236}">
                <a16:creationId xmlns:a16="http://schemas.microsoft.com/office/drawing/2014/main" id="{5B09686C-3D4D-4CF7-AEA4-A5EDB542E03A}"/>
              </a:ext>
            </a:extLst>
          </p:cNvPr>
          <p:cNvGraphicFramePr/>
          <p:nvPr>
            <p:extLst>
              <p:ext uri="{D42A27DB-BD31-4B8C-83A1-F6EECF244321}">
                <p14:modId xmlns:p14="http://schemas.microsoft.com/office/powerpoint/2010/main" val="3573099323"/>
              </p:ext>
            </p:extLst>
          </p:nvPr>
        </p:nvGraphicFramePr>
        <p:xfrm>
          <a:off x="487667" y="3882190"/>
          <a:ext cx="3749939" cy="2352172"/>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3880454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_d3710a479b1383bc">
            <a:extLst>
              <a:ext uri="{FF2B5EF4-FFF2-40B4-BE49-F238E27FC236}">
                <a16:creationId xmlns:a16="http://schemas.microsoft.com/office/drawing/2014/main" id="{DF7E657B-C4E6-4158-9841-CD59B50A4498}"/>
              </a:ext>
            </a:extLst>
          </p:cNvPr>
          <p:cNvGraphicFramePr>
            <a:graphicFrameLocks/>
          </p:cNvGraphicFramePr>
          <p:nvPr>
            <p:extLst>
              <p:ext uri="{D42A27DB-BD31-4B8C-83A1-F6EECF244321}">
                <p14:modId xmlns:p14="http://schemas.microsoft.com/office/powerpoint/2010/main" val="3075669841"/>
              </p:ext>
            </p:extLst>
          </p:nvPr>
        </p:nvGraphicFramePr>
        <p:xfrm>
          <a:off x="838200" y="2527300"/>
          <a:ext cx="8451079" cy="20739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D_ad26fb57bb51d11e">
            <a:extLst>
              <a:ext uri="{FF2B5EF4-FFF2-40B4-BE49-F238E27FC236}">
                <a16:creationId xmlns:a16="http://schemas.microsoft.com/office/drawing/2014/main" id="{BFA93DBB-0530-444C-94B2-BA9FC399ECA2}"/>
              </a:ext>
            </a:extLst>
          </p:cNvPr>
          <p:cNvGraphicFramePr>
            <a:graphicFrameLocks/>
          </p:cNvGraphicFramePr>
          <p:nvPr>
            <p:extLst>
              <p:ext uri="{D42A27DB-BD31-4B8C-83A1-F6EECF244321}">
                <p14:modId xmlns:p14="http://schemas.microsoft.com/office/powerpoint/2010/main" val="790164760"/>
              </p:ext>
            </p:extLst>
          </p:nvPr>
        </p:nvGraphicFramePr>
        <p:xfrm>
          <a:off x="838200" y="4333480"/>
          <a:ext cx="10515600" cy="21994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D_e3262a380495e1a2">
            <a:extLst>
              <a:ext uri="{FF2B5EF4-FFF2-40B4-BE49-F238E27FC236}">
                <a16:creationId xmlns:a16="http://schemas.microsoft.com/office/drawing/2014/main" id="{F61C216F-9E33-4E30-AA68-85A42914D6D8}"/>
              </a:ext>
            </a:extLst>
          </p:cNvPr>
          <p:cNvGraphicFramePr>
            <a:graphicFrameLocks/>
          </p:cNvGraphicFramePr>
          <p:nvPr>
            <p:extLst>
              <p:ext uri="{D42A27DB-BD31-4B8C-83A1-F6EECF244321}">
                <p14:modId xmlns:p14="http://schemas.microsoft.com/office/powerpoint/2010/main" val="3484837408"/>
              </p:ext>
            </p:extLst>
          </p:nvPr>
        </p:nvGraphicFramePr>
        <p:xfrm>
          <a:off x="845366" y="646664"/>
          <a:ext cx="6358739" cy="2199487"/>
        </p:xfrm>
        <a:graphic>
          <a:graphicData uri="http://schemas.openxmlformats.org/drawingml/2006/chart">
            <c:chart xmlns:c="http://schemas.openxmlformats.org/drawingml/2006/chart" xmlns:r="http://schemas.openxmlformats.org/officeDocument/2006/relationships" r:id="rId5"/>
          </a:graphicData>
        </a:graphic>
      </p:graphicFrame>
      <p:sp>
        <p:nvSpPr>
          <p:cNvPr id="3" name="Title 2">
            <a:extLst>
              <a:ext uri="{FF2B5EF4-FFF2-40B4-BE49-F238E27FC236}">
                <a16:creationId xmlns:a16="http://schemas.microsoft.com/office/drawing/2014/main" id="{7C3933EF-6542-403C-88BA-43482E0BFFED}"/>
              </a:ext>
            </a:extLst>
          </p:cNvPr>
          <p:cNvSpPr>
            <a:spLocks noGrp="1"/>
          </p:cNvSpPr>
          <p:nvPr>
            <p:ph type="title"/>
          </p:nvPr>
        </p:nvSpPr>
        <p:spPr/>
        <p:txBody>
          <a:bodyPr/>
          <a:lstStyle/>
          <a:p>
            <a:r>
              <a:rPr lang="en-US" dirty="0"/>
              <a:t>Reasons for voting in the 2019 European Elections</a:t>
            </a:r>
            <a:endParaRPr lang="en-GB" dirty="0"/>
          </a:p>
        </p:txBody>
      </p:sp>
      <p:sp>
        <p:nvSpPr>
          <p:cNvPr id="5" name="Slide Number Placeholder 4">
            <a:extLst>
              <a:ext uri="{FF2B5EF4-FFF2-40B4-BE49-F238E27FC236}">
                <a16:creationId xmlns:a16="http://schemas.microsoft.com/office/drawing/2014/main" id="{DF063D53-DFEE-47BD-B74B-E6AB84AE1B47}"/>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C4C6F56-B3DB-B64D-89A3-7D5B0D04A5CD}" type="slidenum">
              <a:rPr kumimoji="0" lang="en-GB" sz="900" b="0" i="0" u="none" strike="noStrike" kern="1200" cap="none" spc="0" normalizeH="0" baseline="0" noProof="0" smtClean="0">
                <a:ln>
                  <a:noFill/>
                </a:ln>
                <a:solidFill>
                  <a:srgbClr val="4A4A49"/>
                </a:solidFill>
                <a:effectLst/>
                <a:uLnTx/>
                <a:uFillTx/>
                <a:latin typeface="Calibri" panose="020F0502020204030204" pitchFamily="34" charset="0"/>
                <a:ea typeface="+mn-ea"/>
                <a:cs typeface="Calibri" panose="020F05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en-GB"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endParaRPr>
          </a:p>
        </p:txBody>
      </p:sp>
      <p:sp>
        <p:nvSpPr>
          <p:cNvPr id="6" name="D_2f3da824e6f938c1">
            <a:extLst>
              <a:ext uri="{FF2B5EF4-FFF2-40B4-BE49-F238E27FC236}">
                <a16:creationId xmlns:a16="http://schemas.microsoft.com/office/drawing/2014/main" id="{BA59AABE-5F8F-460B-9BA5-673CE7BDEA0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rPr>
              <a:t>Q8. When thinking about </a:t>
            </a:r>
            <a:r>
              <a:rPr kumimoji="0" lang="en-GB" sz="900" b="1"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rPr>
              <a:t>whether you will vote in</a:t>
            </a:r>
            <a:r>
              <a:rPr kumimoji="0" lang="en-GB"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rPr>
              <a:t> the European Parliament election next year, how important or not are the following possible reasons to vote, for you personally? Base: Total (n=2001), Segment 1 (n=549), Segment 2 (n=588), Segment 3 (n=333), Segment 4 (n=107), Segment 5 (n=424)</a:t>
            </a:r>
            <a:endParaRPr kumimoji="0" lang="en-US"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endParaRPr>
          </a:p>
        </p:txBody>
      </p:sp>
      <p:sp>
        <p:nvSpPr>
          <p:cNvPr id="14" name="TextBox 13">
            <a:extLst>
              <a:ext uri="{FF2B5EF4-FFF2-40B4-BE49-F238E27FC236}">
                <a16:creationId xmlns:a16="http://schemas.microsoft.com/office/drawing/2014/main" id="{1B4A7A56-D905-414A-812D-D3628E2BD9D1}"/>
              </a:ext>
            </a:extLst>
          </p:cNvPr>
          <p:cNvSpPr txBox="1"/>
          <p:nvPr/>
        </p:nvSpPr>
        <p:spPr>
          <a:xfrm>
            <a:off x="290383" y="593907"/>
            <a:ext cx="7236690" cy="338554"/>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A4A49"/>
                </a:solidFill>
                <a:effectLst/>
                <a:uLnTx/>
                <a:uFillTx/>
                <a:latin typeface="Proxima Nova Alt Th" panose="02000506030000020004" pitchFamily="50" charset="0"/>
                <a:ea typeface="+mn-ea"/>
                <a:cs typeface="+mn-cs"/>
              </a:rPr>
              <a:t>Showing % rating 4-5 / 5 for importance</a:t>
            </a:r>
            <a:endParaRPr kumimoji="0" lang="en-GB" sz="1600" b="0" i="0" u="none" strike="noStrike" kern="1200" cap="none" spc="0" normalizeH="0" baseline="0" noProof="0" dirty="0">
              <a:ln>
                <a:noFill/>
              </a:ln>
              <a:solidFill>
                <a:srgbClr val="4A4A49"/>
              </a:solidFill>
              <a:effectLst/>
              <a:uLnTx/>
              <a:uFillTx/>
              <a:latin typeface="Proxima Nova Alt Th" panose="02000506030000020004" pitchFamily="50" charset="0"/>
              <a:ea typeface="+mn-ea"/>
              <a:cs typeface="+mn-cs"/>
            </a:endParaRPr>
          </a:p>
        </p:txBody>
      </p:sp>
    </p:spTree>
    <p:extLst>
      <p:ext uri="{BB962C8B-B14F-4D97-AF65-F5344CB8AC3E}">
        <p14:creationId xmlns:p14="http://schemas.microsoft.com/office/powerpoint/2010/main" val="12708763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_caf858027669bb22">
            <a:extLst>
              <a:ext uri="{FF2B5EF4-FFF2-40B4-BE49-F238E27FC236}">
                <a16:creationId xmlns:a16="http://schemas.microsoft.com/office/drawing/2014/main" id="{F61C216F-9E33-4E30-AA68-85A42914D6D8}"/>
              </a:ext>
            </a:extLst>
          </p:cNvPr>
          <p:cNvGraphicFramePr>
            <a:graphicFrameLocks/>
          </p:cNvGraphicFramePr>
          <p:nvPr>
            <p:extLst>
              <p:ext uri="{D42A27DB-BD31-4B8C-83A1-F6EECF244321}">
                <p14:modId xmlns:p14="http://schemas.microsoft.com/office/powerpoint/2010/main" val="155410089"/>
              </p:ext>
            </p:extLst>
          </p:nvPr>
        </p:nvGraphicFramePr>
        <p:xfrm>
          <a:off x="838200" y="863125"/>
          <a:ext cx="10515600" cy="2989738"/>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7C3933EF-6542-403C-88BA-43482E0BFFED}"/>
              </a:ext>
            </a:extLst>
          </p:cNvPr>
          <p:cNvSpPr>
            <a:spLocks noGrp="1"/>
          </p:cNvSpPr>
          <p:nvPr>
            <p:ph type="title"/>
          </p:nvPr>
        </p:nvSpPr>
        <p:spPr>
          <a:xfrm>
            <a:off x="202234" y="272744"/>
            <a:ext cx="11151566" cy="858753"/>
          </a:xfrm>
        </p:spPr>
        <p:txBody>
          <a:bodyPr/>
          <a:lstStyle/>
          <a:p>
            <a:r>
              <a:rPr lang="en-GB" dirty="0"/>
              <a:t>Personal values and political beliefs</a:t>
            </a:r>
          </a:p>
        </p:txBody>
      </p:sp>
      <p:sp>
        <p:nvSpPr>
          <p:cNvPr id="5" name="Slide Number Placeholder 4">
            <a:extLst>
              <a:ext uri="{FF2B5EF4-FFF2-40B4-BE49-F238E27FC236}">
                <a16:creationId xmlns:a16="http://schemas.microsoft.com/office/drawing/2014/main" id="{DF063D53-DFEE-47BD-B74B-E6AB84AE1B47}"/>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C4C6F56-B3DB-B64D-89A3-7D5B0D04A5CD}" type="slidenum">
              <a:rPr kumimoji="0" lang="en-GB" sz="900" b="0" i="0" u="none" strike="noStrike" kern="1200" cap="none" spc="0" normalizeH="0" baseline="0" noProof="0" smtClean="0">
                <a:ln>
                  <a:noFill/>
                </a:ln>
                <a:solidFill>
                  <a:srgbClr val="4A4A49"/>
                </a:solidFill>
                <a:effectLst/>
                <a:uLnTx/>
                <a:uFillTx/>
                <a:latin typeface="Calibri" panose="020F0502020204030204" pitchFamily="34" charset="0"/>
                <a:ea typeface="+mn-ea"/>
                <a:cs typeface="Calibri" panose="020F05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en-GB"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endParaRPr>
          </a:p>
        </p:txBody>
      </p:sp>
      <p:sp>
        <p:nvSpPr>
          <p:cNvPr id="6" name="D_eedc41a20cd259d4">
            <a:extLst>
              <a:ext uri="{FF2B5EF4-FFF2-40B4-BE49-F238E27FC236}">
                <a16:creationId xmlns:a16="http://schemas.microsoft.com/office/drawing/2014/main" id="{BA59AABE-5F8F-460B-9BA5-673CE7BDEA0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rPr>
              <a:t>Q15. How much do you agree or disagree with each of the following statements? Base: Total (n=2001), Segment 1 (n=549), Segment 2 (n=588), Segment 3 (n=333), Segment 4 (n=107), Segment 5 (n=424)</a:t>
            </a:r>
            <a:endParaRPr kumimoji="0" lang="en-US"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endParaRPr>
          </a:p>
        </p:txBody>
      </p:sp>
      <p:graphicFrame>
        <p:nvGraphicFramePr>
          <p:cNvPr id="8" name="D_8facda2fd27fb1a5">
            <a:extLst>
              <a:ext uri="{FF2B5EF4-FFF2-40B4-BE49-F238E27FC236}">
                <a16:creationId xmlns:a16="http://schemas.microsoft.com/office/drawing/2014/main" id="{DF7E657B-C4E6-4158-9841-CD59B50A4498}"/>
              </a:ext>
            </a:extLst>
          </p:cNvPr>
          <p:cNvGraphicFramePr>
            <a:graphicFrameLocks/>
          </p:cNvGraphicFramePr>
          <p:nvPr>
            <p:extLst>
              <p:ext uri="{D42A27DB-BD31-4B8C-83A1-F6EECF244321}">
                <p14:modId xmlns:p14="http://schemas.microsoft.com/office/powerpoint/2010/main" val="825675318"/>
              </p:ext>
            </p:extLst>
          </p:nvPr>
        </p:nvGraphicFramePr>
        <p:xfrm>
          <a:off x="838200" y="3116080"/>
          <a:ext cx="10515600" cy="3148013"/>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89E4FBB9-FFDD-4C84-BF96-5DDBE02543D6}"/>
              </a:ext>
            </a:extLst>
          </p:cNvPr>
          <p:cNvSpPr txBox="1"/>
          <p:nvPr/>
        </p:nvSpPr>
        <p:spPr>
          <a:xfrm>
            <a:off x="290383" y="593907"/>
            <a:ext cx="7236690" cy="338554"/>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A4A49"/>
                </a:solidFill>
                <a:effectLst/>
                <a:uLnTx/>
                <a:uFillTx/>
                <a:latin typeface="Proxima Nova Alt Th" panose="02000506030000020004" pitchFamily="50" charset="0"/>
                <a:ea typeface="+mn-ea"/>
                <a:cs typeface="+mn-cs"/>
              </a:rPr>
              <a:t>Showing % somewhat agree and strongly agree</a:t>
            </a:r>
            <a:endParaRPr kumimoji="0" lang="en-GB" sz="1600" b="0" i="0" u="none" strike="noStrike" kern="1200" cap="none" spc="0" normalizeH="0" baseline="0" noProof="0" dirty="0">
              <a:ln>
                <a:noFill/>
              </a:ln>
              <a:solidFill>
                <a:srgbClr val="4A4A49"/>
              </a:solidFill>
              <a:effectLst/>
              <a:uLnTx/>
              <a:uFillTx/>
              <a:latin typeface="Proxima Nova Alt Th" panose="02000506030000020004" pitchFamily="50" charset="0"/>
              <a:ea typeface="+mn-ea"/>
              <a:cs typeface="+mn-cs"/>
            </a:endParaRPr>
          </a:p>
        </p:txBody>
      </p:sp>
    </p:spTree>
    <p:extLst>
      <p:ext uri="{BB962C8B-B14F-4D97-AF65-F5344CB8AC3E}">
        <p14:creationId xmlns:p14="http://schemas.microsoft.com/office/powerpoint/2010/main" val="24667417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_4b723359e3c680ad">
            <a:extLst>
              <a:ext uri="{FF2B5EF4-FFF2-40B4-BE49-F238E27FC236}">
                <a16:creationId xmlns:a16="http://schemas.microsoft.com/office/drawing/2014/main" id="{F61C216F-9E33-4E30-AA68-85A42914D6D8}"/>
              </a:ext>
            </a:extLst>
          </p:cNvPr>
          <p:cNvGraphicFramePr>
            <a:graphicFrameLocks/>
          </p:cNvGraphicFramePr>
          <p:nvPr>
            <p:extLst>
              <p:ext uri="{D42A27DB-BD31-4B8C-83A1-F6EECF244321}">
                <p14:modId xmlns:p14="http://schemas.microsoft.com/office/powerpoint/2010/main" val="3682192713"/>
              </p:ext>
            </p:extLst>
          </p:nvPr>
        </p:nvGraphicFramePr>
        <p:xfrm>
          <a:off x="838200" y="932461"/>
          <a:ext cx="10515600" cy="2920402"/>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7C3933EF-6542-403C-88BA-43482E0BFFED}"/>
              </a:ext>
            </a:extLst>
          </p:cNvPr>
          <p:cNvSpPr>
            <a:spLocks noGrp="1"/>
          </p:cNvSpPr>
          <p:nvPr>
            <p:ph type="title"/>
          </p:nvPr>
        </p:nvSpPr>
        <p:spPr>
          <a:xfrm>
            <a:off x="202234" y="272744"/>
            <a:ext cx="11151566" cy="858753"/>
          </a:xfrm>
        </p:spPr>
        <p:txBody>
          <a:bodyPr/>
          <a:lstStyle/>
          <a:p>
            <a:r>
              <a:rPr lang="en-GB" dirty="0"/>
              <a:t>Personal values and political beliefs</a:t>
            </a:r>
          </a:p>
        </p:txBody>
      </p:sp>
      <p:sp>
        <p:nvSpPr>
          <p:cNvPr id="5" name="Slide Number Placeholder 4">
            <a:extLst>
              <a:ext uri="{FF2B5EF4-FFF2-40B4-BE49-F238E27FC236}">
                <a16:creationId xmlns:a16="http://schemas.microsoft.com/office/drawing/2014/main" id="{DF063D53-DFEE-47BD-B74B-E6AB84AE1B47}"/>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C4C6F56-B3DB-B64D-89A3-7D5B0D04A5CD}" type="slidenum">
              <a:rPr kumimoji="0" lang="en-GB" sz="900" b="0" i="0" u="none" strike="noStrike" kern="1200" cap="none" spc="0" normalizeH="0" baseline="0" noProof="0" smtClean="0">
                <a:ln>
                  <a:noFill/>
                </a:ln>
                <a:solidFill>
                  <a:srgbClr val="4A4A49"/>
                </a:solidFill>
                <a:effectLst/>
                <a:uLnTx/>
                <a:uFillTx/>
                <a:latin typeface="Calibri" panose="020F0502020204030204" pitchFamily="34" charset="0"/>
                <a:ea typeface="+mn-ea"/>
                <a:cs typeface="Calibri" panose="020F05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en-GB"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endParaRPr>
          </a:p>
        </p:txBody>
      </p:sp>
      <p:sp>
        <p:nvSpPr>
          <p:cNvPr id="6" name="D_ca0c89f0649dd9d4">
            <a:extLst>
              <a:ext uri="{FF2B5EF4-FFF2-40B4-BE49-F238E27FC236}">
                <a16:creationId xmlns:a16="http://schemas.microsoft.com/office/drawing/2014/main" id="{BA59AABE-5F8F-460B-9BA5-673CE7BDEA0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rPr>
              <a:t>Q15. How much do you agree or disagree with each of the following statements? Base: Total (n=2001), Segment 1 (n=549), Segment 2 (n=588), Segment 3 (n=333), Segment 4 (n=107), Segment 5 (n=424)</a:t>
            </a:r>
            <a:endParaRPr kumimoji="0" lang="en-US"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endParaRPr>
          </a:p>
        </p:txBody>
      </p:sp>
      <p:graphicFrame>
        <p:nvGraphicFramePr>
          <p:cNvPr id="8" name="D_1be7e300a9a659d4">
            <a:extLst>
              <a:ext uri="{FF2B5EF4-FFF2-40B4-BE49-F238E27FC236}">
                <a16:creationId xmlns:a16="http://schemas.microsoft.com/office/drawing/2014/main" id="{DF7E657B-C4E6-4158-9841-CD59B50A4498}"/>
              </a:ext>
            </a:extLst>
          </p:cNvPr>
          <p:cNvGraphicFramePr>
            <a:graphicFrameLocks/>
          </p:cNvGraphicFramePr>
          <p:nvPr>
            <p:extLst>
              <p:ext uri="{D42A27DB-BD31-4B8C-83A1-F6EECF244321}">
                <p14:modId xmlns:p14="http://schemas.microsoft.com/office/powerpoint/2010/main" val="127935273"/>
              </p:ext>
            </p:extLst>
          </p:nvPr>
        </p:nvGraphicFramePr>
        <p:xfrm>
          <a:off x="838200" y="3255948"/>
          <a:ext cx="10515600" cy="2921015"/>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89E4FBB9-FFDD-4C84-BF96-5DDBE02543D6}"/>
              </a:ext>
            </a:extLst>
          </p:cNvPr>
          <p:cNvSpPr txBox="1"/>
          <p:nvPr/>
        </p:nvSpPr>
        <p:spPr>
          <a:xfrm>
            <a:off x="290383" y="593907"/>
            <a:ext cx="7236690" cy="338554"/>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A4A49"/>
                </a:solidFill>
                <a:effectLst/>
                <a:uLnTx/>
                <a:uFillTx/>
                <a:latin typeface="Proxima Nova Alt Th" panose="02000506030000020004" pitchFamily="50" charset="0"/>
                <a:ea typeface="+mn-ea"/>
                <a:cs typeface="+mn-cs"/>
              </a:rPr>
              <a:t>Showing % somewhat agree and strongly agree</a:t>
            </a:r>
            <a:endParaRPr kumimoji="0" lang="en-GB" sz="1600" b="0" i="0" u="none" strike="noStrike" kern="1200" cap="none" spc="0" normalizeH="0" baseline="0" noProof="0" dirty="0">
              <a:ln>
                <a:noFill/>
              </a:ln>
              <a:solidFill>
                <a:srgbClr val="4A4A49"/>
              </a:solidFill>
              <a:effectLst/>
              <a:uLnTx/>
              <a:uFillTx/>
              <a:latin typeface="Proxima Nova Alt Th" panose="02000506030000020004" pitchFamily="50" charset="0"/>
              <a:ea typeface="+mn-ea"/>
              <a:cs typeface="+mn-cs"/>
            </a:endParaRPr>
          </a:p>
        </p:txBody>
      </p:sp>
      <p:sp>
        <p:nvSpPr>
          <p:cNvPr id="13" name="Rectangle 12">
            <a:extLst>
              <a:ext uri="{FF2B5EF4-FFF2-40B4-BE49-F238E27FC236}">
                <a16:creationId xmlns:a16="http://schemas.microsoft.com/office/drawing/2014/main" id="{94F88729-5C56-43C3-981F-C04E07CC11C2}"/>
              </a:ext>
            </a:extLst>
          </p:cNvPr>
          <p:cNvSpPr/>
          <p:nvPr/>
        </p:nvSpPr>
        <p:spPr>
          <a:xfrm>
            <a:off x="9220200" y="5136743"/>
            <a:ext cx="2019300" cy="1290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Franklin Gothic Book"/>
              <a:ea typeface="+mn-ea"/>
              <a:cs typeface="+mn-cs"/>
            </a:endParaRPr>
          </a:p>
        </p:txBody>
      </p:sp>
    </p:spTree>
    <p:extLst>
      <p:ext uri="{BB962C8B-B14F-4D97-AF65-F5344CB8AC3E}">
        <p14:creationId xmlns:p14="http://schemas.microsoft.com/office/powerpoint/2010/main" val="3902517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063D53-DFEE-47BD-B74B-E6AB84AE1B47}"/>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C4C6F56-B3DB-B64D-89A3-7D5B0D04A5CD}" type="slidenum">
              <a:rPr kumimoji="0" lang="en-GB" sz="900" b="0" i="0" u="none" strike="noStrike" kern="1200" cap="none" spc="0" normalizeH="0" baseline="0" noProof="0" smtClean="0">
                <a:ln>
                  <a:noFill/>
                </a:ln>
                <a:solidFill>
                  <a:srgbClr val="4A4A49"/>
                </a:solidFill>
                <a:effectLst/>
                <a:uLnTx/>
                <a:uFillTx/>
                <a:latin typeface="Calibri" panose="020F0502020204030204" pitchFamily="34" charset="0"/>
                <a:ea typeface="+mn-ea"/>
                <a:cs typeface="Calibri" panose="020F05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en-GB"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endParaRPr>
          </a:p>
        </p:txBody>
      </p:sp>
      <p:sp>
        <p:nvSpPr>
          <p:cNvPr id="6" name="D_e3f67905c5ce72dc">
            <a:extLst>
              <a:ext uri="{FF2B5EF4-FFF2-40B4-BE49-F238E27FC236}">
                <a16:creationId xmlns:a16="http://schemas.microsoft.com/office/drawing/2014/main" id="{BA59AABE-5F8F-460B-9BA5-673CE7BDEA0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rPr>
              <a:t>Q7. How strongly do you associate each of these values with the European Union? Base: Total (n=2001), Segment 1 (n=549), Segment 2 (n=588), Segment 3 (n=333), Segment 4 (n=107), Segment 5 (n=424)</a:t>
            </a:r>
          </a:p>
        </p:txBody>
      </p:sp>
      <p:graphicFrame>
        <p:nvGraphicFramePr>
          <p:cNvPr id="7" name="Table 6">
            <a:extLst>
              <a:ext uri="{FF2B5EF4-FFF2-40B4-BE49-F238E27FC236}">
                <a16:creationId xmlns:a16="http://schemas.microsoft.com/office/drawing/2014/main" id="{D36FA5DC-BD84-4313-AB57-6F6D4BF8BED6}"/>
              </a:ext>
            </a:extLst>
          </p:cNvPr>
          <p:cNvGraphicFramePr>
            <a:graphicFrameLocks noGrp="1"/>
          </p:cNvGraphicFramePr>
          <p:nvPr/>
        </p:nvGraphicFramePr>
        <p:xfrm>
          <a:off x="-125324" y="1649625"/>
          <a:ext cx="2149764" cy="3960000"/>
        </p:xfrm>
        <a:graphic>
          <a:graphicData uri="http://schemas.openxmlformats.org/drawingml/2006/table">
            <a:tbl>
              <a:tblPr/>
              <a:tblGrid>
                <a:gridCol w="2149764">
                  <a:extLst>
                    <a:ext uri="{9D8B030D-6E8A-4147-A177-3AD203B41FA5}">
                      <a16:colId xmlns:a16="http://schemas.microsoft.com/office/drawing/2014/main" val="2049413331"/>
                    </a:ext>
                  </a:extLst>
                </a:gridCol>
              </a:tblGrid>
              <a:tr h="396000">
                <a:tc>
                  <a:txBody>
                    <a:bodyPr/>
                    <a:lstStyle/>
                    <a:p>
                      <a:pPr algn="ctr" fontAlgn="ctr"/>
                      <a:r>
                        <a:rPr lang="en-GB" sz="1100" u="none" strike="noStrike" kern="1200" dirty="0">
                          <a:solidFill>
                            <a:schemeClr val="tx1"/>
                          </a:solidFill>
                          <a:effectLst/>
                          <a:latin typeface="Calibri" panose="020F0502020204030204" pitchFamily="34" charset="0"/>
                          <a:ea typeface="Roboto" panose="02000000000000000000" pitchFamily="2" charset="0"/>
                          <a:cs typeface="Calibri" panose="020F0502020204030204" pitchFamily="34" charset="0"/>
                        </a:rPr>
                        <a:t>Rule of law</a:t>
                      </a:r>
                    </a:p>
                  </a:txBody>
                  <a:tcPr marL="171450"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3869206619"/>
                  </a:ext>
                </a:extLst>
              </a:tr>
              <a:tr h="396000">
                <a:tc>
                  <a:txBody>
                    <a:bodyPr/>
                    <a:lstStyle/>
                    <a:p>
                      <a:pPr algn="ctr" fontAlgn="ctr"/>
                      <a:r>
                        <a:rPr lang="en-GB" sz="1100" u="none" strike="noStrike" kern="1200" dirty="0">
                          <a:solidFill>
                            <a:schemeClr val="tx1"/>
                          </a:solidFill>
                          <a:effectLst/>
                          <a:latin typeface="Calibri" panose="020F0502020204030204" pitchFamily="34" charset="0"/>
                          <a:ea typeface="Roboto" panose="02000000000000000000" pitchFamily="2" charset="0"/>
                          <a:cs typeface="Calibri" panose="020F0502020204030204" pitchFamily="34" charset="0"/>
                        </a:rPr>
                        <a:t>Independent judiciary</a:t>
                      </a:r>
                    </a:p>
                  </a:txBody>
                  <a:tcPr marL="171450"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2878572331"/>
                  </a:ext>
                </a:extLst>
              </a:tr>
              <a:tr h="396000">
                <a:tc>
                  <a:txBody>
                    <a:bodyPr/>
                    <a:lstStyle/>
                    <a:p>
                      <a:pPr algn="ctr" fontAlgn="ctr"/>
                      <a:r>
                        <a:rPr lang="en-GB" sz="1100" u="none" strike="noStrike" kern="1200" dirty="0">
                          <a:solidFill>
                            <a:schemeClr val="tx1"/>
                          </a:solidFill>
                          <a:effectLst/>
                          <a:latin typeface="Calibri" panose="020F0502020204030204" pitchFamily="34" charset="0"/>
                          <a:ea typeface="Roboto" panose="02000000000000000000" pitchFamily="2" charset="0"/>
                          <a:cs typeface="Calibri" panose="020F0502020204030204" pitchFamily="34" charset="0"/>
                        </a:rPr>
                        <a:t>Freedom of the press</a:t>
                      </a:r>
                    </a:p>
                  </a:txBody>
                  <a:tcPr marL="171450"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75343597"/>
                  </a:ext>
                </a:extLst>
              </a:tr>
              <a:tr h="396000">
                <a:tc>
                  <a:txBody>
                    <a:bodyPr/>
                    <a:lstStyle/>
                    <a:p>
                      <a:pPr algn="ctr" fontAlgn="ctr"/>
                      <a:r>
                        <a:rPr lang="en-GB" sz="1100" u="none" strike="noStrike" kern="1200" dirty="0">
                          <a:solidFill>
                            <a:schemeClr val="tx1"/>
                          </a:solidFill>
                          <a:effectLst/>
                          <a:latin typeface="Calibri" panose="020F0502020204030204" pitchFamily="34" charset="0"/>
                          <a:ea typeface="Roboto" panose="02000000000000000000" pitchFamily="2" charset="0"/>
                          <a:cs typeface="Calibri" panose="020F0502020204030204" pitchFamily="34" charset="0"/>
                        </a:rPr>
                        <a:t>Democracy</a:t>
                      </a:r>
                    </a:p>
                  </a:txBody>
                  <a:tcPr marL="171450"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430311903"/>
                  </a:ext>
                </a:extLst>
              </a:tr>
              <a:tr h="396000">
                <a:tc>
                  <a:txBody>
                    <a:bodyPr/>
                    <a:lstStyle/>
                    <a:p>
                      <a:pPr algn="ctr" fontAlgn="ctr"/>
                      <a:r>
                        <a:rPr lang="en-GB" sz="1100" u="none" strike="noStrike" kern="1200" dirty="0">
                          <a:solidFill>
                            <a:schemeClr val="tx1"/>
                          </a:solidFill>
                          <a:effectLst/>
                          <a:latin typeface="Calibri" panose="020F0502020204030204" pitchFamily="34" charset="0"/>
                          <a:ea typeface="Roboto" panose="02000000000000000000" pitchFamily="2" charset="0"/>
                          <a:cs typeface="Calibri" panose="020F0502020204030204" pitchFamily="34" charset="0"/>
                        </a:rPr>
                        <a:t>National identity</a:t>
                      </a:r>
                    </a:p>
                  </a:txBody>
                  <a:tcPr marL="171450"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3901651094"/>
                  </a:ext>
                </a:extLst>
              </a:tr>
              <a:tr h="396000">
                <a:tc>
                  <a:txBody>
                    <a:bodyPr/>
                    <a:lstStyle/>
                    <a:p>
                      <a:pPr algn="ctr" fontAlgn="ctr"/>
                      <a:r>
                        <a:rPr lang="en-GB" sz="1100" u="none" strike="noStrike" kern="1200" dirty="0">
                          <a:solidFill>
                            <a:schemeClr val="tx1"/>
                          </a:solidFill>
                          <a:effectLst/>
                          <a:latin typeface="Calibri" panose="020F0502020204030204" pitchFamily="34" charset="0"/>
                          <a:ea typeface="Roboto" panose="02000000000000000000" pitchFamily="2" charset="0"/>
                          <a:cs typeface="Calibri" panose="020F0502020204030204" pitchFamily="34" charset="0"/>
                        </a:rPr>
                        <a:t>Welcoming immigrants </a:t>
                      </a:r>
                    </a:p>
                  </a:txBody>
                  <a:tcPr marL="171450"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926606439"/>
                  </a:ext>
                </a:extLst>
              </a:tr>
              <a:tr h="396000">
                <a:tc>
                  <a:txBody>
                    <a:bodyPr/>
                    <a:lstStyle/>
                    <a:p>
                      <a:pPr algn="ctr" fontAlgn="ctr"/>
                      <a:r>
                        <a:rPr lang="en-GB" sz="1100" u="none" strike="noStrike" kern="1200" dirty="0">
                          <a:solidFill>
                            <a:schemeClr val="tx1"/>
                          </a:solidFill>
                          <a:effectLst/>
                          <a:latin typeface="Calibri" panose="020F0502020204030204" pitchFamily="34" charset="0"/>
                          <a:ea typeface="Roboto" panose="02000000000000000000" pitchFamily="2" charset="0"/>
                          <a:cs typeface="Calibri" panose="020F0502020204030204" pitchFamily="34" charset="0"/>
                        </a:rPr>
                        <a:t>Respecting national religion</a:t>
                      </a:r>
                    </a:p>
                  </a:txBody>
                  <a:tcPr marL="171450" marR="9525" marT="9525"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6552183"/>
                  </a:ext>
                </a:extLst>
              </a:tr>
              <a:tr h="396000">
                <a:tc>
                  <a:txBody>
                    <a:bodyPr/>
                    <a:lstStyle/>
                    <a:p>
                      <a:pPr algn="ctr" fontAlgn="ctr"/>
                      <a:r>
                        <a:rPr lang="en-GB" sz="1100" u="none" strike="noStrike" kern="1200" dirty="0">
                          <a:solidFill>
                            <a:schemeClr val="tx1"/>
                          </a:solidFill>
                          <a:effectLst/>
                          <a:latin typeface="Calibri" panose="020F0502020204030204" pitchFamily="34" charset="0"/>
                          <a:ea typeface="Roboto" panose="02000000000000000000" pitchFamily="2" charset="0"/>
                          <a:cs typeface="Calibri" panose="020F0502020204030204" pitchFamily="34" charset="0"/>
                        </a:rPr>
                        <a:t>Speaking an official European languages</a:t>
                      </a:r>
                    </a:p>
                  </a:txBody>
                  <a:tcPr marL="171450"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3267312635"/>
                  </a:ext>
                </a:extLst>
              </a:tr>
              <a:tr h="396000">
                <a:tc>
                  <a:txBody>
                    <a:bodyPr/>
                    <a:lstStyle/>
                    <a:p>
                      <a:pPr algn="ctr" fontAlgn="ctr"/>
                      <a:r>
                        <a:rPr lang="en-GB" sz="1100" u="none" strike="noStrike" kern="1200" dirty="0">
                          <a:solidFill>
                            <a:schemeClr val="tx1"/>
                          </a:solidFill>
                          <a:effectLst/>
                          <a:latin typeface="Calibri" panose="020F0502020204030204" pitchFamily="34" charset="0"/>
                          <a:ea typeface="Roboto" panose="02000000000000000000" pitchFamily="2" charset="0"/>
                          <a:cs typeface="Calibri" panose="020F0502020204030204" pitchFamily="34" charset="0"/>
                        </a:rPr>
                        <a:t>Respecting western traditions</a:t>
                      </a:r>
                    </a:p>
                  </a:txBody>
                  <a:tcPr marL="171450" marR="9525" marT="9525"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44794037"/>
                  </a:ext>
                </a:extLst>
              </a:tr>
              <a:tr h="396000">
                <a:tc>
                  <a:txBody>
                    <a:bodyPr/>
                    <a:lstStyle/>
                    <a:p>
                      <a:pPr algn="ctr" fontAlgn="ctr"/>
                      <a:r>
                        <a:rPr lang="en-GB" sz="1100" u="none" strike="noStrike" kern="1200" dirty="0">
                          <a:solidFill>
                            <a:schemeClr val="tx1"/>
                          </a:solidFill>
                          <a:effectLst/>
                          <a:latin typeface="Calibri" panose="020F0502020204030204" pitchFamily="34" charset="0"/>
                          <a:ea typeface="Roboto" panose="02000000000000000000" pitchFamily="2" charset="0"/>
                          <a:cs typeface="Calibri" panose="020F0502020204030204" pitchFamily="34" charset="0"/>
                        </a:rPr>
                        <a:t>Embracing traditions of all people</a:t>
                      </a:r>
                    </a:p>
                  </a:txBody>
                  <a:tcPr marL="171450" marR="9525" marT="9525" marB="0"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3392628621"/>
                  </a:ext>
                </a:extLst>
              </a:tr>
            </a:tbl>
          </a:graphicData>
        </a:graphic>
      </p:graphicFrame>
      <p:graphicFrame>
        <p:nvGraphicFramePr>
          <p:cNvPr id="20" name="D_679d5ee34a667ccd">
            <a:extLst>
              <a:ext uri="{FF2B5EF4-FFF2-40B4-BE49-F238E27FC236}">
                <a16:creationId xmlns:a16="http://schemas.microsoft.com/office/drawing/2014/main" id="{4F9AE4C4-DCA5-4A2E-8619-BA6BEEAF3A0F}"/>
              </a:ext>
            </a:extLst>
          </p:cNvPr>
          <p:cNvGraphicFramePr/>
          <p:nvPr>
            <p:extLst>
              <p:ext uri="{D42A27DB-BD31-4B8C-83A1-F6EECF244321}">
                <p14:modId xmlns:p14="http://schemas.microsoft.com/office/powerpoint/2010/main" val="2204236261"/>
              </p:ext>
            </p:extLst>
          </p:nvPr>
        </p:nvGraphicFramePr>
        <p:xfrm>
          <a:off x="2024440" y="1605672"/>
          <a:ext cx="1499810" cy="40039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D_949b0647a2835100">
            <a:extLst>
              <a:ext uri="{FF2B5EF4-FFF2-40B4-BE49-F238E27FC236}">
                <a16:creationId xmlns:a16="http://schemas.microsoft.com/office/drawing/2014/main" id="{BF492231-367B-43CC-B963-AF5FE3DBBBB9}"/>
              </a:ext>
            </a:extLst>
          </p:cNvPr>
          <p:cNvGraphicFramePr/>
          <p:nvPr>
            <p:extLst>
              <p:ext uri="{D42A27DB-BD31-4B8C-83A1-F6EECF244321}">
                <p14:modId xmlns:p14="http://schemas.microsoft.com/office/powerpoint/2010/main" val="1343308584"/>
              </p:ext>
            </p:extLst>
          </p:nvPr>
        </p:nvGraphicFramePr>
        <p:xfrm>
          <a:off x="5170569" y="1605672"/>
          <a:ext cx="1499810" cy="40039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D_717602ec2284afe5">
            <a:extLst>
              <a:ext uri="{FF2B5EF4-FFF2-40B4-BE49-F238E27FC236}">
                <a16:creationId xmlns:a16="http://schemas.microsoft.com/office/drawing/2014/main" id="{F98A474D-28BB-4459-A036-59DCF0A5E8E1}"/>
              </a:ext>
            </a:extLst>
          </p:cNvPr>
          <p:cNvGraphicFramePr/>
          <p:nvPr>
            <p:extLst>
              <p:ext uri="{D42A27DB-BD31-4B8C-83A1-F6EECF244321}">
                <p14:modId xmlns:p14="http://schemas.microsoft.com/office/powerpoint/2010/main" val="1295889355"/>
              </p:ext>
            </p:extLst>
          </p:nvPr>
        </p:nvGraphicFramePr>
        <p:xfrm>
          <a:off x="6875248" y="1605672"/>
          <a:ext cx="1670956" cy="40039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3" name="D_0dfb78280beb0b3c">
            <a:extLst>
              <a:ext uri="{FF2B5EF4-FFF2-40B4-BE49-F238E27FC236}">
                <a16:creationId xmlns:a16="http://schemas.microsoft.com/office/drawing/2014/main" id="{A3C7AA0F-0360-436A-9ECE-E78321B853F1}"/>
              </a:ext>
            </a:extLst>
          </p:cNvPr>
          <p:cNvGraphicFramePr/>
          <p:nvPr>
            <p:extLst>
              <p:ext uri="{D42A27DB-BD31-4B8C-83A1-F6EECF244321}">
                <p14:modId xmlns:p14="http://schemas.microsoft.com/office/powerpoint/2010/main" val="2760589484"/>
              </p:ext>
            </p:extLst>
          </p:nvPr>
        </p:nvGraphicFramePr>
        <p:xfrm>
          <a:off x="8751073" y="1605672"/>
          <a:ext cx="1499810" cy="400395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4" name="D_ab40d8e755f7c635">
            <a:extLst>
              <a:ext uri="{FF2B5EF4-FFF2-40B4-BE49-F238E27FC236}">
                <a16:creationId xmlns:a16="http://schemas.microsoft.com/office/drawing/2014/main" id="{21D65F96-7383-4472-9C68-6DD369DD8CA1}"/>
              </a:ext>
            </a:extLst>
          </p:cNvPr>
          <p:cNvGraphicFramePr/>
          <p:nvPr>
            <p:extLst>
              <p:ext uri="{D42A27DB-BD31-4B8C-83A1-F6EECF244321}">
                <p14:modId xmlns:p14="http://schemas.microsoft.com/office/powerpoint/2010/main" val="1711623725"/>
              </p:ext>
            </p:extLst>
          </p:nvPr>
        </p:nvGraphicFramePr>
        <p:xfrm>
          <a:off x="10455751" y="1605672"/>
          <a:ext cx="1499810" cy="4003953"/>
        </p:xfrm>
        <a:graphic>
          <a:graphicData uri="http://schemas.openxmlformats.org/drawingml/2006/chart">
            <c:chart xmlns:c="http://schemas.openxmlformats.org/drawingml/2006/chart" xmlns:r="http://schemas.openxmlformats.org/officeDocument/2006/relationships" r:id="rId7"/>
          </a:graphicData>
        </a:graphic>
      </p:graphicFrame>
      <p:sp>
        <p:nvSpPr>
          <p:cNvPr id="26" name="TextBox 25">
            <a:extLst>
              <a:ext uri="{FF2B5EF4-FFF2-40B4-BE49-F238E27FC236}">
                <a16:creationId xmlns:a16="http://schemas.microsoft.com/office/drawing/2014/main" id="{52E819C6-74E6-4490-A3F8-8AB187920FFF}"/>
              </a:ext>
            </a:extLst>
          </p:cNvPr>
          <p:cNvSpPr txBox="1"/>
          <p:nvPr/>
        </p:nvSpPr>
        <p:spPr>
          <a:xfrm>
            <a:off x="1597879" y="1218903"/>
            <a:ext cx="1266825" cy="338554"/>
          </a:xfrm>
          <a:prstGeom prst="rect">
            <a:avLst/>
          </a:prstGeom>
          <a:noFill/>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lumMod val="75000"/>
                  </a:srgbClr>
                </a:solidFill>
                <a:effectLst/>
                <a:uLnTx/>
                <a:uFillTx/>
                <a:latin typeface="Calibri" panose="020F0502020204030204" pitchFamily="34" charset="0"/>
                <a:ea typeface="+mn-ea"/>
                <a:cs typeface="Calibri" panose="020F0502020204030204" pitchFamily="34" charset="0"/>
              </a:rPr>
              <a:t>Total</a:t>
            </a:r>
          </a:p>
        </p:txBody>
      </p:sp>
      <p:sp>
        <p:nvSpPr>
          <p:cNvPr id="27" name="TextBox 26">
            <a:extLst>
              <a:ext uri="{FF2B5EF4-FFF2-40B4-BE49-F238E27FC236}">
                <a16:creationId xmlns:a16="http://schemas.microsoft.com/office/drawing/2014/main" id="{D31F3D8A-4EE5-4B99-B488-936D70305EC2}"/>
              </a:ext>
            </a:extLst>
          </p:cNvPr>
          <p:cNvSpPr txBox="1"/>
          <p:nvPr/>
        </p:nvSpPr>
        <p:spPr>
          <a:xfrm>
            <a:off x="5024150" y="1218903"/>
            <a:ext cx="1266825" cy="338554"/>
          </a:xfrm>
          <a:prstGeom prst="rect">
            <a:avLst/>
          </a:prstGeom>
          <a:noFill/>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C000"/>
                </a:solidFill>
                <a:effectLst/>
                <a:uLnTx/>
                <a:uFillTx/>
                <a:latin typeface="Calibri" panose="020F0502020204030204" pitchFamily="34" charset="0"/>
                <a:ea typeface="+mn-ea"/>
                <a:cs typeface="Calibri" panose="020F0502020204030204" pitchFamily="34" charset="0"/>
              </a:rPr>
              <a:t>Segment 2</a:t>
            </a:r>
          </a:p>
        </p:txBody>
      </p:sp>
      <p:sp>
        <p:nvSpPr>
          <p:cNvPr id="28" name="TextBox 27">
            <a:extLst>
              <a:ext uri="{FF2B5EF4-FFF2-40B4-BE49-F238E27FC236}">
                <a16:creationId xmlns:a16="http://schemas.microsoft.com/office/drawing/2014/main" id="{F86E46E7-6E92-4FD9-9524-AC940D55EFBC}"/>
              </a:ext>
            </a:extLst>
          </p:cNvPr>
          <p:cNvSpPr txBox="1"/>
          <p:nvPr/>
        </p:nvSpPr>
        <p:spPr>
          <a:xfrm>
            <a:off x="6770687" y="1218903"/>
            <a:ext cx="1266825" cy="338554"/>
          </a:xfrm>
          <a:prstGeom prst="rect">
            <a:avLst/>
          </a:prstGeom>
          <a:noFill/>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A2C617"/>
                </a:solidFill>
                <a:effectLst/>
                <a:uLnTx/>
                <a:uFillTx/>
                <a:latin typeface="Calibri" panose="020F0502020204030204" pitchFamily="34" charset="0"/>
                <a:ea typeface="+mn-ea"/>
                <a:cs typeface="Calibri" panose="020F0502020204030204" pitchFamily="34" charset="0"/>
              </a:rPr>
              <a:t>Segment 3</a:t>
            </a:r>
          </a:p>
        </p:txBody>
      </p:sp>
      <p:sp>
        <p:nvSpPr>
          <p:cNvPr id="29" name="TextBox 28">
            <a:extLst>
              <a:ext uri="{FF2B5EF4-FFF2-40B4-BE49-F238E27FC236}">
                <a16:creationId xmlns:a16="http://schemas.microsoft.com/office/drawing/2014/main" id="{FBD84902-E327-4F73-A536-7F7ECB8AD387}"/>
              </a:ext>
            </a:extLst>
          </p:cNvPr>
          <p:cNvSpPr txBox="1"/>
          <p:nvPr/>
        </p:nvSpPr>
        <p:spPr>
          <a:xfrm>
            <a:off x="8517224" y="1218903"/>
            <a:ext cx="1266825" cy="338554"/>
          </a:xfrm>
          <a:prstGeom prst="rect">
            <a:avLst/>
          </a:prstGeom>
          <a:noFill/>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9C9C"/>
                </a:solidFill>
                <a:effectLst/>
                <a:uLnTx/>
                <a:uFillTx/>
                <a:latin typeface="Calibri" panose="020F0502020204030204" pitchFamily="34" charset="0"/>
                <a:ea typeface="+mn-ea"/>
                <a:cs typeface="Calibri" panose="020F0502020204030204" pitchFamily="34" charset="0"/>
              </a:rPr>
              <a:t>Segment 4</a:t>
            </a:r>
          </a:p>
        </p:txBody>
      </p:sp>
      <p:sp>
        <p:nvSpPr>
          <p:cNvPr id="30" name="TextBox 29">
            <a:extLst>
              <a:ext uri="{FF2B5EF4-FFF2-40B4-BE49-F238E27FC236}">
                <a16:creationId xmlns:a16="http://schemas.microsoft.com/office/drawing/2014/main" id="{59F34CB4-A7C6-4A1C-A23A-48CDAC033436}"/>
              </a:ext>
            </a:extLst>
          </p:cNvPr>
          <p:cNvSpPr txBox="1"/>
          <p:nvPr/>
        </p:nvSpPr>
        <p:spPr>
          <a:xfrm>
            <a:off x="10263761" y="1218903"/>
            <a:ext cx="1266825" cy="338554"/>
          </a:xfrm>
          <a:prstGeom prst="rect">
            <a:avLst/>
          </a:prstGeom>
          <a:noFill/>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Segment 5</a:t>
            </a:r>
          </a:p>
        </p:txBody>
      </p:sp>
      <p:graphicFrame>
        <p:nvGraphicFramePr>
          <p:cNvPr id="34" name="D_72226b9288169d58">
            <a:extLst>
              <a:ext uri="{FF2B5EF4-FFF2-40B4-BE49-F238E27FC236}">
                <a16:creationId xmlns:a16="http://schemas.microsoft.com/office/drawing/2014/main" id="{955D2B8B-E00B-4454-A33E-FDAB17F8E260}"/>
              </a:ext>
            </a:extLst>
          </p:cNvPr>
          <p:cNvGraphicFramePr/>
          <p:nvPr>
            <p:extLst>
              <p:ext uri="{D42A27DB-BD31-4B8C-83A1-F6EECF244321}">
                <p14:modId xmlns:p14="http://schemas.microsoft.com/office/powerpoint/2010/main" val="4129287169"/>
              </p:ext>
            </p:extLst>
          </p:nvPr>
        </p:nvGraphicFramePr>
        <p:xfrm>
          <a:off x="3465890" y="1605672"/>
          <a:ext cx="1499810" cy="4003953"/>
        </p:xfrm>
        <a:graphic>
          <a:graphicData uri="http://schemas.openxmlformats.org/drawingml/2006/chart">
            <c:chart xmlns:c="http://schemas.openxmlformats.org/drawingml/2006/chart" xmlns:r="http://schemas.openxmlformats.org/officeDocument/2006/relationships" r:id="rId8"/>
          </a:graphicData>
        </a:graphic>
      </p:graphicFrame>
      <p:sp>
        <p:nvSpPr>
          <p:cNvPr id="35" name="TextBox 34">
            <a:extLst>
              <a:ext uri="{FF2B5EF4-FFF2-40B4-BE49-F238E27FC236}">
                <a16:creationId xmlns:a16="http://schemas.microsoft.com/office/drawing/2014/main" id="{3E068481-5F11-4E64-8EA8-FCBAE351CA79}"/>
              </a:ext>
            </a:extLst>
          </p:cNvPr>
          <p:cNvSpPr txBox="1"/>
          <p:nvPr/>
        </p:nvSpPr>
        <p:spPr>
          <a:xfrm>
            <a:off x="3277613" y="1218903"/>
            <a:ext cx="1266825" cy="338554"/>
          </a:xfrm>
          <a:prstGeom prst="rect">
            <a:avLst/>
          </a:prstGeom>
          <a:noFill/>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EE7707"/>
                </a:solidFill>
                <a:effectLst/>
                <a:uLnTx/>
                <a:uFillTx/>
                <a:latin typeface="Calibri" panose="020F0502020204030204" pitchFamily="34" charset="0"/>
                <a:ea typeface="+mn-ea"/>
                <a:cs typeface="Calibri" panose="020F0502020204030204" pitchFamily="34" charset="0"/>
              </a:rPr>
              <a:t>Segment 1</a:t>
            </a:r>
          </a:p>
        </p:txBody>
      </p:sp>
      <p:sp>
        <p:nvSpPr>
          <p:cNvPr id="38" name="Title 2">
            <a:extLst>
              <a:ext uri="{FF2B5EF4-FFF2-40B4-BE49-F238E27FC236}">
                <a16:creationId xmlns:a16="http://schemas.microsoft.com/office/drawing/2014/main" id="{F238996A-7067-479D-885D-299A2B41799A}"/>
              </a:ext>
            </a:extLst>
          </p:cNvPr>
          <p:cNvSpPr txBox="1">
            <a:spLocks/>
          </p:cNvSpPr>
          <p:nvPr/>
        </p:nvSpPr>
        <p:spPr>
          <a:xfrm>
            <a:off x="202234" y="272744"/>
            <a:ext cx="11151566" cy="858753"/>
          </a:xfrm>
          <a:prstGeom prst="rect">
            <a:avLst/>
          </a:prstGeom>
        </p:spPr>
        <p:txBody>
          <a:bodyPr vert="horz" lIns="91440" tIns="45720" rIns="91440" bIns="45720" rtlCol="0" anchor="t">
            <a:noAutofit/>
          </a:bodyPr>
          <a:lstStyle>
            <a:lvl1pPr algn="l" defTabSz="1219170" rtl="0" eaLnBrk="1" latinLnBrk="0" hangingPunct="1">
              <a:lnSpc>
                <a:spcPct val="80000"/>
              </a:lnSpc>
              <a:spcBef>
                <a:spcPct val="0"/>
              </a:spcBef>
              <a:buNone/>
              <a:defRPr lang="en-US" sz="2133" b="1" kern="1200" dirty="0">
                <a:solidFill>
                  <a:srgbClr val="4A4A4A"/>
                </a:solidFill>
                <a:latin typeface="Proxima Nova Alt Th" panose="02000506030000020004" pitchFamily="50" charset="0"/>
                <a:ea typeface="+mj-ea"/>
                <a:cs typeface="+mj-cs"/>
              </a:defRPr>
            </a:lvl1pPr>
          </a:lstStyle>
          <a:p>
            <a:pPr marL="0" marR="0" lvl="0" indent="0" algn="l" defTabSz="1219170" rtl="0" eaLnBrk="1" fontAlgn="auto" latinLnBrk="0" hangingPunct="1">
              <a:lnSpc>
                <a:spcPct val="80000"/>
              </a:lnSpc>
              <a:spcBef>
                <a:spcPct val="0"/>
              </a:spcBef>
              <a:spcAft>
                <a:spcPts val="0"/>
              </a:spcAft>
              <a:buClrTx/>
              <a:buSzTx/>
              <a:buFontTx/>
              <a:buNone/>
              <a:tabLst/>
              <a:defRPr/>
            </a:pPr>
            <a:r>
              <a:rPr kumimoji="0" lang="en-GB" sz="2133" b="1" i="0" u="none" strike="noStrike" kern="1200" cap="none" spc="0" normalizeH="0" baseline="0" noProof="0" dirty="0">
                <a:ln>
                  <a:noFill/>
                </a:ln>
                <a:solidFill>
                  <a:srgbClr val="4A4A4A"/>
                </a:solidFill>
                <a:effectLst/>
                <a:uLnTx/>
                <a:uFillTx/>
                <a:latin typeface="Proxima Nova Alt Th" panose="02000506030000020004" pitchFamily="50" charset="0"/>
                <a:ea typeface="+mj-ea"/>
                <a:cs typeface="+mj-cs"/>
              </a:rPr>
              <a:t>How strongly do you associate each of these values with the European Union?</a:t>
            </a:r>
          </a:p>
        </p:txBody>
      </p:sp>
      <p:sp>
        <p:nvSpPr>
          <p:cNvPr id="39" name="TextBox 38">
            <a:extLst>
              <a:ext uri="{FF2B5EF4-FFF2-40B4-BE49-F238E27FC236}">
                <a16:creationId xmlns:a16="http://schemas.microsoft.com/office/drawing/2014/main" id="{7B07EF09-6656-41D9-9475-8AC446E9A4A5}"/>
              </a:ext>
            </a:extLst>
          </p:cNvPr>
          <p:cNvSpPr txBox="1"/>
          <p:nvPr/>
        </p:nvSpPr>
        <p:spPr>
          <a:xfrm>
            <a:off x="290383" y="593907"/>
            <a:ext cx="7236690" cy="338554"/>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A4A49"/>
                </a:solidFill>
                <a:effectLst/>
                <a:uLnTx/>
                <a:uFillTx/>
                <a:latin typeface="Proxima Nova Alt Th" panose="02000506030000020004" pitchFamily="50" charset="0"/>
                <a:ea typeface="+mn-ea"/>
                <a:cs typeface="+mn-cs"/>
              </a:rPr>
              <a:t>Showing % rating 4-5 / 5 for associate</a:t>
            </a:r>
            <a:endParaRPr kumimoji="0" lang="en-GB" sz="1600" b="0" i="0" u="none" strike="noStrike" kern="1200" cap="none" spc="0" normalizeH="0" baseline="0" noProof="0" dirty="0">
              <a:ln>
                <a:noFill/>
              </a:ln>
              <a:solidFill>
                <a:srgbClr val="4A4A49"/>
              </a:solidFill>
              <a:effectLst/>
              <a:uLnTx/>
              <a:uFillTx/>
              <a:latin typeface="Proxima Nova Alt Th" panose="02000506030000020004" pitchFamily="50" charset="0"/>
              <a:ea typeface="+mn-ea"/>
              <a:cs typeface="+mn-cs"/>
            </a:endParaRPr>
          </a:p>
        </p:txBody>
      </p:sp>
    </p:spTree>
    <p:extLst>
      <p:ext uri="{BB962C8B-B14F-4D97-AF65-F5344CB8AC3E}">
        <p14:creationId xmlns:p14="http://schemas.microsoft.com/office/powerpoint/2010/main" val="10385204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_bd1f456ad19ea77a_CalcTable"/>
          <p:cNvGraphicFramePr>
            <a:graphicFrameLocks noGrp="1"/>
          </p:cNvGraphicFramePr>
          <p:nvPr>
            <p:extLst>
              <p:ext uri="{D42A27DB-BD31-4B8C-83A1-F6EECF244321}">
                <p14:modId xmlns:p14="http://schemas.microsoft.com/office/powerpoint/2010/main" val="3050629236"/>
              </p:ext>
            </p:extLst>
          </p:nvPr>
        </p:nvGraphicFramePr>
        <p:xfrm>
          <a:off x="130326" y="845344"/>
          <a:ext cx="11888748" cy="5497200"/>
        </p:xfrm>
        <a:graphic>
          <a:graphicData uri="http://schemas.openxmlformats.org/drawingml/2006/table">
            <a:tbl>
              <a:tblPr firstRow="1" bandRow="1">
                <a:tableStyleId>{073A0DAA-6AF3-43AB-8588-CEC1D06C72B9}</a:tableStyleId>
              </a:tblPr>
              <a:tblGrid>
                <a:gridCol w="2492748">
                  <a:extLst>
                    <a:ext uri="{9D8B030D-6E8A-4147-A177-3AD203B41FA5}">
                      <a16:colId xmlns:a16="http://schemas.microsoft.com/office/drawing/2014/main" val="964957447"/>
                    </a:ext>
                  </a:extLst>
                </a:gridCol>
                <a:gridCol w="3132000">
                  <a:extLst>
                    <a:ext uri="{9D8B030D-6E8A-4147-A177-3AD203B41FA5}">
                      <a16:colId xmlns:a16="http://schemas.microsoft.com/office/drawing/2014/main" val="2338211442"/>
                    </a:ext>
                  </a:extLst>
                </a:gridCol>
                <a:gridCol w="3132000">
                  <a:extLst>
                    <a:ext uri="{9D8B030D-6E8A-4147-A177-3AD203B41FA5}">
                      <a16:colId xmlns:a16="http://schemas.microsoft.com/office/drawing/2014/main" val="2093805721"/>
                    </a:ext>
                  </a:extLst>
                </a:gridCol>
                <a:gridCol w="3132000">
                  <a:extLst>
                    <a:ext uri="{9D8B030D-6E8A-4147-A177-3AD203B41FA5}">
                      <a16:colId xmlns:a16="http://schemas.microsoft.com/office/drawing/2014/main" val="2502173691"/>
                    </a:ext>
                  </a:extLst>
                </a:gridCol>
              </a:tblGrid>
              <a:tr h="450764">
                <a:tc>
                  <a:txBody>
                    <a:bodyPr/>
                    <a:lstStyle/>
                    <a:p>
                      <a:pPr algn="ctr"/>
                      <a:endParaRPr lang="en-GB" dirty="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anchor="ctr">
                    <a:noFill/>
                  </a:tcPr>
                </a:tc>
                <a:tc>
                  <a:txBody>
                    <a:bodyPr/>
                    <a:lstStyle/>
                    <a:p>
                      <a:pPr algn="ctr"/>
                      <a:endParaRPr lang="en-GB" sz="1200" dirty="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anchor="ctr">
                    <a:noFill/>
                  </a:tcPr>
                </a:tc>
                <a:tc>
                  <a:txBody>
                    <a:bodyPr/>
                    <a:lstStyle/>
                    <a:p>
                      <a:pPr algn="ctr"/>
                      <a:endParaRPr lang="en-GB" sz="1200" dirty="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anchor="ctr">
                    <a:noFill/>
                  </a:tcPr>
                </a:tc>
                <a:tc>
                  <a:txBody>
                    <a:bodyPr/>
                    <a:lstStyle/>
                    <a:p>
                      <a:pPr algn="ctr"/>
                      <a:endParaRPr lang="en-GB" sz="1200" dirty="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anchor="ctr">
                    <a:noFill/>
                  </a:tcPr>
                </a:tc>
                <a:extLst>
                  <a:ext uri="{0D108BD9-81ED-4DB2-BD59-A6C34878D82A}">
                    <a16:rowId xmlns:a16="http://schemas.microsoft.com/office/drawing/2014/main" val="90414522"/>
                  </a:ext>
                </a:extLst>
              </a:tr>
              <a:tr h="720000">
                <a:tc>
                  <a:txBody>
                    <a:bodyPr/>
                    <a:lstStyle/>
                    <a:p>
                      <a:r>
                        <a:rPr lang="en-GB" sz="1600" b="1" dirty="0">
                          <a:solidFill>
                            <a:schemeClr val="tx1"/>
                          </a:solidFill>
                          <a:latin typeface="Calibri" panose="020F0502020204030204" pitchFamily="34" charset="0"/>
                          <a:ea typeface="Roboto" panose="02000000000000000000" pitchFamily="2" charset="0"/>
                          <a:cs typeface="Calibri" panose="020F0502020204030204" pitchFamily="34" charset="0"/>
                        </a:rPr>
                        <a:t>Total</a:t>
                      </a:r>
                    </a:p>
                  </a:txBody>
                  <a:tcPr anchor="ctr">
                    <a:solidFill>
                      <a:srgbClr val="D9D9D9">
                        <a:alpha val="25000"/>
                      </a:srgbClr>
                    </a:solidFill>
                  </a:tcPr>
                </a:tc>
                <a:tc>
                  <a:txBody>
                    <a:bodyPr/>
                    <a:lstStyle/>
                    <a:p>
                      <a:pPr algn="ctr"/>
                      <a:r>
                        <a:rPr lang="en-GB" sz="1000" dirty="0">
                          <a:latin typeface="Calibri" panose="020F0502020204030204" pitchFamily="34" charset="0"/>
                          <a:cs typeface="Calibri" panose="020F0502020204030204" pitchFamily="34" charset="0"/>
                        </a:rPr>
                        <a:t>The state of the environment is worsening due to waste, pollution and harmful activities. We will force the most polluting companies to clean up and stop destroying our planet</a:t>
                      </a:r>
                    </a:p>
                  </a:txBody>
                  <a:tcPr anchor="ctr">
                    <a:solidFill>
                      <a:srgbClr val="D9D9D9">
                        <a:alpha val="25000"/>
                      </a:srgbClr>
                    </a:solidFill>
                  </a:tcPr>
                </a:tc>
                <a:tc>
                  <a:txBody>
                    <a:bodyPr/>
                    <a:lstStyle/>
                    <a:p>
                      <a:pPr algn="ctr"/>
                      <a:r>
                        <a:rPr lang="en-GB" sz="1000" dirty="0">
                          <a:latin typeface="Calibri" panose="020F0502020204030204" pitchFamily="34" charset="0"/>
                          <a:cs typeface="Calibri" panose="020F0502020204030204" pitchFamily="34" charset="0"/>
                        </a:rPr>
                        <a:t>It is important to produce food in a healthy, sustainable way. We will cut the use of pesticides and antibiotics in food production to ensure everyone is healthier</a:t>
                      </a:r>
                    </a:p>
                  </a:txBody>
                  <a:tcPr anchor="ctr">
                    <a:solidFill>
                      <a:srgbClr val="D9D9D9">
                        <a:alpha val="25000"/>
                      </a:srgbClr>
                    </a:solidFill>
                  </a:tcPr>
                </a:tc>
                <a:tc>
                  <a:txBody>
                    <a:bodyPr/>
                    <a:lstStyle/>
                    <a:p>
                      <a:pPr algn="ctr"/>
                      <a:r>
                        <a:rPr lang="en-GB" sz="1000" dirty="0">
                          <a:latin typeface="Calibri" panose="020F0502020204030204" pitchFamily="34" charset="0"/>
                          <a:cs typeface="Calibri" panose="020F0502020204030204" pitchFamily="34" charset="0"/>
                        </a:rPr>
                        <a:t>Nature is under threat across Europe. We will work to protect it and stop those who are destroying our wildlife</a:t>
                      </a:r>
                    </a:p>
                  </a:txBody>
                  <a:tcPr anchor="ctr">
                    <a:solidFill>
                      <a:srgbClr val="D9D9D9">
                        <a:alpha val="25000"/>
                      </a:srgbClr>
                    </a:solidFill>
                  </a:tcPr>
                </a:tc>
                <a:extLst>
                  <a:ext uri="{0D108BD9-81ED-4DB2-BD59-A6C34878D82A}">
                    <a16:rowId xmlns:a16="http://schemas.microsoft.com/office/drawing/2014/main" val="2530914335"/>
                  </a:ext>
                </a:extLst>
              </a:tr>
              <a:tr h="720000">
                <a:tc>
                  <a:txBody>
                    <a:bodyPr/>
                    <a:lstStyle/>
                    <a:p>
                      <a:r>
                        <a:rPr lang="en-GB" sz="1600" b="1" dirty="0">
                          <a:solidFill>
                            <a:schemeClr val="tx1"/>
                          </a:solidFill>
                          <a:latin typeface="Calibri" panose="020F0502020204030204" pitchFamily="34" charset="0"/>
                          <a:ea typeface="Roboto" panose="02000000000000000000" pitchFamily="2" charset="0"/>
                          <a:cs typeface="Calibri" panose="020F0502020204030204" pitchFamily="34" charset="0"/>
                        </a:rPr>
                        <a:t>Segment 1</a:t>
                      </a:r>
                    </a:p>
                  </a:txBody>
                  <a:tcPr anchor="ctr">
                    <a:solidFill>
                      <a:srgbClr val="EE7707">
                        <a:alpha val="25000"/>
                      </a:srgbClr>
                    </a:solidFill>
                  </a:tcPr>
                </a:tc>
                <a:tc>
                  <a:txBody>
                    <a:bodyPr/>
                    <a:lstStyle/>
                    <a:p>
                      <a:pPr algn="ctr"/>
                      <a:r>
                        <a:rPr lang="en-GB" sz="1000" dirty="0">
                          <a:latin typeface="Calibri" panose="020F0502020204030204" pitchFamily="34" charset="0"/>
                          <a:cs typeface="Calibri" panose="020F0502020204030204" pitchFamily="34" charset="0"/>
                        </a:rPr>
                        <a:t>The state of the environment is worsening due to waste, pollution and harmful activities. We will force the most polluting companies to clean up and stop destroying our planet</a:t>
                      </a:r>
                    </a:p>
                  </a:txBody>
                  <a:tcPr anchor="ctr">
                    <a:solidFill>
                      <a:srgbClr val="EE7707">
                        <a:alpha val="25000"/>
                      </a:srgbClr>
                    </a:solidFill>
                  </a:tcPr>
                </a:tc>
                <a:tc>
                  <a:txBody>
                    <a:bodyPr/>
                    <a:lstStyle/>
                    <a:p>
                      <a:pPr algn="ctr"/>
                      <a:r>
                        <a:rPr lang="en-GB" sz="1000" dirty="0">
                          <a:latin typeface="Calibri" panose="020F0502020204030204" pitchFamily="34" charset="0"/>
                          <a:cs typeface="Calibri" panose="020F0502020204030204" pitchFamily="34" charset="0"/>
                        </a:rPr>
                        <a:t>It is important to produce food in a healthy, sustainable way. We will cut the use of pesticides and antibiotics in food production to ensure everyone is healthier</a:t>
                      </a:r>
                    </a:p>
                  </a:txBody>
                  <a:tcPr anchor="ctr">
                    <a:solidFill>
                      <a:srgbClr val="EE7707">
                        <a:alpha val="25000"/>
                      </a:srgbClr>
                    </a:solidFill>
                  </a:tcPr>
                </a:tc>
                <a:tc>
                  <a:txBody>
                    <a:bodyPr/>
                    <a:lstStyle/>
                    <a:p>
                      <a:pPr algn="ctr"/>
                      <a:r>
                        <a:rPr lang="en-GB" sz="1000" dirty="0">
                          <a:latin typeface="Calibri" panose="020F0502020204030204" pitchFamily="34" charset="0"/>
                          <a:cs typeface="Calibri" panose="020F0502020204030204" pitchFamily="34" charset="0"/>
                        </a:rPr>
                        <a:t>Nature is under threat across Europe. We will work to protect it and stop those who are destroying our wildlife</a:t>
                      </a:r>
                    </a:p>
                  </a:txBody>
                  <a:tcPr anchor="ctr">
                    <a:solidFill>
                      <a:srgbClr val="EE7707">
                        <a:alpha val="25000"/>
                      </a:srgbClr>
                    </a:solidFill>
                  </a:tcPr>
                </a:tc>
                <a:extLst>
                  <a:ext uri="{0D108BD9-81ED-4DB2-BD59-A6C34878D82A}">
                    <a16:rowId xmlns:a16="http://schemas.microsoft.com/office/drawing/2014/main" val="2781942312"/>
                  </a:ext>
                </a:extLst>
              </a:tr>
              <a:tr h="720000">
                <a:tc>
                  <a:txBody>
                    <a:bodyPr/>
                    <a:lstStyle/>
                    <a:p>
                      <a:r>
                        <a:rPr lang="en-GB" sz="1600" b="1" dirty="0">
                          <a:solidFill>
                            <a:schemeClr val="tx1"/>
                          </a:solidFill>
                          <a:latin typeface="Calibri" panose="020F0502020204030204" pitchFamily="34" charset="0"/>
                          <a:ea typeface="Roboto" panose="02000000000000000000" pitchFamily="2" charset="0"/>
                          <a:cs typeface="Calibri" panose="020F0502020204030204" pitchFamily="34" charset="0"/>
                        </a:rPr>
                        <a:t>Segment 2</a:t>
                      </a:r>
                    </a:p>
                  </a:txBody>
                  <a:tcPr anchor="ctr">
                    <a:solidFill>
                      <a:schemeClr val="accent2">
                        <a:alpha val="25000"/>
                      </a:schemeClr>
                    </a:solidFill>
                  </a:tcPr>
                </a:tc>
                <a:tc>
                  <a:txBody>
                    <a:bodyPr/>
                    <a:lstStyle/>
                    <a:p>
                      <a:pPr algn="ctr"/>
                      <a:r>
                        <a:rPr lang="en-GB" sz="1000" dirty="0">
                          <a:latin typeface="Calibri" panose="020F0502020204030204" pitchFamily="34" charset="0"/>
                          <a:cs typeface="Calibri" panose="020F0502020204030204" pitchFamily="34" charset="0"/>
                        </a:rPr>
                        <a:t>The state of the environment is worsening due to waste, pollution and harmful activities. We will force the most polluting companies to clean up and stop destroying our planet</a:t>
                      </a:r>
                    </a:p>
                  </a:txBody>
                  <a:tcPr anchor="ctr">
                    <a:solidFill>
                      <a:schemeClr val="accent2">
                        <a:alpha val="25000"/>
                      </a:schemeClr>
                    </a:solidFill>
                  </a:tcPr>
                </a:tc>
                <a:tc>
                  <a:txBody>
                    <a:bodyPr/>
                    <a:lstStyle/>
                    <a:p>
                      <a:pPr algn="ctr"/>
                      <a:r>
                        <a:rPr lang="en-GB" sz="1000" dirty="0">
                          <a:latin typeface="Calibri" panose="020F0502020204030204" pitchFamily="34" charset="0"/>
                          <a:cs typeface="Calibri" panose="020F0502020204030204" pitchFamily="34" charset="0"/>
                        </a:rPr>
                        <a:t>It is important to produce food in a healthy, sustainable way. We will cut the use of pesticides and antibiotics in food production to ensure everyone is healthier</a:t>
                      </a:r>
                    </a:p>
                  </a:txBody>
                  <a:tcPr anchor="ctr">
                    <a:solidFill>
                      <a:schemeClr val="accent2">
                        <a:alpha val="25000"/>
                      </a:schemeClr>
                    </a:solidFill>
                  </a:tcPr>
                </a:tc>
                <a:tc>
                  <a:txBody>
                    <a:bodyPr/>
                    <a:lstStyle/>
                    <a:p>
                      <a:pPr algn="ctr"/>
                      <a:r>
                        <a:rPr lang="en-GB" sz="1000" dirty="0">
                          <a:latin typeface="Calibri" panose="020F0502020204030204" pitchFamily="34" charset="0"/>
                          <a:cs typeface="Calibri" panose="020F0502020204030204" pitchFamily="34" charset="0"/>
                        </a:rPr>
                        <a:t>Nature is under threat across Europe. We will work to protect it and stop those who are destroying our wildlife</a:t>
                      </a:r>
                    </a:p>
                  </a:txBody>
                  <a:tcPr anchor="ctr">
                    <a:solidFill>
                      <a:schemeClr val="accent2">
                        <a:alpha val="25000"/>
                      </a:schemeClr>
                    </a:solidFill>
                  </a:tcPr>
                </a:tc>
                <a:extLst>
                  <a:ext uri="{0D108BD9-81ED-4DB2-BD59-A6C34878D82A}">
                    <a16:rowId xmlns:a16="http://schemas.microsoft.com/office/drawing/2014/main" val="3688399670"/>
                  </a:ext>
                </a:extLst>
              </a:tr>
              <a:tr h="720000">
                <a:tc>
                  <a:txBody>
                    <a:bodyPr/>
                    <a:lstStyle/>
                    <a:p>
                      <a:r>
                        <a:rPr lang="en-GB" sz="1600" b="1" dirty="0">
                          <a:solidFill>
                            <a:schemeClr val="tx1"/>
                          </a:solidFill>
                          <a:latin typeface="Calibri" panose="020F0502020204030204" pitchFamily="34" charset="0"/>
                          <a:ea typeface="Roboto" panose="02000000000000000000" pitchFamily="2" charset="0"/>
                          <a:cs typeface="Calibri" panose="020F0502020204030204" pitchFamily="34" charset="0"/>
                        </a:rPr>
                        <a:t>Segment 3</a:t>
                      </a:r>
                    </a:p>
                  </a:txBody>
                  <a:tcPr anchor="ctr">
                    <a:solidFill>
                      <a:schemeClr val="accent3">
                        <a:alpha val="2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00" dirty="0">
                          <a:latin typeface="Calibri" panose="020F0502020204030204" pitchFamily="34" charset="0"/>
                          <a:cs typeface="Calibri" panose="020F0502020204030204" pitchFamily="34" charset="0"/>
                        </a:rPr>
                        <a:t>The state of the environment is worsening due to waste, pollution and harmful activities. We will force the most polluting companies to clean up and stop destroying our planet</a:t>
                      </a:r>
                    </a:p>
                  </a:txBody>
                  <a:tcPr anchor="ctr">
                    <a:solidFill>
                      <a:schemeClr val="accent3">
                        <a:alpha val="25000"/>
                      </a:schemeClr>
                    </a:solidFill>
                  </a:tcPr>
                </a:tc>
                <a:tc>
                  <a:txBody>
                    <a:bodyPr/>
                    <a:lstStyle/>
                    <a:p>
                      <a:pPr algn="ctr"/>
                      <a:r>
                        <a:rPr lang="en-GB" sz="1000" dirty="0">
                          <a:latin typeface="Calibri" panose="020F0502020204030204" pitchFamily="34" charset="0"/>
                          <a:cs typeface="Calibri" panose="020F0502020204030204" pitchFamily="34" charset="0"/>
                        </a:rPr>
                        <a:t>The problem of plastic waste is very serious. We will support laws to reduce single-use plastic.</a:t>
                      </a:r>
                    </a:p>
                  </a:txBody>
                  <a:tcPr anchor="ctr">
                    <a:solidFill>
                      <a:schemeClr val="accent3">
                        <a:alpha val="2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00" dirty="0">
                          <a:latin typeface="Calibri" panose="020F0502020204030204" pitchFamily="34" charset="0"/>
                          <a:cs typeface="Calibri" panose="020F0502020204030204" pitchFamily="34" charset="0"/>
                        </a:rPr>
                        <a:t>It is important to produce food in a healthy, sustainable way. We will cut the use of pesticides and antibiotics in food production to ensure everyone is healthier</a:t>
                      </a:r>
                    </a:p>
                  </a:txBody>
                  <a:tcPr anchor="ctr">
                    <a:solidFill>
                      <a:schemeClr val="accent3">
                        <a:alpha val="25000"/>
                      </a:schemeClr>
                    </a:solidFill>
                  </a:tcPr>
                </a:tc>
                <a:extLst>
                  <a:ext uri="{0D108BD9-81ED-4DB2-BD59-A6C34878D82A}">
                    <a16:rowId xmlns:a16="http://schemas.microsoft.com/office/drawing/2014/main" val="316938296"/>
                  </a:ext>
                </a:extLst>
              </a:tr>
              <a:tr h="720000">
                <a:tc>
                  <a:txBody>
                    <a:bodyPr/>
                    <a:lstStyle/>
                    <a:p>
                      <a:r>
                        <a:rPr lang="en-GB" sz="1600" b="1" dirty="0">
                          <a:solidFill>
                            <a:schemeClr val="tx1"/>
                          </a:solidFill>
                          <a:latin typeface="Calibri" panose="020F0502020204030204" pitchFamily="34" charset="0"/>
                          <a:ea typeface="Roboto" panose="02000000000000000000" pitchFamily="2" charset="0"/>
                          <a:cs typeface="Calibri" panose="020F0502020204030204" pitchFamily="34" charset="0"/>
                        </a:rPr>
                        <a:t>Segment 4</a:t>
                      </a:r>
                    </a:p>
                  </a:txBody>
                  <a:tcPr anchor="ctr">
                    <a:solidFill>
                      <a:schemeClr val="accent4">
                        <a:alpha val="25000"/>
                      </a:schemeClr>
                    </a:solidFill>
                  </a:tcPr>
                </a:tc>
                <a:tc>
                  <a:txBody>
                    <a:bodyPr/>
                    <a:lstStyle/>
                    <a:p>
                      <a:pPr algn="ctr"/>
                      <a:r>
                        <a:rPr lang="en-GB" sz="1000" dirty="0">
                          <a:latin typeface="Calibri" panose="020F0502020204030204" pitchFamily="34" charset="0"/>
                          <a:cs typeface="Calibri" panose="020F0502020204030204" pitchFamily="34" charset="0"/>
                        </a:rPr>
                        <a:t>More migrants are coming into Europe. We will reduce immigration to preserve our jobs and cultures</a:t>
                      </a:r>
                    </a:p>
                  </a:txBody>
                  <a:tcPr anchor="ctr">
                    <a:solidFill>
                      <a:schemeClr val="accent4">
                        <a:alpha val="25000"/>
                      </a:schemeClr>
                    </a:solidFill>
                  </a:tcPr>
                </a:tc>
                <a:tc>
                  <a:txBody>
                    <a:bodyPr/>
                    <a:lstStyle/>
                    <a:p>
                      <a:pPr algn="ctr"/>
                      <a:r>
                        <a:rPr lang="en-GB" sz="1000" dirty="0">
                          <a:latin typeface="Calibri" panose="020F0502020204030204" pitchFamily="34" charset="0"/>
                          <a:cs typeface="Calibri" panose="020F0502020204030204" pitchFamily="34" charset="0"/>
                        </a:rPr>
                        <a:t>Trump and Putin are important political leaders. Our country should cooperate more with such global leaders instead of relying on the EU</a:t>
                      </a:r>
                    </a:p>
                  </a:txBody>
                  <a:tcPr anchor="ctr">
                    <a:solidFill>
                      <a:schemeClr val="accent4">
                        <a:alpha val="25000"/>
                      </a:schemeClr>
                    </a:solidFill>
                  </a:tcPr>
                </a:tc>
                <a:tc>
                  <a:txBody>
                    <a:bodyPr/>
                    <a:lstStyle/>
                    <a:p>
                      <a:pPr algn="ctr"/>
                      <a:r>
                        <a:rPr lang="en-GB" sz="1000" dirty="0">
                          <a:latin typeface="Calibri" panose="020F0502020204030204" pitchFamily="34" charset="0"/>
                          <a:cs typeface="Calibri" panose="020F0502020204030204" pitchFamily="34" charset="0"/>
                        </a:rPr>
                        <a:t>It is important to produce food in a healthy, sustainable way. We will cut the use of pesticides and antibiotics in food production to ensure everyone is healthier</a:t>
                      </a:r>
                    </a:p>
                  </a:txBody>
                  <a:tcPr anchor="ctr">
                    <a:solidFill>
                      <a:schemeClr val="accent4">
                        <a:alpha val="25000"/>
                      </a:schemeClr>
                    </a:solidFill>
                  </a:tcPr>
                </a:tc>
                <a:extLst>
                  <a:ext uri="{0D108BD9-81ED-4DB2-BD59-A6C34878D82A}">
                    <a16:rowId xmlns:a16="http://schemas.microsoft.com/office/drawing/2014/main" val="2692918670"/>
                  </a:ext>
                </a:extLst>
              </a:tr>
              <a:tr h="720000">
                <a:tc>
                  <a:txBody>
                    <a:bodyPr/>
                    <a:lstStyle/>
                    <a:p>
                      <a:r>
                        <a:rPr lang="en-GB" sz="1600" b="1" dirty="0">
                          <a:solidFill>
                            <a:schemeClr val="tx1"/>
                          </a:solidFill>
                          <a:latin typeface="Calibri" panose="020F0502020204030204" pitchFamily="34" charset="0"/>
                          <a:ea typeface="Roboto" panose="02000000000000000000" pitchFamily="2" charset="0"/>
                          <a:cs typeface="Calibri" panose="020F0502020204030204" pitchFamily="34" charset="0"/>
                        </a:rPr>
                        <a:t>Segment 5</a:t>
                      </a:r>
                    </a:p>
                  </a:txBody>
                  <a:tcPr anchor="ctr">
                    <a:solidFill>
                      <a:schemeClr val="accent5">
                        <a:alpha val="25000"/>
                      </a:schemeClr>
                    </a:solidFill>
                  </a:tcPr>
                </a:tc>
                <a:tc>
                  <a:txBody>
                    <a:bodyPr/>
                    <a:lstStyle/>
                    <a:p>
                      <a:pPr algn="ctr"/>
                      <a:r>
                        <a:rPr lang="en-GB" sz="1000" dirty="0">
                          <a:latin typeface="Calibri" panose="020F0502020204030204" pitchFamily="34" charset="0"/>
                          <a:cs typeface="Calibri" panose="020F0502020204030204" pitchFamily="34" charset="0"/>
                        </a:rPr>
                        <a:t>More migrants are coming into Europe. We will reduce immigration to preserve our jobs and cultures</a:t>
                      </a:r>
                    </a:p>
                  </a:txBody>
                  <a:tcPr anchor="ctr">
                    <a:solidFill>
                      <a:schemeClr val="accent5">
                        <a:alpha val="25000"/>
                      </a:schemeClr>
                    </a:solidFill>
                  </a:tcPr>
                </a:tc>
                <a:tc>
                  <a:txBody>
                    <a:bodyPr/>
                    <a:lstStyle/>
                    <a:p>
                      <a:pPr algn="ctr"/>
                      <a:r>
                        <a:rPr lang="en-GB" sz="1000" dirty="0">
                          <a:latin typeface="Calibri" panose="020F0502020204030204" pitchFamily="34" charset="0"/>
                          <a:cs typeface="Calibri" panose="020F0502020204030204" pitchFamily="34" charset="0"/>
                        </a:rPr>
                        <a:t>It is important to produce food in a healthy, sustainable way. We will cut the use of pesticides and antibiotics in food production to ensure everyone is healthier</a:t>
                      </a:r>
                    </a:p>
                  </a:txBody>
                  <a:tcPr anchor="ctr">
                    <a:solidFill>
                      <a:schemeClr val="accent5">
                        <a:alpha val="25000"/>
                      </a:schemeClr>
                    </a:solidFill>
                  </a:tcPr>
                </a:tc>
                <a:tc>
                  <a:txBody>
                    <a:bodyPr/>
                    <a:lstStyle/>
                    <a:p>
                      <a:pPr algn="ctr"/>
                      <a:r>
                        <a:rPr lang="en-GB" sz="1000" dirty="0">
                          <a:latin typeface="Calibri" panose="020F0502020204030204" pitchFamily="34" charset="0"/>
                          <a:cs typeface="Calibri" panose="020F0502020204030204" pitchFamily="34" charset="0"/>
                        </a:rPr>
                        <a:t>Electricity and gas prices are rising and are too expensive for many people. We will ensure the switch to clean energy cuts bills</a:t>
                      </a:r>
                    </a:p>
                  </a:txBody>
                  <a:tcPr anchor="ctr">
                    <a:solidFill>
                      <a:schemeClr val="accent5">
                        <a:alpha val="25000"/>
                      </a:schemeClr>
                    </a:solidFill>
                  </a:tcPr>
                </a:tc>
                <a:extLst>
                  <a:ext uri="{0D108BD9-81ED-4DB2-BD59-A6C34878D82A}">
                    <a16:rowId xmlns:a16="http://schemas.microsoft.com/office/drawing/2014/main" val="524945505"/>
                  </a:ext>
                </a:extLst>
              </a:tr>
              <a:tr h="720000">
                <a:tc>
                  <a:txBody>
                    <a:bodyPr/>
                    <a:lstStyle/>
                    <a:p>
                      <a:endParaRPr lang="en-GB" sz="1600" b="1" dirty="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anchor="ctr">
                    <a:noFill/>
                  </a:tcPr>
                </a:tc>
                <a:tc>
                  <a:txBody>
                    <a:bodyPr/>
                    <a:lstStyle/>
                    <a:p>
                      <a:pPr algn="ctr"/>
                      <a:endParaRPr lang="en-GB" sz="1000" dirty="0">
                        <a:latin typeface="Calibri" panose="020F0502020204030204" pitchFamily="34" charset="0"/>
                        <a:cs typeface="Calibri" panose="020F0502020204030204" pitchFamily="34" charset="0"/>
                      </a:endParaRPr>
                    </a:p>
                  </a:txBody>
                  <a:tcPr anchor="ctr">
                    <a:noFill/>
                  </a:tcPr>
                </a:tc>
                <a:tc>
                  <a:txBody>
                    <a:bodyPr/>
                    <a:lstStyle/>
                    <a:p>
                      <a:pPr algn="ctr"/>
                      <a:endParaRPr lang="en-GB" sz="1000" dirty="0">
                        <a:latin typeface="Calibri" panose="020F0502020204030204" pitchFamily="34" charset="0"/>
                        <a:cs typeface="Calibri" panose="020F0502020204030204" pitchFamily="34" charset="0"/>
                      </a:endParaRPr>
                    </a:p>
                  </a:txBody>
                  <a:tcPr anchor="ctr">
                    <a:noFill/>
                  </a:tcPr>
                </a:tc>
                <a:tc>
                  <a:txBody>
                    <a:bodyPr/>
                    <a:lstStyle/>
                    <a:p>
                      <a:pPr algn="ctr"/>
                      <a:endParaRPr lang="en-GB" sz="1000" dirty="0">
                        <a:latin typeface="Calibri" panose="020F0502020204030204" pitchFamily="34" charset="0"/>
                        <a:cs typeface="Calibri" panose="020F0502020204030204" pitchFamily="34" charset="0"/>
                      </a:endParaRPr>
                    </a:p>
                  </a:txBody>
                  <a:tcPr anchor="ctr">
                    <a:noFill/>
                  </a:tcPr>
                </a:tc>
                <a:extLst>
                  <a:ext uri="{0D108BD9-81ED-4DB2-BD59-A6C34878D82A}">
                    <a16:rowId xmlns:a16="http://schemas.microsoft.com/office/drawing/2014/main" val="239340139"/>
                  </a:ext>
                </a:extLst>
              </a:tr>
            </a:tbl>
          </a:graphicData>
        </a:graphic>
      </p:graphicFrame>
      <p:sp>
        <p:nvSpPr>
          <p:cNvPr id="3" name="Title 2">
            <a:extLst>
              <a:ext uri="{FF2B5EF4-FFF2-40B4-BE49-F238E27FC236}">
                <a16:creationId xmlns:a16="http://schemas.microsoft.com/office/drawing/2014/main" id="{7C3933EF-6542-403C-88BA-43482E0BFFED}"/>
              </a:ext>
            </a:extLst>
          </p:cNvPr>
          <p:cNvSpPr>
            <a:spLocks noGrp="1"/>
          </p:cNvSpPr>
          <p:nvPr>
            <p:ph type="title"/>
          </p:nvPr>
        </p:nvSpPr>
        <p:spPr/>
        <p:txBody>
          <a:bodyPr/>
          <a:lstStyle/>
          <a:p>
            <a:r>
              <a:rPr lang="en-US" dirty="0"/>
              <a:t>What messages resonate best with potential voters? </a:t>
            </a:r>
            <a:endParaRPr lang="en-GB" dirty="0"/>
          </a:p>
        </p:txBody>
      </p:sp>
      <p:sp>
        <p:nvSpPr>
          <p:cNvPr id="5" name="Slide Number Placeholder 4">
            <a:extLst>
              <a:ext uri="{FF2B5EF4-FFF2-40B4-BE49-F238E27FC236}">
                <a16:creationId xmlns:a16="http://schemas.microsoft.com/office/drawing/2014/main" id="{DF063D53-DFEE-47BD-B74B-E6AB84AE1B47}"/>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C4C6F56-B3DB-B64D-89A3-7D5B0D04A5CD}" type="slidenum">
              <a:rPr kumimoji="0" lang="en-GB" sz="900" b="0" i="0" u="none" strike="noStrike" kern="1200" cap="none" spc="0" normalizeH="0" baseline="0" noProof="0" smtClean="0">
                <a:ln>
                  <a:noFill/>
                </a:ln>
                <a:solidFill>
                  <a:srgbClr val="4A4A49"/>
                </a:solidFill>
                <a:effectLst/>
                <a:uLnTx/>
                <a:uFillTx/>
                <a:latin typeface="Calibri" panose="020F0502020204030204" pitchFamily="34" charset="0"/>
                <a:ea typeface="+mn-ea"/>
                <a:cs typeface="Calibri" panose="020F05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en-GB"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endParaRPr>
          </a:p>
        </p:txBody>
      </p:sp>
      <p:sp>
        <p:nvSpPr>
          <p:cNvPr id="6" name="D_11794805616390e9">
            <a:extLst>
              <a:ext uri="{FF2B5EF4-FFF2-40B4-BE49-F238E27FC236}">
                <a16:creationId xmlns:a16="http://schemas.microsoft.com/office/drawing/2014/main" id="{BA59AABE-5F8F-460B-9BA5-673CE7BDEA01}"/>
              </a:ext>
            </a:extLst>
          </p:cNvPr>
          <p:cNvSpPr>
            <a:spLocks noGrp="1"/>
          </p:cNvSpPr>
          <p:nvPr>
            <p:ph type="ftr" sz="quarter" idx="11"/>
          </p:nvPr>
        </p:nvSpPr>
        <p:spPr/>
        <p:txBody>
          <a:bodyPr/>
          <a:lstStyle/>
          <a:p>
            <a:pPr lvl="0">
              <a:defRPr/>
            </a:pPr>
            <a:r>
              <a:rPr lang="en-GB" dirty="0" err="1">
                <a:solidFill>
                  <a:srgbClr val="4A4A49"/>
                </a:solidFill>
              </a:rPr>
              <a:t>Q10</a:t>
            </a:r>
            <a:r>
              <a:rPr lang="en-GB" dirty="0">
                <a:solidFill>
                  <a:srgbClr val="4A4A49"/>
                </a:solidFill>
              </a:rPr>
              <a:t>. When deciding how to vote in the European Parliament elections, how important or not is it for you that a party says and does each of these things? Base: Total (n=2001), Segment 1 (n=549), Segment 2 (n=588), Segment 3 (n=333), Segment 4 (n=107), Segment 5 (n=424)</a:t>
            </a:r>
            <a:endParaRPr lang="en-US" dirty="0">
              <a:solidFill>
                <a:srgbClr val="4A4A49"/>
              </a:solidFill>
            </a:endParaRPr>
          </a:p>
        </p:txBody>
      </p:sp>
      <p:sp>
        <p:nvSpPr>
          <p:cNvPr id="11" name="TextBox 10">
            <a:extLst>
              <a:ext uri="{FF2B5EF4-FFF2-40B4-BE49-F238E27FC236}">
                <a16:creationId xmlns:a16="http://schemas.microsoft.com/office/drawing/2014/main" id="{D05A2291-91AA-4EC5-B224-5B42FB9F70C5}"/>
              </a:ext>
            </a:extLst>
          </p:cNvPr>
          <p:cNvSpPr txBox="1"/>
          <p:nvPr/>
        </p:nvSpPr>
        <p:spPr>
          <a:xfrm>
            <a:off x="290383" y="593907"/>
            <a:ext cx="7236690" cy="338554"/>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A4A49"/>
                </a:solidFill>
                <a:effectLst/>
                <a:uLnTx/>
                <a:uFillTx/>
                <a:latin typeface="Proxima Nova Alt Th" panose="02000506030000020004" pitchFamily="50" charset="0"/>
                <a:ea typeface="+mn-ea"/>
                <a:cs typeface="+mn-cs"/>
              </a:rPr>
              <a:t>Showing top 3 messages based on % rating 4-5 / 5 for importance</a:t>
            </a:r>
          </a:p>
        </p:txBody>
      </p:sp>
      <p:sp>
        <p:nvSpPr>
          <p:cNvPr id="17" name="Oval 16"/>
          <p:cNvSpPr/>
          <p:nvPr/>
        </p:nvSpPr>
        <p:spPr>
          <a:xfrm>
            <a:off x="3722258" y="637771"/>
            <a:ext cx="914404" cy="914397"/>
          </a:xfrm>
          <a:prstGeom prst="ellipse">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a:ln>
                  <a:noFill/>
                </a:ln>
                <a:solidFill>
                  <a:srgbClr val="4A4A49"/>
                </a:solidFill>
                <a:effectLst/>
                <a:uLnTx/>
                <a:uFillTx/>
                <a:latin typeface="Avenir Roman" panose="02000503020000020003"/>
                <a:ea typeface="+mn-ea"/>
                <a:cs typeface="+mn-cs"/>
              </a:rPr>
              <a:t>1</a:t>
            </a:r>
          </a:p>
        </p:txBody>
      </p:sp>
      <p:sp>
        <p:nvSpPr>
          <p:cNvPr id="18" name="Oval 17"/>
          <p:cNvSpPr/>
          <p:nvPr/>
        </p:nvSpPr>
        <p:spPr>
          <a:xfrm>
            <a:off x="6846585" y="637771"/>
            <a:ext cx="914404" cy="914397"/>
          </a:xfrm>
          <a:prstGeom prst="ellipse">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a:ln>
                  <a:noFill/>
                </a:ln>
                <a:solidFill>
                  <a:srgbClr val="4A4A49"/>
                </a:solidFill>
                <a:effectLst/>
                <a:uLnTx/>
                <a:uFillTx/>
                <a:latin typeface="Avenir Roman" panose="02000503020000020003"/>
                <a:ea typeface="+mn-ea"/>
                <a:cs typeface="+mn-cs"/>
              </a:rPr>
              <a:t>2</a:t>
            </a:r>
          </a:p>
        </p:txBody>
      </p:sp>
      <p:sp>
        <p:nvSpPr>
          <p:cNvPr id="19" name="Oval 18"/>
          <p:cNvSpPr/>
          <p:nvPr/>
        </p:nvSpPr>
        <p:spPr>
          <a:xfrm>
            <a:off x="9980536" y="637771"/>
            <a:ext cx="914404" cy="914397"/>
          </a:xfrm>
          <a:prstGeom prst="ellipse">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a:ln>
                  <a:noFill/>
                </a:ln>
                <a:solidFill>
                  <a:srgbClr val="4A4A49"/>
                </a:solidFill>
                <a:effectLst/>
                <a:uLnTx/>
                <a:uFillTx/>
                <a:latin typeface="Avenir Roman" panose="02000503020000020003"/>
                <a:ea typeface="+mn-ea"/>
                <a:cs typeface="+mn-cs"/>
              </a:rPr>
              <a:t>3</a:t>
            </a:r>
          </a:p>
        </p:txBody>
      </p:sp>
      <p:graphicFrame>
        <p:nvGraphicFramePr>
          <p:cNvPr id="2" name="D_bd1f456ad19ea77a" hidden="1">
            <a:extLst>
              <a:ext uri="{FF2B5EF4-FFF2-40B4-BE49-F238E27FC236}">
                <a16:creationId xmlns:a16="http://schemas.microsoft.com/office/drawing/2014/main" id="{0A518C8F-48DB-4036-B709-4A8A554C101F}"/>
              </a:ext>
            </a:extLst>
          </p:cNvPr>
          <p:cNvGraphicFramePr/>
          <p:nvPr>
            <p:extLst>
              <p:ext uri="{D42A27DB-BD31-4B8C-83A1-F6EECF244321}">
                <p14:modId xmlns:p14="http://schemas.microsoft.com/office/powerpoint/2010/main" val="837585418"/>
              </p:ext>
            </p:extLst>
          </p:nvPr>
        </p:nvGraphicFramePr>
        <p:xfrm>
          <a:off x="0" y="-580621"/>
          <a:ext cx="2594953" cy="5564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883589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_b1348194bd3b6d10">
            <a:extLst>
              <a:ext uri="{FF2B5EF4-FFF2-40B4-BE49-F238E27FC236}">
                <a16:creationId xmlns:a16="http://schemas.microsoft.com/office/drawing/2014/main" id="{DF7E657B-C4E6-4158-9841-CD59B50A4498}"/>
              </a:ext>
            </a:extLst>
          </p:cNvPr>
          <p:cNvGraphicFramePr>
            <a:graphicFrameLocks/>
          </p:cNvGraphicFramePr>
          <p:nvPr>
            <p:extLst>
              <p:ext uri="{D42A27DB-BD31-4B8C-83A1-F6EECF244321}">
                <p14:modId xmlns:p14="http://schemas.microsoft.com/office/powerpoint/2010/main" val="2128454276"/>
              </p:ext>
            </p:extLst>
          </p:nvPr>
        </p:nvGraphicFramePr>
        <p:xfrm>
          <a:off x="838200" y="3309069"/>
          <a:ext cx="10515600" cy="31480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D_cf96d6f03e47ee60">
            <a:extLst>
              <a:ext uri="{FF2B5EF4-FFF2-40B4-BE49-F238E27FC236}">
                <a16:creationId xmlns:a16="http://schemas.microsoft.com/office/drawing/2014/main" id="{F61C216F-9E33-4E30-AA68-85A42914D6D8}"/>
              </a:ext>
            </a:extLst>
          </p:cNvPr>
          <p:cNvGraphicFramePr>
            <a:graphicFrameLocks/>
          </p:cNvGraphicFramePr>
          <p:nvPr>
            <p:extLst>
              <p:ext uri="{D42A27DB-BD31-4B8C-83A1-F6EECF244321}">
                <p14:modId xmlns:p14="http://schemas.microsoft.com/office/powerpoint/2010/main" val="583954203"/>
              </p:ext>
            </p:extLst>
          </p:nvPr>
        </p:nvGraphicFramePr>
        <p:xfrm>
          <a:off x="838200" y="831738"/>
          <a:ext cx="10515600" cy="3148013"/>
        </p:xfrm>
        <a:graphic>
          <a:graphicData uri="http://schemas.openxmlformats.org/drawingml/2006/chart">
            <c:chart xmlns:c="http://schemas.openxmlformats.org/drawingml/2006/chart" xmlns:r="http://schemas.openxmlformats.org/officeDocument/2006/relationships" r:id="rId4"/>
          </a:graphicData>
        </a:graphic>
      </p:graphicFrame>
      <p:sp>
        <p:nvSpPr>
          <p:cNvPr id="3" name="Title 2">
            <a:extLst>
              <a:ext uri="{FF2B5EF4-FFF2-40B4-BE49-F238E27FC236}">
                <a16:creationId xmlns:a16="http://schemas.microsoft.com/office/drawing/2014/main" id="{7C3933EF-6542-403C-88BA-43482E0BFFED}"/>
              </a:ext>
            </a:extLst>
          </p:cNvPr>
          <p:cNvSpPr>
            <a:spLocks noGrp="1"/>
          </p:cNvSpPr>
          <p:nvPr>
            <p:ph type="title"/>
          </p:nvPr>
        </p:nvSpPr>
        <p:spPr>
          <a:xfrm>
            <a:off x="202234" y="272744"/>
            <a:ext cx="11699383" cy="858753"/>
          </a:xfrm>
        </p:spPr>
        <p:txBody>
          <a:bodyPr/>
          <a:lstStyle/>
          <a:p>
            <a:r>
              <a:rPr lang="en-GB" dirty="0"/>
              <a:t>How important is it to potential voters that a party says and does the following?</a:t>
            </a:r>
            <a:r>
              <a:rPr lang="en-US" dirty="0"/>
              <a:t> </a:t>
            </a:r>
            <a:endParaRPr lang="en-GB" u="sng" dirty="0"/>
          </a:p>
        </p:txBody>
      </p:sp>
      <p:sp>
        <p:nvSpPr>
          <p:cNvPr id="5" name="Slide Number Placeholder 4">
            <a:extLst>
              <a:ext uri="{FF2B5EF4-FFF2-40B4-BE49-F238E27FC236}">
                <a16:creationId xmlns:a16="http://schemas.microsoft.com/office/drawing/2014/main" id="{DF063D53-DFEE-47BD-B74B-E6AB84AE1B47}"/>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C4C6F56-B3DB-B64D-89A3-7D5B0D04A5CD}" type="slidenum">
              <a:rPr kumimoji="0" lang="en-GB" sz="900" b="0" i="0" u="none" strike="noStrike" kern="1200" cap="none" spc="0" normalizeH="0" baseline="0" noProof="0" smtClean="0">
                <a:ln>
                  <a:noFill/>
                </a:ln>
                <a:solidFill>
                  <a:srgbClr val="4A4A49"/>
                </a:solidFill>
                <a:effectLst/>
                <a:uLnTx/>
                <a:uFillTx/>
                <a:latin typeface="Calibri" panose="020F0502020204030204" pitchFamily="34" charset="0"/>
                <a:ea typeface="+mn-ea"/>
                <a:cs typeface="Calibri" panose="020F05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en-GB"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endParaRPr>
          </a:p>
        </p:txBody>
      </p:sp>
      <p:sp>
        <p:nvSpPr>
          <p:cNvPr id="6" name="D_d58efb6196ee65f7">
            <a:extLst>
              <a:ext uri="{FF2B5EF4-FFF2-40B4-BE49-F238E27FC236}">
                <a16:creationId xmlns:a16="http://schemas.microsoft.com/office/drawing/2014/main" id="{BA59AABE-5F8F-460B-9BA5-673CE7BDEA0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rPr>
              <a:t>Q10. When deciding how to vote in the European Parliament elections, how important or not is it for you that a party says and does each of these things? Base: Total (n=2001), Segment 1 (n=549), Segment 2 (n=588), Segment 3 (n=333), Segment 4 (n=107), Segment 5 (n=424)</a:t>
            </a:r>
            <a:endParaRPr kumimoji="0" lang="en-US"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endParaRPr>
          </a:p>
        </p:txBody>
      </p:sp>
      <p:sp>
        <p:nvSpPr>
          <p:cNvPr id="11" name="TextBox 10">
            <a:extLst>
              <a:ext uri="{FF2B5EF4-FFF2-40B4-BE49-F238E27FC236}">
                <a16:creationId xmlns:a16="http://schemas.microsoft.com/office/drawing/2014/main" id="{48294216-1681-4BFC-82F2-BA076DE03AE3}"/>
              </a:ext>
            </a:extLst>
          </p:cNvPr>
          <p:cNvSpPr txBox="1"/>
          <p:nvPr/>
        </p:nvSpPr>
        <p:spPr>
          <a:xfrm>
            <a:off x="290383" y="593907"/>
            <a:ext cx="7236690" cy="338554"/>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A4A49"/>
                </a:solidFill>
                <a:effectLst/>
                <a:uLnTx/>
                <a:uFillTx/>
                <a:latin typeface="Proxima Nova Alt Th" panose="02000506030000020004" pitchFamily="50" charset="0"/>
                <a:ea typeface="+mn-ea"/>
                <a:cs typeface="+mn-cs"/>
              </a:rPr>
              <a:t>Showing % rating 4-5 / 5 for importance</a:t>
            </a:r>
            <a:endParaRPr kumimoji="0" lang="en-GB" sz="1600" b="0" i="0" u="none" strike="noStrike" kern="1200" cap="none" spc="0" normalizeH="0" baseline="0" noProof="0" dirty="0">
              <a:ln>
                <a:noFill/>
              </a:ln>
              <a:solidFill>
                <a:srgbClr val="4A4A49"/>
              </a:solidFill>
              <a:effectLst/>
              <a:uLnTx/>
              <a:uFillTx/>
              <a:latin typeface="Proxima Nova Alt Th" panose="02000506030000020004" pitchFamily="50" charset="0"/>
              <a:ea typeface="+mn-ea"/>
              <a:cs typeface="+mn-cs"/>
            </a:endParaRPr>
          </a:p>
        </p:txBody>
      </p:sp>
    </p:spTree>
    <p:extLst>
      <p:ext uri="{BB962C8B-B14F-4D97-AF65-F5344CB8AC3E}">
        <p14:creationId xmlns:p14="http://schemas.microsoft.com/office/powerpoint/2010/main" val="18867270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_509dcfd7b4d88ab0">
            <a:extLst>
              <a:ext uri="{FF2B5EF4-FFF2-40B4-BE49-F238E27FC236}">
                <a16:creationId xmlns:a16="http://schemas.microsoft.com/office/drawing/2014/main" id="{DF7E657B-C4E6-4158-9841-CD59B50A4498}"/>
              </a:ext>
            </a:extLst>
          </p:cNvPr>
          <p:cNvGraphicFramePr>
            <a:graphicFrameLocks/>
          </p:cNvGraphicFramePr>
          <p:nvPr>
            <p:extLst>
              <p:ext uri="{D42A27DB-BD31-4B8C-83A1-F6EECF244321}">
                <p14:modId xmlns:p14="http://schemas.microsoft.com/office/powerpoint/2010/main" val="4082270383"/>
              </p:ext>
            </p:extLst>
          </p:nvPr>
        </p:nvGraphicFramePr>
        <p:xfrm>
          <a:off x="831034" y="3114073"/>
          <a:ext cx="10515600" cy="31480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D_cdbf3798666733f0">
            <a:extLst>
              <a:ext uri="{FF2B5EF4-FFF2-40B4-BE49-F238E27FC236}">
                <a16:creationId xmlns:a16="http://schemas.microsoft.com/office/drawing/2014/main" id="{F61C216F-9E33-4E30-AA68-85A42914D6D8}"/>
              </a:ext>
            </a:extLst>
          </p:cNvPr>
          <p:cNvGraphicFramePr>
            <a:graphicFrameLocks/>
          </p:cNvGraphicFramePr>
          <p:nvPr>
            <p:extLst>
              <p:ext uri="{D42A27DB-BD31-4B8C-83A1-F6EECF244321}">
                <p14:modId xmlns:p14="http://schemas.microsoft.com/office/powerpoint/2010/main" val="2066266478"/>
              </p:ext>
            </p:extLst>
          </p:nvPr>
        </p:nvGraphicFramePr>
        <p:xfrm>
          <a:off x="845366" y="595914"/>
          <a:ext cx="10515600" cy="3148013"/>
        </p:xfrm>
        <a:graphic>
          <a:graphicData uri="http://schemas.openxmlformats.org/drawingml/2006/chart">
            <c:chart xmlns:c="http://schemas.openxmlformats.org/drawingml/2006/chart" xmlns:r="http://schemas.openxmlformats.org/officeDocument/2006/relationships" r:id="rId4"/>
          </a:graphicData>
        </a:graphic>
      </p:graphicFrame>
      <p:sp>
        <p:nvSpPr>
          <p:cNvPr id="3" name="Title 2">
            <a:extLst>
              <a:ext uri="{FF2B5EF4-FFF2-40B4-BE49-F238E27FC236}">
                <a16:creationId xmlns:a16="http://schemas.microsoft.com/office/drawing/2014/main" id="{7C3933EF-6542-403C-88BA-43482E0BFFED}"/>
              </a:ext>
            </a:extLst>
          </p:cNvPr>
          <p:cNvSpPr>
            <a:spLocks noGrp="1"/>
          </p:cNvSpPr>
          <p:nvPr>
            <p:ph type="title"/>
          </p:nvPr>
        </p:nvSpPr>
        <p:spPr>
          <a:xfrm>
            <a:off x="202234" y="272744"/>
            <a:ext cx="11411916" cy="858753"/>
          </a:xfrm>
        </p:spPr>
        <p:txBody>
          <a:bodyPr/>
          <a:lstStyle/>
          <a:p>
            <a:r>
              <a:rPr lang="en-GB" dirty="0"/>
              <a:t>How important is it to potential voters that a party says and does the following?</a:t>
            </a:r>
            <a:r>
              <a:rPr lang="en-US" dirty="0"/>
              <a:t> </a:t>
            </a:r>
            <a:endParaRPr lang="en-GB" dirty="0"/>
          </a:p>
        </p:txBody>
      </p:sp>
      <p:sp>
        <p:nvSpPr>
          <p:cNvPr id="5" name="Slide Number Placeholder 4">
            <a:extLst>
              <a:ext uri="{FF2B5EF4-FFF2-40B4-BE49-F238E27FC236}">
                <a16:creationId xmlns:a16="http://schemas.microsoft.com/office/drawing/2014/main" id="{DF063D53-DFEE-47BD-B74B-E6AB84AE1B47}"/>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C4C6F56-B3DB-B64D-89A3-7D5B0D04A5CD}" type="slidenum">
              <a:rPr kumimoji="0" lang="en-GB" sz="900" b="0" i="0" u="none" strike="noStrike" kern="1200" cap="none" spc="0" normalizeH="0" baseline="0" noProof="0" smtClean="0">
                <a:ln>
                  <a:noFill/>
                </a:ln>
                <a:solidFill>
                  <a:srgbClr val="4A4A49"/>
                </a:solidFill>
                <a:effectLst/>
                <a:uLnTx/>
                <a:uFillTx/>
                <a:latin typeface="Calibri" panose="020F0502020204030204" pitchFamily="34" charset="0"/>
                <a:ea typeface="+mn-ea"/>
                <a:cs typeface="Calibri" panose="020F05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en-GB"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endParaRPr>
          </a:p>
        </p:txBody>
      </p:sp>
      <p:sp>
        <p:nvSpPr>
          <p:cNvPr id="6" name="D_e272f746692a9874">
            <a:extLst>
              <a:ext uri="{FF2B5EF4-FFF2-40B4-BE49-F238E27FC236}">
                <a16:creationId xmlns:a16="http://schemas.microsoft.com/office/drawing/2014/main" id="{BA59AABE-5F8F-460B-9BA5-673CE7BDEA0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rPr>
              <a:t>Q10. When deciding how to vote in the European Parliament elections, how important or not is it for you that a party says and does each of these things? Base: Total (n=2001), Segment 1 (n=549), Segment 2 (n=588), Segment 3 (n=333), Segment 4 (n=107), Segment 5 (n=424)</a:t>
            </a:r>
            <a:endParaRPr kumimoji="0" lang="en-US"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endParaRPr>
          </a:p>
        </p:txBody>
      </p:sp>
      <p:sp>
        <p:nvSpPr>
          <p:cNvPr id="12" name="TextBox 11">
            <a:extLst>
              <a:ext uri="{FF2B5EF4-FFF2-40B4-BE49-F238E27FC236}">
                <a16:creationId xmlns:a16="http://schemas.microsoft.com/office/drawing/2014/main" id="{E430978A-50E8-436A-AD28-1C4363DB7807}"/>
              </a:ext>
            </a:extLst>
          </p:cNvPr>
          <p:cNvSpPr txBox="1"/>
          <p:nvPr/>
        </p:nvSpPr>
        <p:spPr>
          <a:xfrm>
            <a:off x="290383" y="593907"/>
            <a:ext cx="7236690" cy="338554"/>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A4A49"/>
                </a:solidFill>
                <a:effectLst/>
                <a:uLnTx/>
                <a:uFillTx/>
                <a:latin typeface="Proxima Nova Alt Th" panose="02000506030000020004" pitchFamily="50" charset="0"/>
                <a:ea typeface="+mn-ea"/>
                <a:cs typeface="+mn-cs"/>
              </a:rPr>
              <a:t>Showing % rating 4-5 / 5 for importance</a:t>
            </a:r>
            <a:endParaRPr kumimoji="0" lang="en-GB" sz="1600" b="0" i="0" u="none" strike="noStrike" kern="1200" cap="none" spc="0" normalizeH="0" baseline="0" noProof="0" dirty="0">
              <a:ln>
                <a:noFill/>
              </a:ln>
              <a:solidFill>
                <a:srgbClr val="4A4A49"/>
              </a:solidFill>
              <a:effectLst/>
              <a:uLnTx/>
              <a:uFillTx/>
              <a:latin typeface="Proxima Nova Alt Th" panose="02000506030000020004" pitchFamily="50" charset="0"/>
              <a:ea typeface="+mn-ea"/>
              <a:cs typeface="+mn-cs"/>
            </a:endParaRPr>
          </a:p>
        </p:txBody>
      </p:sp>
    </p:spTree>
    <p:extLst>
      <p:ext uri="{BB962C8B-B14F-4D97-AF65-F5344CB8AC3E}">
        <p14:creationId xmlns:p14="http://schemas.microsoft.com/office/powerpoint/2010/main" val="2647079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42C382-87C1-4222-A9A5-8A485B8E2254}"/>
              </a:ext>
            </a:extLst>
          </p:cNvPr>
          <p:cNvSpPr>
            <a:spLocks noGrp="1"/>
          </p:cNvSpPr>
          <p:nvPr>
            <p:ph type="title"/>
          </p:nvPr>
        </p:nvSpPr>
        <p:spPr/>
        <p:txBody>
          <a:bodyPr/>
          <a:lstStyle/>
          <a:p>
            <a:r>
              <a:rPr lang="en-GB" dirty="0"/>
              <a:t>Research objectives</a:t>
            </a:r>
          </a:p>
        </p:txBody>
      </p:sp>
      <p:sp>
        <p:nvSpPr>
          <p:cNvPr id="5" name="Slide Number Placeholder 4">
            <a:extLst>
              <a:ext uri="{FF2B5EF4-FFF2-40B4-BE49-F238E27FC236}">
                <a16:creationId xmlns:a16="http://schemas.microsoft.com/office/drawing/2014/main" id="{12A8B78D-70F7-4A07-9A1E-A88DA76F9727}"/>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C4C6F56-B3DB-B64D-89A3-7D5B0D04A5CD}" type="slidenum">
              <a:rPr kumimoji="0" lang="en-GB" sz="900" b="0" i="0" u="none" strike="noStrike" kern="1200" cap="none" spc="0" normalizeH="0" baseline="0" noProof="0" smtClean="0">
                <a:ln>
                  <a:noFill/>
                </a:ln>
                <a:solidFill>
                  <a:srgbClr val="4A4A49"/>
                </a:solidFill>
                <a:effectLst/>
                <a:uLnTx/>
                <a:uFillTx/>
                <a:latin typeface="Calibri" panose="020F0502020204030204" pitchFamily="34" charset="0"/>
                <a:ea typeface="+mn-ea"/>
                <a:cs typeface="Calibri" panose="020F05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GB"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endParaRPr>
          </a:p>
        </p:txBody>
      </p:sp>
      <p:sp>
        <p:nvSpPr>
          <p:cNvPr id="6" name="Footer Placeholder 5">
            <a:extLst>
              <a:ext uri="{FF2B5EF4-FFF2-40B4-BE49-F238E27FC236}">
                <a16:creationId xmlns:a16="http://schemas.microsoft.com/office/drawing/2014/main" id="{8677E8CC-FA49-4704-BE5A-67C15E448F2A}"/>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rPr>
              <a:t>Research objectives</a:t>
            </a:r>
          </a:p>
        </p:txBody>
      </p:sp>
      <p:sp>
        <p:nvSpPr>
          <p:cNvPr id="8" name="Text Placeholder 1"/>
          <p:cNvSpPr>
            <a:spLocks noGrp="1"/>
          </p:cNvSpPr>
          <p:nvPr>
            <p:ph type="body" sz="quarter" idx="10"/>
          </p:nvPr>
        </p:nvSpPr>
        <p:spPr>
          <a:xfrm>
            <a:off x="334432" y="1284818"/>
            <a:ext cx="11279718" cy="1141860"/>
          </a:xfrm>
        </p:spPr>
        <p:txBody>
          <a:bodyPr/>
          <a:lstStyle/>
          <a:p>
            <a:r>
              <a:rPr lang="en-GB" dirty="0"/>
              <a:t>The overall aims of this study are to understand citizen’s likelihood to vote, their attitudes to various policy issues and the best ways of communicating with them, with a focus on the European Parliament elections this year.</a:t>
            </a:r>
            <a:endParaRPr lang="en-GB" b="1" dirty="0"/>
          </a:p>
          <a:p>
            <a:endParaRPr lang="en-GB" b="1" dirty="0"/>
          </a:p>
          <a:p>
            <a:r>
              <a:rPr lang="en-GB" dirty="0"/>
              <a:t>Broadly, this report will focus on three key areas:</a:t>
            </a:r>
          </a:p>
          <a:p>
            <a:endParaRPr lang="en-GB" b="1" dirty="0"/>
          </a:p>
          <a:p>
            <a:pPr marL="342900" indent="-342900">
              <a:buFont typeface="+mj-lt"/>
              <a:buAutoNum type="arabicPeriod"/>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9" name="Rectangle 8"/>
          <p:cNvSpPr/>
          <p:nvPr/>
        </p:nvSpPr>
        <p:spPr>
          <a:xfrm>
            <a:off x="334432" y="2582133"/>
            <a:ext cx="10472791" cy="258070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70" b="1"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rPr>
              <a:t>1. Likelihood of voting in the 2019 European Parliament elections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7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rPr>
              <a:t>How likely are potential voters to vote in the next European Parliament elections? For potential voters, which parties are they considering voting for? Do they consider multiple parties, or just one?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7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70" b="1"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rPr>
              <a:t>2. What issues are important to people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7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rPr>
              <a:t>What personal concerns do potential voters have at the moment? What issues do they want parties to focus on at the next European Parliament elections?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7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70" b="1"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rPr>
              <a:t>3. What messages resonate best with them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7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rPr>
              <a:t>How should parties talk to potential voters? What are the issues and messages that are resonating and deemed most important?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7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6468955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_7a102a97d7438207">
            <a:extLst>
              <a:ext uri="{FF2B5EF4-FFF2-40B4-BE49-F238E27FC236}">
                <a16:creationId xmlns:a16="http://schemas.microsoft.com/office/drawing/2014/main" id="{F61C216F-9E33-4E30-AA68-85A42914D6D8}"/>
              </a:ext>
            </a:extLst>
          </p:cNvPr>
          <p:cNvGraphicFramePr>
            <a:graphicFrameLocks/>
          </p:cNvGraphicFramePr>
          <p:nvPr>
            <p:extLst>
              <p:ext uri="{D42A27DB-BD31-4B8C-83A1-F6EECF244321}">
                <p14:modId xmlns:p14="http://schemas.microsoft.com/office/powerpoint/2010/main" val="2123046282"/>
              </p:ext>
            </p:extLst>
          </p:nvPr>
        </p:nvGraphicFramePr>
        <p:xfrm>
          <a:off x="838200" y="470390"/>
          <a:ext cx="10515600" cy="3148013"/>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7C3933EF-6542-403C-88BA-43482E0BFFED}"/>
              </a:ext>
            </a:extLst>
          </p:cNvPr>
          <p:cNvSpPr>
            <a:spLocks noGrp="1"/>
          </p:cNvSpPr>
          <p:nvPr>
            <p:ph type="title"/>
          </p:nvPr>
        </p:nvSpPr>
        <p:spPr>
          <a:xfrm>
            <a:off x="202234" y="272744"/>
            <a:ext cx="11151566" cy="858753"/>
          </a:xfrm>
        </p:spPr>
        <p:txBody>
          <a:bodyPr/>
          <a:lstStyle/>
          <a:p>
            <a:r>
              <a:rPr lang="en-GB" dirty="0"/>
              <a:t>How important is it to potential voters that a party says and does the following?</a:t>
            </a:r>
            <a:r>
              <a:rPr lang="en-US" dirty="0"/>
              <a:t> </a:t>
            </a:r>
            <a:endParaRPr lang="en-GB" dirty="0"/>
          </a:p>
        </p:txBody>
      </p:sp>
      <p:sp>
        <p:nvSpPr>
          <p:cNvPr id="5" name="Slide Number Placeholder 4">
            <a:extLst>
              <a:ext uri="{FF2B5EF4-FFF2-40B4-BE49-F238E27FC236}">
                <a16:creationId xmlns:a16="http://schemas.microsoft.com/office/drawing/2014/main" id="{DF063D53-DFEE-47BD-B74B-E6AB84AE1B47}"/>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C4C6F56-B3DB-B64D-89A3-7D5B0D04A5CD}" type="slidenum">
              <a:rPr kumimoji="0" lang="en-GB" sz="900" b="0" i="0" u="none" strike="noStrike" kern="1200" cap="none" spc="0" normalizeH="0" baseline="0" noProof="0" smtClean="0">
                <a:ln>
                  <a:noFill/>
                </a:ln>
                <a:solidFill>
                  <a:srgbClr val="4A4A49"/>
                </a:solidFill>
                <a:effectLst/>
                <a:uLnTx/>
                <a:uFillTx/>
                <a:latin typeface="Calibri" panose="020F0502020204030204" pitchFamily="34" charset="0"/>
                <a:ea typeface="+mn-ea"/>
                <a:cs typeface="Calibri" panose="020F05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en-GB"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endParaRPr>
          </a:p>
        </p:txBody>
      </p:sp>
      <p:sp>
        <p:nvSpPr>
          <p:cNvPr id="6" name="D_9bb8fb3d06092987">
            <a:extLst>
              <a:ext uri="{FF2B5EF4-FFF2-40B4-BE49-F238E27FC236}">
                <a16:creationId xmlns:a16="http://schemas.microsoft.com/office/drawing/2014/main" id="{BA59AABE-5F8F-460B-9BA5-673CE7BDEA01}"/>
              </a:ext>
            </a:extLst>
          </p:cNvPr>
          <p:cNvSpPr>
            <a:spLocks noGrp="1"/>
          </p:cNvSpPr>
          <p:nvPr>
            <p:ph type="ftr" sz="quarter" idx="11"/>
          </p:nvPr>
        </p:nvSpPr>
        <p:spPr/>
        <p:txBody>
          <a:bodyPr/>
          <a:lstStyle/>
          <a:p>
            <a:pPr lvl="0">
              <a:defRPr/>
            </a:pPr>
            <a:r>
              <a:rPr lang="en-GB" dirty="0">
                <a:solidFill>
                  <a:srgbClr val="4A4A49"/>
                </a:solidFill>
              </a:rPr>
              <a:t>Q10. When deciding how to vote in the European Parliament elections, how important or not is it for you that a party says and does each of these things? Total </a:t>
            </a:r>
            <a:r>
              <a:rPr kumimoji="0" lang="en-GB"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rPr>
              <a:t>(n=2001), 18-29 (n=436), 30-44 (n=706), 45-59 (n=594), 60+ (n=265)</a:t>
            </a:r>
            <a:endParaRPr kumimoji="0" lang="en-US"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endParaRPr>
          </a:p>
        </p:txBody>
      </p:sp>
      <p:graphicFrame>
        <p:nvGraphicFramePr>
          <p:cNvPr id="8" name="D_f96ae884efab2987">
            <a:extLst>
              <a:ext uri="{FF2B5EF4-FFF2-40B4-BE49-F238E27FC236}">
                <a16:creationId xmlns:a16="http://schemas.microsoft.com/office/drawing/2014/main" id="{DF7E657B-C4E6-4158-9841-CD59B50A4498}"/>
              </a:ext>
            </a:extLst>
          </p:cNvPr>
          <p:cNvGraphicFramePr>
            <a:graphicFrameLocks/>
          </p:cNvGraphicFramePr>
          <p:nvPr>
            <p:extLst>
              <p:ext uri="{D42A27DB-BD31-4B8C-83A1-F6EECF244321}">
                <p14:modId xmlns:p14="http://schemas.microsoft.com/office/powerpoint/2010/main" val="2002583564"/>
              </p:ext>
            </p:extLst>
          </p:nvPr>
        </p:nvGraphicFramePr>
        <p:xfrm>
          <a:off x="838200" y="3390908"/>
          <a:ext cx="10515600" cy="3148013"/>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89E4FBB9-FFDD-4C84-BF96-5DDBE02543D6}"/>
              </a:ext>
            </a:extLst>
          </p:cNvPr>
          <p:cNvSpPr txBox="1"/>
          <p:nvPr/>
        </p:nvSpPr>
        <p:spPr>
          <a:xfrm>
            <a:off x="290383" y="593907"/>
            <a:ext cx="7236690" cy="338554"/>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A4A49"/>
                </a:solidFill>
                <a:effectLst/>
                <a:uLnTx/>
                <a:uFillTx/>
                <a:latin typeface="Proxima Nova Alt Th" panose="02000506030000020004" pitchFamily="50" charset="0"/>
                <a:ea typeface="+mn-ea"/>
                <a:cs typeface="+mn-cs"/>
              </a:rPr>
              <a:t>Showing % rating 4-5 / 5 for importance. Total split by age. </a:t>
            </a:r>
            <a:endParaRPr kumimoji="0" lang="en-GB" sz="1600" b="0" i="0" u="none" strike="noStrike" kern="1200" cap="none" spc="0" normalizeH="0" baseline="0" noProof="0" dirty="0">
              <a:ln>
                <a:noFill/>
              </a:ln>
              <a:solidFill>
                <a:srgbClr val="4A4A49"/>
              </a:solidFill>
              <a:effectLst/>
              <a:uLnTx/>
              <a:uFillTx/>
              <a:latin typeface="Proxima Nova Alt Th" panose="02000506030000020004" pitchFamily="50" charset="0"/>
              <a:ea typeface="+mn-ea"/>
              <a:cs typeface="+mn-cs"/>
            </a:endParaRPr>
          </a:p>
        </p:txBody>
      </p:sp>
    </p:spTree>
    <p:extLst>
      <p:ext uri="{BB962C8B-B14F-4D97-AF65-F5344CB8AC3E}">
        <p14:creationId xmlns:p14="http://schemas.microsoft.com/office/powerpoint/2010/main" val="22036863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_405eeaac2bea8787">
            <a:extLst>
              <a:ext uri="{FF2B5EF4-FFF2-40B4-BE49-F238E27FC236}">
                <a16:creationId xmlns:a16="http://schemas.microsoft.com/office/drawing/2014/main" id="{F61C216F-9E33-4E30-AA68-85A42914D6D8}"/>
              </a:ext>
            </a:extLst>
          </p:cNvPr>
          <p:cNvGraphicFramePr>
            <a:graphicFrameLocks/>
          </p:cNvGraphicFramePr>
          <p:nvPr>
            <p:extLst>
              <p:ext uri="{D42A27DB-BD31-4B8C-83A1-F6EECF244321}">
                <p14:modId xmlns:p14="http://schemas.microsoft.com/office/powerpoint/2010/main" val="3732809801"/>
              </p:ext>
            </p:extLst>
          </p:nvPr>
        </p:nvGraphicFramePr>
        <p:xfrm>
          <a:off x="783373" y="549945"/>
          <a:ext cx="10515600" cy="2879055"/>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7C3933EF-6542-403C-88BA-43482E0BFFED}"/>
              </a:ext>
            </a:extLst>
          </p:cNvPr>
          <p:cNvSpPr>
            <a:spLocks noGrp="1"/>
          </p:cNvSpPr>
          <p:nvPr>
            <p:ph type="title"/>
          </p:nvPr>
        </p:nvSpPr>
        <p:spPr>
          <a:xfrm>
            <a:off x="202234" y="272744"/>
            <a:ext cx="11411916" cy="858753"/>
          </a:xfrm>
        </p:spPr>
        <p:txBody>
          <a:bodyPr/>
          <a:lstStyle/>
          <a:p>
            <a:r>
              <a:rPr lang="en-GB" dirty="0"/>
              <a:t>How important is it to potential voters that a party says and does the following?</a:t>
            </a:r>
            <a:r>
              <a:rPr lang="en-US" dirty="0"/>
              <a:t> </a:t>
            </a:r>
            <a:endParaRPr lang="en-GB" dirty="0"/>
          </a:p>
        </p:txBody>
      </p:sp>
      <p:sp>
        <p:nvSpPr>
          <p:cNvPr id="5" name="Slide Number Placeholder 4">
            <a:extLst>
              <a:ext uri="{FF2B5EF4-FFF2-40B4-BE49-F238E27FC236}">
                <a16:creationId xmlns:a16="http://schemas.microsoft.com/office/drawing/2014/main" id="{DF063D53-DFEE-47BD-B74B-E6AB84AE1B47}"/>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C4C6F56-B3DB-B64D-89A3-7D5B0D04A5CD}" type="slidenum">
              <a:rPr kumimoji="0" lang="en-GB" sz="900" b="0" i="0" u="none" strike="noStrike" kern="1200" cap="none" spc="0" normalizeH="0" baseline="0" noProof="0" smtClean="0">
                <a:ln>
                  <a:noFill/>
                </a:ln>
                <a:solidFill>
                  <a:srgbClr val="4A4A49"/>
                </a:solidFill>
                <a:effectLst/>
                <a:uLnTx/>
                <a:uFillTx/>
                <a:latin typeface="Calibri" panose="020F0502020204030204" pitchFamily="34" charset="0"/>
                <a:ea typeface="+mn-ea"/>
                <a:cs typeface="Calibri" panose="020F05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en-GB"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endParaRPr>
          </a:p>
        </p:txBody>
      </p:sp>
      <p:sp>
        <p:nvSpPr>
          <p:cNvPr id="6" name="D_b49c4a707b1b2987">
            <a:extLst>
              <a:ext uri="{FF2B5EF4-FFF2-40B4-BE49-F238E27FC236}">
                <a16:creationId xmlns:a16="http://schemas.microsoft.com/office/drawing/2014/main" id="{BA59AABE-5F8F-460B-9BA5-673CE7BDEA01}"/>
              </a:ext>
            </a:extLst>
          </p:cNvPr>
          <p:cNvSpPr>
            <a:spLocks noGrp="1"/>
          </p:cNvSpPr>
          <p:nvPr>
            <p:ph type="ftr" sz="quarter" idx="11"/>
          </p:nvPr>
        </p:nvSpPr>
        <p:spPr/>
        <p:txBody>
          <a:bodyPr/>
          <a:lstStyle/>
          <a:p>
            <a:pPr lvl="0">
              <a:defRPr/>
            </a:pPr>
            <a:r>
              <a:rPr lang="en-GB" dirty="0">
                <a:solidFill>
                  <a:srgbClr val="4A4A49"/>
                </a:solidFill>
              </a:rPr>
              <a:t>Q10. When deciding how to vote in the European Parliament elections, how important or not is it for you that a party says and does each of these things? Total </a:t>
            </a:r>
            <a:r>
              <a:rPr kumimoji="0" lang="en-GB"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rPr>
              <a:t>(n=2001), 18-29 (n=436), 30-44 (n=706), 45-59 (n=594), 60+ (n=265)</a:t>
            </a:r>
            <a:endParaRPr kumimoji="0" lang="en-US"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endParaRPr>
          </a:p>
        </p:txBody>
      </p:sp>
      <p:sp>
        <p:nvSpPr>
          <p:cNvPr id="10" name="Rectangle 9">
            <a:extLst>
              <a:ext uri="{FF2B5EF4-FFF2-40B4-BE49-F238E27FC236}">
                <a16:creationId xmlns:a16="http://schemas.microsoft.com/office/drawing/2014/main" id="{D9FC62E8-302B-4207-B99E-F70CBB13B390}"/>
              </a:ext>
            </a:extLst>
          </p:cNvPr>
          <p:cNvSpPr/>
          <p:nvPr/>
        </p:nvSpPr>
        <p:spPr>
          <a:xfrm>
            <a:off x="9226062" y="4993240"/>
            <a:ext cx="2028092"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12" name="TextBox 11">
            <a:extLst>
              <a:ext uri="{FF2B5EF4-FFF2-40B4-BE49-F238E27FC236}">
                <a16:creationId xmlns:a16="http://schemas.microsoft.com/office/drawing/2014/main" id="{E430978A-50E8-436A-AD28-1C4363DB7807}"/>
              </a:ext>
            </a:extLst>
          </p:cNvPr>
          <p:cNvSpPr txBox="1"/>
          <p:nvPr/>
        </p:nvSpPr>
        <p:spPr>
          <a:xfrm>
            <a:off x="290383" y="593907"/>
            <a:ext cx="7236690" cy="338554"/>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A4A49"/>
                </a:solidFill>
                <a:effectLst/>
                <a:uLnTx/>
                <a:uFillTx/>
                <a:latin typeface="Proxima Nova Alt Th" panose="02000506030000020004" pitchFamily="50" charset="0"/>
                <a:ea typeface="+mn-ea"/>
                <a:cs typeface="+mn-cs"/>
              </a:rPr>
              <a:t>Showing % rating 4-5 / 5 for importance. Total split by age. </a:t>
            </a:r>
            <a:endParaRPr kumimoji="0" lang="en-GB" sz="1600" b="0" i="0" u="none" strike="noStrike" kern="1200" cap="none" spc="0" normalizeH="0" baseline="0" noProof="0" dirty="0">
              <a:ln>
                <a:noFill/>
              </a:ln>
              <a:solidFill>
                <a:srgbClr val="4A4A49"/>
              </a:solidFill>
              <a:effectLst/>
              <a:uLnTx/>
              <a:uFillTx/>
              <a:latin typeface="Proxima Nova Alt Th" panose="02000506030000020004" pitchFamily="50" charset="0"/>
              <a:ea typeface="+mn-ea"/>
              <a:cs typeface="+mn-cs"/>
            </a:endParaRPr>
          </a:p>
        </p:txBody>
      </p:sp>
      <p:graphicFrame>
        <p:nvGraphicFramePr>
          <p:cNvPr id="11" name="D_03e35775b7c0a587">
            <a:extLst>
              <a:ext uri="{FF2B5EF4-FFF2-40B4-BE49-F238E27FC236}">
                <a16:creationId xmlns:a16="http://schemas.microsoft.com/office/drawing/2014/main" id="{2A92DBAE-6A71-4AD8-8D42-7FCE68834DE5}"/>
              </a:ext>
            </a:extLst>
          </p:cNvPr>
          <p:cNvGraphicFramePr>
            <a:graphicFrameLocks/>
          </p:cNvGraphicFramePr>
          <p:nvPr>
            <p:extLst>
              <p:ext uri="{D42A27DB-BD31-4B8C-83A1-F6EECF244321}">
                <p14:modId xmlns:p14="http://schemas.microsoft.com/office/powerpoint/2010/main" val="660557339"/>
              </p:ext>
            </p:extLst>
          </p:nvPr>
        </p:nvGraphicFramePr>
        <p:xfrm>
          <a:off x="838200" y="3251687"/>
          <a:ext cx="10515600" cy="31480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307520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3933EF-6542-403C-88BA-43482E0BFFED}"/>
              </a:ext>
            </a:extLst>
          </p:cNvPr>
          <p:cNvSpPr>
            <a:spLocks noGrp="1"/>
          </p:cNvSpPr>
          <p:nvPr>
            <p:ph type="title"/>
          </p:nvPr>
        </p:nvSpPr>
        <p:spPr>
          <a:xfrm>
            <a:off x="202234" y="272744"/>
            <a:ext cx="11151566" cy="858753"/>
          </a:xfrm>
        </p:spPr>
        <p:txBody>
          <a:bodyPr/>
          <a:lstStyle/>
          <a:p>
            <a:r>
              <a:rPr lang="en-GB" dirty="0"/>
              <a:t>How important is it to potential voters that a party says and does the following?</a:t>
            </a:r>
            <a:r>
              <a:rPr lang="en-US" dirty="0"/>
              <a:t> </a:t>
            </a:r>
            <a:endParaRPr lang="en-GB" dirty="0"/>
          </a:p>
        </p:txBody>
      </p:sp>
      <p:sp>
        <p:nvSpPr>
          <p:cNvPr id="5" name="Slide Number Placeholder 4">
            <a:extLst>
              <a:ext uri="{FF2B5EF4-FFF2-40B4-BE49-F238E27FC236}">
                <a16:creationId xmlns:a16="http://schemas.microsoft.com/office/drawing/2014/main" id="{DF063D53-DFEE-47BD-B74B-E6AB84AE1B47}"/>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C4C6F56-B3DB-B64D-89A3-7D5B0D04A5CD}" type="slidenum">
              <a:rPr kumimoji="0" lang="en-GB" sz="900" b="0" i="0" u="none" strike="noStrike" kern="1200" cap="none" spc="0" normalizeH="0" baseline="0" noProof="0" smtClean="0">
                <a:ln>
                  <a:noFill/>
                </a:ln>
                <a:solidFill>
                  <a:srgbClr val="4A4A49"/>
                </a:solidFill>
                <a:effectLst/>
                <a:uLnTx/>
                <a:uFillTx/>
                <a:latin typeface="Calibri" panose="020F0502020204030204" pitchFamily="34" charset="0"/>
                <a:ea typeface="+mn-ea"/>
                <a:cs typeface="Calibri" panose="020F05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en-GB"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endParaRPr>
          </a:p>
        </p:txBody>
      </p:sp>
      <p:sp>
        <p:nvSpPr>
          <p:cNvPr id="6" name="D_b27e3570d64bcf8c">
            <a:extLst>
              <a:ext uri="{FF2B5EF4-FFF2-40B4-BE49-F238E27FC236}">
                <a16:creationId xmlns:a16="http://schemas.microsoft.com/office/drawing/2014/main" id="{BA59AABE-5F8F-460B-9BA5-673CE7BDEA0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rPr>
              <a:t>Q11. Below are the messages and actions you selected as very important that a party says and does when you are deciding how to vote in the European Parliament elections. If you had to choose, which one would you say is </a:t>
            </a:r>
            <a:r>
              <a:rPr kumimoji="0" lang="en-GB" sz="900" b="0" i="0" u="sng"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rPr>
              <a:t>most important to you</a:t>
            </a:r>
            <a:r>
              <a:rPr kumimoji="0" lang="en-GB"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rPr>
              <a:t>? Base: Total (n=2001), Segment 1 (n=549), Segment 2 (n=588), Segment 3 (n=333), Segment 4 (n=107), Segment 5 (n=424)</a:t>
            </a:r>
            <a:endParaRPr kumimoji="0" lang="en-US"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endParaRPr>
          </a:p>
        </p:txBody>
      </p:sp>
      <p:graphicFrame>
        <p:nvGraphicFramePr>
          <p:cNvPr id="8" name="D_7718fe7bae4e6135">
            <a:extLst>
              <a:ext uri="{FF2B5EF4-FFF2-40B4-BE49-F238E27FC236}">
                <a16:creationId xmlns:a16="http://schemas.microsoft.com/office/drawing/2014/main" id="{DF7E657B-C4E6-4158-9841-CD59B50A4498}"/>
              </a:ext>
            </a:extLst>
          </p:cNvPr>
          <p:cNvGraphicFramePr>
            <a:graphicFrameLocks/>
          </p:cNvGraphicFramePr>
          <p:nvPr>
            <p:extLst>
              <p:ext uri="{D42A27DB-BD31-4B8C-83A1-F6EECF244321}">
                <p14:modId xmlns:p14="http://schemas.microsoft.com/office/powerpoint/2010/main" val="714975375"/>
              </p:ext>
            </p:extLst>
          </p:nvPr>
        </p:nvGraphicFramePr>
        <p:xfrm>
          <a:off x="838200" y="3238039"/>
          <a:ext cx="10515600" cy="3243241"/>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89E4FBB9-FFDD-4C84-BF96-5DDBE02543D6}"/>
              </a:ext>
            </a:extLst>
          </p:cNvPr>
          <p:cNvSpPr txBox="1"/>
          <p:nvPr/>
        </p:nvSpPr>
        <p:spPr>
          <a:xfrm>
            <a:off x="290383" y="593907"/>
            <a:ext cx="7236690" cy="338554"/>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A4A49"/>
                </a:solidFill>
                <a:effectLst/>
                <a:uLnTx/>
                <a:uFillTx/>
                <a:latin typeface="Proxima Nova Alt Th" panose="02000506030000020004" pitchFamily="50" charset="0"/>
                <a:ea typeface="+mn-ea"/>
                <a:cs typeface="+mn-cs"/>
              </a:rPr>
              <a:t>Showing % selecting message as </a:t>
            </a:r>
            <a:r>
              <a:rPr kumimoji="0" lang="en-US" sz="1600" b="0" i="0" u="sng" strike="noStrike" kern="1200" cap="none" spc="0" normalizeH="0" baseline="0" noProof="0" dirty="0">
                <a:ln>
                  <a:noFill/>
                </a:ln>
                <a:solidFill>
                  <a:srgbClr val="4A4A49"/>
                </a:solidFill>
                <a:effectLst/>
                <a:uLnTx/>
                <a:uFillTx/>
                <a:latin typeface="Proxima Nova Alt Th" panose="02000506030000020004" pitchFamily="50" charset="0"/>
                <a:ea typeface="+mn-ea"/>
                <a:cs typeface="+mn-cs"/>
              </a:rPr>
              <a:t>most important</a:t>
            </a:r>
            <a:endParaRPr kumimoji="0" lang="en-GB" sz="1600" b="0" i="0" u="sng" strike="noStrike" kern="1200" cap="none" spc="0" normalizeH="0" baseline="0" noProof="0" dirty="0">
              <a:ln>
                <a:noFill/>
              </a:ln>
              <a:solidFill>
                <a:srgbClr val="4A4A49"/>
              </a:solidFill>
              <a:effectLst/>
              <a:uLnTx/>
              <a:uFillTx/>
              <a:latin typeface="Proxima Nova Alt Th" panose="02000506030000020004" pitchFamily="50" charset="0"/>
              <a:ea typeface="+mn-ea"/>
              <a:cs typeface="+mn-cs"/>
            </a:endParaRPr>
          </a:p>
        </p:txBody>
      </p:sp>
      <p:graphicFrame>
        <p:nvGraphicFramePr>
          <p:cNvPr id="9" name="D_6df92b7a2abfb188">
            <a:extLst>
              <a:ext uri="{FF2B5EF4-FFF2-40B4-BE49-F238E27FC236}">
                <a16:creationId xmlns:a16="http://schemas.microsoft.com/office/drawing/2014/main" id="{F61C216F-9E33-4E30-AA68-85A42914D6D8}"/>
              </a:ext>
            </a:extLst>
          </p:cNvPr>
          <p:cNvGraphicFramePr>
            <a:graphicFrameLocks/>
          </p:cNvGraphicFramePr>
          <p:nvPr>
            <p:extLst>
              <p:ext uri="{D42A27DB-BD31-4B8C-83A1-F6EECF244321}">
                <p14:modId xmlns:p14="http://schemas.microsoft.com/office/powerpoint/2010/main" val="3334876570"/>
              </p:ext>
            </p:extLst>
          </p:nvPr>
        </p:nvGraphicFramePr>
        <p:xfrm>
          <a:off x="838200" y="759218"/>
          <a:ext cx="10515600" cy="31480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42071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3933EF-6542-403C-88BA-43482E0BFFED}"/>
              </a:ext>
            </a:extLst>
          </p:cNvPr>
          <p:cNvSpPr>
            <a:spLocks noGrp="1"/>
          </p:cNvSpPr>
          <p:nvPr>
            <p:ph type="title"/>
          </p:nvPr>
        </p:nvSpPr>
        <p:spPr>
          <a:xfrm>
            <a:off x="202234" y="272744"/>
            <a:ext cx="11539823" cy="858753"/>
          </a:xfrm>
        </p:spPr>
        <p:txBody>
          <a:bodyPr/>
          <a:lstStyle/>
          <a:p>
            <a:r>
              <a:rPr lang="en-GB" dirty="0"/>
              <a:t>How important is it to potential voters that a party says and does the following?</a:t>
            </a:r>
            <a:r>
              <a:rPr lang="en-US" dirty="0"/>
              <a:t> </a:t>
            </a:r>
            <a:endParaRPr lang="en-GB" u="sng" dirty="0"/>
          </a:p>
        </p:txBody>
      </p:sp>
      <p:sp>
        <p:nvSpPr>
          <p:cNvPr id="5" name="Slide Number Placeholder 4">
            <a:extLst>
              <a:ext uri="{FF2B5EF4-FFF2-40B4-BE49-F238E27FC236}">
                <a16:creationId xmlns:a16="http://schemas.microsoft.com/office/drawing/2014/main" id="{DF063D53-DFEE-47BD-B74B-E6AB84AE1B47}"/>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C4C6F56-B3DB-B64D-89A3-7D5B0D04A5CD}" type="slidenum">
              <a:rPr kumimoji="0" lang="en-GB" sz="900" b="0" i="0" u="none" strike="noStrike" kern="1200" cap="none" spc="0" normalizeH="0" baseline="0" noProof="0" smtClean="0">
                <a:ln>
                  <a:noFill/>
                </a:ln>
                <a:solidFill>
                  <a:srgbClr val="4A4A49"/>
                </a:solidFill>
                <a:effectLst/>
                <a:uLnTx/>
                <a:uFillTx/>
                <a:latin typeface="Calibri" panose="020F0502020204030204" pitchFamily="34" charset="0"/>
                <a:ea typeface="+mn-ea"/>
                <a:cs typeface="Calibri" panose="020F05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en-GB"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endParaRPr>
          </a:p>
        </p:txBody>
      </p:sp>
      <p:sp>
        <p:nvSpPr>
          <p:cNvPr id="6" name="D_73012404cfd44f8c">
            <a:extLst>
              <a:ext uri="{FF2B5EF4-FFF2-40B4-BE49-F238E27FC236}">
                <a16:creationId xmlns:a16="http://schemas.microsoft.com/office/drawing/2014/main" id="{BA59AABE-5F8F-460B-9BA5-673CE7BDEA01}"/>
              </a:ext>
            </a:extLst>
          </p:cNvPr>
          <p:cNvSpPr>
            <a:spLocks noGrp="1"/>
          </p:cNvSpPr>
          <p:nvPr>
            <p:ph type="ftr" sz="quarter" idx="11"/>
          </p:nvPr>
        </p:nvSpPr>
        <p:spPr>
          <a:xfrm>
            <a:off x="578328" y="6356359"/>
            <a:ext cx="1102196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rPr>
              <a:t>Q11. Below are the messages and actions you selected as very important that a party says and does when you are deciding how to vote in the European Parliament elections. If you had to choose, which one would you say is </a:t>
            </a:r>
            <a:r>
              <a:rPr kumimoji="0" lang="en-GB" sz="900" b="0" i="0" u="sng"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rPr>
              <a:t>most important to you</a:t>
            </a:r>
            <a:r>
              <a:rPr kumimoji="0" lang="en-GB"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rPr>
              <a:t>? Base: Total (n=2001), Segment 1 (n=549), Segment 2 (n=588), Segment 3 (n=333), Segment 4 (n=107), Segment 5 (n=424)</a:t>
            </a:r>
            <a:endParaRPr kumimoji="0" lang="en-US"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endParaRPr>
          </a:p>
        </p:txBody>
      </p:sp>
      <p:graphicFrame>
        <p:nvGraphicFramePr>
          <p:cNvPr id="8" name="D_184f3220f16807df">
            <a:extLst>
              <a:ext uri="{FF2B5EF4-FFF2-40B4-BE49-F238E27FC236}">
                <a16:creationId xmlns:a16="http://schemas.microsoft.com/office/drawing/2014/main" id="{DF7E657B-C4E6-4158-9841-CD59B50A4498}"/>
              </a:ext>
            </a:extLst>
          </p:cNvPr>
          <p:cNvGraphicFramePr>
            <a:graphicFrameLocks/>
          </p:cNvGraphicFramePr>
          <p:nvPr>
            <p:extLst>
              <p:ext uri="{D42A27DB-BD31-4B8C-83A1-F6EECF244321}">
                <p14:modId xmlns:p14="http://schemas.microsoft.com/office/powerpoint/2010/main" val="366932488"/>
              </p:ext>
            </p:extLst>
          </p:nvPr>
        </p:nvGraphicFramePr>
        <p:xfrm>
          <a:off x="838200" y="3116080"/>
          <a:ext cx="10515600" cy="3148013"/>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5C574B23-1C75-4DAC-A22E-50C35B09AA49}"/>
              </a:ext>
            </a:extLst>
          </p:cNvPr>
          <p:cNvSpPr txBox="1"/>
          <p:nvPr/>
        </p:nvSpPr>
        <p:spPr>
          <a:xfrm>
            <a:off x="290383" y="593907"/>
            <a:ext cx="7236690" cy="338554"/>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A4A49"/>
                </a:solidFill>
                <a:effectLst/>
                <a:uLnTx/>
                <a:uFillTx/>
                <a:latin typeface="Proxima Nova Alt Th" panose="02000506030000020004" pitchFamily="50" charset="0"/>
                <a:ea typeface="+mn-ea"/>
                <a:cs typeface="+mn-cs"/>
              </a:rPr>
              <a:t>Showing % selecting message as </a:t>
            </a:r>
            <a:r>
              <a:rPr kumimoji="0" lang="en-US" sz="1600" b="0" i="0" u="sng" strike="noStrike" kern="1200" cap="none" spc="0" normalizeH="0" baseline="0" noProof="0" dirty="0">
                <a:ln>
                  <a:noFill/>
                </a:ln>
                <a:solidFill>
                  <a:srgbClr val="4A4A49"/>
                </a:solidFill>
                <a:effectLst/>
                <a:uLnTx/>
                <a:uFillTx/>
                <a:latin typeface="Proxima Nova Alt Th" panose="02000506030000020004" pitchFamily="50" charset="0"/>
                <a:ea typeface="+mn-ea"/>
                <a:cs typeface="+mn-cs"/>
              </a:rPr>
              <a:t>most important</a:t>
            </a:r>
            <a:endParaRPr kumimoji="0" lang="en-GB" sz="1600" b="0" i="0" u="sng" strike="noStrike" kern="1200" cap="none" spc="0" normalizeH="0" baseline="0" noProof="0" dirty="0">
              <a:ln>
                <a:noFill/>
              </a:ln>
              <a:solidFill>
                <a:srgbClr val="4A4A49"/>
              </a:solidFill>
              <a:effectLst/>
              <a:uLnTx/>
              <a:uFillTx/>
              <a:latin typeface="Proxima Nova Alt Th" panose="02000506030000020004" pitchFamily="50" charset="0"/>
              <a:ea typeface="+mn-ea"/>
              <a:cs typeface="+mn-cs"/>
            </a:endParaRPr>
          </a:p>
        </p:txBody>
      </p:sp>
      <p:graphicFrame>
        <p:nvGraphicFramePr>
          <p:cNvPr id="9" name="D_bcf03d79c8332025">
            <a:extLst>
              <a:ext uri="{FF2B5EF4-FFF2-40B4-BE49-F238E27FC236}">
                <a16:creationId xmlns:a16="http://schemas.microsoft.com/office/drawing/2014/main" id="{F61C216F-9E33-4E30-AA68-85A42914D6D8}"/>
              </a:ext>
            </a:extLst>
          </p:cNvPr>
          <p:cNvGraphicFramePr>
            <a:graphicFrameLocks/>
          </p:cNvGraphicFramePr>
          <p:nvPr>
            <p:extLst>
              <p:ext uri="{D42A27DB-BD31-4B8C-83A1-F6EECF244321}">
                <p14:modId xmlns:p14="http://schemas.microsoft.com/office/powerpoint/2010/main" val="942872185"/>
              </p:ext>
            </p:extLst>
          </p:nvPr>
        </p:nvGraphicFramePr>
        <p:xfrm>
          <a:off x="845366" y="763184"/>
          <a:ext cx="10515600" cy="30126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7361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1AB261FF-1380-4BF6-A652-567B9477B052}"/>
              </a:ext>
            </a:extLst>
          </p:cNvPr>
          <p:cNvSpPr/>
          <p:nvPr/>
        </p:nvSpPr>
        <p:spPr>
          <a:xfrm>
            <a:off x="3063812" y="2992108"/>
            <a:ext cx="6064371" cy="87377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4A4A49">
                    <a:lumMod val="75000"/>
                  </a:srgbClr>
                </a:solidFill>
                <a:effectLst/>
                <a:uLnTx/>
                <a:uFillTx/>
                <a:latin typeface="Proxima Nova Alt Th" panose="02000506030000020004" pitchFamily="50" charset="0"/>
                <a:ea typeface="+mn-ea"/>
                <a:cs typeface="+mn-cs"/>
              </a:rPr>
              <a:t>Who we spoke to</a:t>
            </a:r>
            <a:endParaRPr kumimoji="0" lang="en-GB" sz="4800" b="1" i="0" u="none" strike="noStrike" kern="1200" cap="none" spc="0" normalizeH="0" baseline="0" noProof="0" dirty="0">
              <a:ln>
                <a:noFill/>
              </a:ln>
              <a:solidFill>
                <a:srgbClr val="4A4A49">
                  <a:lumMod val="75000"/>
                </a:srgbClr>
              </a:solidFill>
              <a:effectLst/>
              <a:uLnTx/>
              <a:uFillTx/>
              <a:latin typeface="Proxima Nova Alt Th" panose="02000506030000020004" pitchFamily="50" charset="0"/>
              <a:ea typeface="+mn-ea"/>
              <a:cs typeface="+mn-cs"/>
            </a:endParaRPr>
          </a:p>
        </p:txBody>
      </p:sp>
    </p:spTree>
    <p:extLst>
      <p:ext uri="{BB962C8B-B14F-4D97-AF65-F5344CB8AC3E}">
        <p14:creationId xmlns:p14="http://schemas.microsoft.com/office/powerpoint/2010/main" val="28769798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9C292A-EF2C-4B87-8636-16407631A864}"/>
              </a:ext>
            </a:extLst>
          </p:cNvPr>
          <p:cNvSpPr>
            <a:spLocks noGrp="1"/>
          </p:cNvSpPr>
          <p:nvPr>
            <p:ph type="title"/>
          </p:nvPr>
        </p:nvSpPr>
        <p:spPr>
          <a:xfrm>
            <a:off x="202234" y="272744"/>
            <a:ext cx="9506915" cy="858753"/>
          </a:xfrm>
        </p:spPr>
        <p:txBody>
          <a:bodyPr/>
          <a:lstStyle/>
          <a:p>
            <a:r>
              <a:rPr lang="en-GB" dirty="0"/>
              <a:t>Gender</a:t>
            </a:r>
          </a:p>
        </p:txBody>
      </p:sp>
      <p:sp>
        <p:nvSpPr>
          <p:cNvPr id="5" name="Slide Number Placeholder 4">
            <a:extLst>
              <a:ext uri="{FF2B5EF4-FFF2-40B4-BE49-F238E27FC236}">
                <a16:creationId xmlns:a16="http://schemas.microsoft.com/office/drawing/2014/main" id="{E7285D48-B3B9-4D9D-B4DA-1A0C67D47705}"/>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C4C6F56-B3DB-B64D-89A3-7D5B0D04A5CD}" type="slidenum">
              <a:rPr kumimoji="0" lang="en-GB" sz="900" b="0" i="0" u="none" strike="noStrike" kern="1200" cap="none" spc="0" normalizeH="0" baseline="0" noProof="0" smtClean="0">
                <a:ln>
                  <a:noFill/>
                </a:ln>
                <a:solidFill>
                  <a:srgbClr val="4A4A49"/>
                </a:solidFill>
                <a:effectLst/>
                <a:uLnTx/>
                <a:uFillTx/>
                <a:latin typeface="Calibri" panose="020F0502020204030204" pitchFamily="34" charset="0"/>
                <a:ea typeface="+mn-ea"/>
                <a:cs typeface="Calibri" panose="020F05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en-GB"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endParaRPr>
          </a:p>
        </p:txBody>
      </p:sp>
      <p:sp>
        <p:nvSpPr>
          <p:cNvPr id="6" name="D_77d61e59deb324ef">
            <a:extLst>
              <a:ext uri="{FF2B5EF4-FFF2-40B4-BE49-F238E27FC236}">
                <a16:creationId xmlns:a16="http://schemas.microsoft.com/office/drawing/2014/main" id="{BE998CF0-8AA9-4A96-8A17-140297675139}"/>
              </a:ext>
            </a:extLst>
          </p:cNvPr>
          <p:cNvSpPr>
            <a:spLocks noGrp="1"/>
          </p:cNvSpPr>
          <p:nvPr>
            <p:ph type="ftr" sz="quarter" idx="11"/>
          </p:nvPr>
        </p:nvSpPr>
        <p:spPr>
          <a:xfrm>
            <a:off x="592183" y="6356359"/>
            <a:ext cx="1102196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rPr>
              <a:t>Q1. Which of the following describes how you think of yourself? Base: Total (n=2001), Segment 1 (n=549), Segment 2 (n=588), Segment 3 (n=333), Segment 4 (n=107), Segment 5 (n=424)</a:t>
            </a:r>
          </a:p>
        </p:txBody>
      </p:sp>
      <p:graphicFrame>
        <p:nvGraphicFramePr>
          <p:cNvPr id="8" name="D_d4b54aad081c9911"/>
          <p:cNvGraphicFramePr>
            <a:graphicFrameLocks/>
          </p:cNvGraphicFramePr>
          <p:nvPr>
            <p:extLst>
              <p:ext uri="{D42A27DB-BD31-4B8C-83A1-F6EECF244321}">
                <p14:modId xmlns:p14="http://schemas.microsoft.com/office/powerpoint/2010/main" val="462040600"/>
              </p:ext>
            </p:extLst>
          </p:nvPr>
        </p:nvGraphicFramePr>
        <p:xfrm>
          <a:off x="1363851" y="1131497"/>
          <a:ext cx="9593959" cy="50407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213405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a:extLst>
              <a:ext uri="{FF2B5EF4-FFF2-40B4-BE49-F238E27FC236}">
                <a16:creationId xmlns:a16="http://schemas.microsoft.com/office/drawing/2014/main" id="{B3CBFFAE-EFFE-4CEB-AA05-7E0191D34B69}"/>
              </a:ext>
            </a:extLst>
          </p:cNvPr>
          <p:cNvGraphicFramePr>
            <a:graphicFrameLocks noGrp="1"/>
          </p:cNvGraphicFramePr>
          <p:nvPr>
            <p:extLst>
              <p:ext uri="{D42A27DB-BD31-4B8C-83A1-F6EECF244321}">
                <p14:modId xmlns:p14="http://schemas.microsoft.com/office/powerpoint/2010/main" val="1976553100"/>
              </p:ext>
            </p:extLst>
          </p:nvPr>
        </p:nvGraphicFramePr>
        <p:xfrm>
          <a:off x="487670" y="871270"/>
          <a:ext cx="11214594" cy="5338800"/>
        </p:xfrm>
        <a:graphic>
          <a:graphicData uri="http://schemas.openxmlformats.org/drawingml/2006/table">
            <a:tbl>
              <a:tblPr firstRow="1" bandRow="1"/>
              <a:tblGrid>
                <a:gridCol w="3738198">
                  <a:extLst>
                    <a:ext uri="{9D8B030D-6E8A-4147-A177-3AD203B41FA5}">
                      <a16:colId xmlns:a16="http://schemas.microsoft.com/office/drawing/2014/main" val="1447585532"/>
                    </a:ext>
                  </a:extLst>
                </a:gridCol>
                <a:gridCol w="3738198">
                  <a:extLst>
                    <a:ext uri="{9D8B030D-6E8A-4147-A177-3AD203B41FA5}">
                      <a16:colId xmlns:a16="http://schemas.microsoft.com/office/drawing/2014/main" val="1761981062"/>
                    </a:ext>
                  </a:extLst>
                </a:gridCol>
                <a:gridCol w="3738198">
                  <a:extLst>
                    <a:ext uri="{9D8B030D-6E8A-4147-A177-3AD203B41FA5}">
                      <a16:colId xmlns:a16="http://schemas.microsoft.com/office/drawing/2014/main" val="3155108922"/>
                    </a:ext>
                  </a:extLst>
                </a:gridCol>
              </a:tblGrid>
              <a:tr h="288000">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algn="ctr"/>
                      <a:r>
                        <a:rPr lang="en-GB" sz="1200" b="1" dirty="0">
                          <a:solidFill>
                            <a:schemeClr val="bg1"/>
                          </a:solidFill>
                          <a:latin typeface="Calibri" panose="020F0502020204030204" pitchFamily="34" charset="0"/>
                          <a:cs typeface="Calibri" panose="020F0502020204030204" pitchFamily="34" charset="0"/>
                        </a:rPr>
                        <a:t>Total</a:t>
                      </a:r>
                    </a:p>
                  </a:txBody>
                  <a:tcPr>
                    <a:lnL w="12700" cmpd="sng">
                      <a:noFill/>
                    </a:lnL>
                    <a:lnR w="12700" cap="flat" cmpd="sng" algn="ctr">
                      <a:solidFill>
                        <a:srgbClr val="FFFFFF"/>
                      </a:solidFill>
                      <a:prstDash val="solid"/>
                      <a:round/>
                      <a:headEnd type="none" w="med" len="med"/>
                      <a:tailEnd type="none" w="med" len="med"/>
                    </a:lnR>
                    <a:lnT w="12700" cmpd="sng">
                      <a:no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algn="ctr"/>
                      <a:r>
                        <a:rPr lang="en-GB" sz="1200" b="1" dirty="0">
                          <a:solidFill>
                            <a:schemeClr val="bg1"/>
                          </a:solidFill>
                          <a:latin typeface="Calibri" panose="020F0502020204030204" pitchFamily="34" charset="0"/>
                          <a:cs typeface="Calibri" panose="020F0502020204030204" pitchFamily="34" charset="0"/>
                        </a:rPr>
                        <a:t>Segment 1</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no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algn="ctr"/>
                      <a:r>
                        <a:rPr lang="en-GB" sz="1200" b="1" dirty="0">
                          <a:solidFill>
                            <a:schemeClr val="bg1"/>
                          </a:solidFill>
                          <a:latin typeface="Calibri" panose="020F0502020204030204" pitchFamily="34" charset="0"/>
                          <a:cs typeface="Calibri" panose="020F0502020204030204" pitchFamily="34" charset="0"/>
                        </a:rPr>
                        <a:t>Segment 2</a:t>
                      </a:r>
                    </a:p>
                  </a:txBody>
                  <a:tcPr>
                    <a:lnL w="12700" cap="flat" cmpd="sng" algn="ctr">
                      <a:solidFill>
                        <a:srgbClr val="FFFFFF"/>
                      </a:solidFill>
                      <a:prstDash val="solid"/>
                      <a:round/>
                      <a:headEnd type="none" w="med" len="med"/>
                      <a:tailEnd type="none" w="med" len="med"/>
                    </a:lnL>
                    <a:lnR w="12700" cmpd="sng">
                      <a:noFill/>
                    </a:lnR>
                    <a:lnT w="12700" cmpd="sng">
                      <a:no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409158433"/>
                  </a:ext>
                </a:extLst>
              </a:tr>
              <a:tr h="2376000">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l"/>
                      <a:endParaRPr lang="en-GB" b="0" dirty="0">
                        <a:solidFill>
                          <a:schemeClr val="tx1"/>
                        </a:solidFill>
                        <a:latin typeface="Avenir Light" panose="020B0402020203020204"/>
                      </a:endParaRPr>
                    </a:p>
                  </a:txBody>
                  <a:tcPr>
                    <a:lnL w="12700" cmpd="sng">
                      <a:noFill/>
                    </a:lnL>
                    <a:lnR w="12700" cap="flat" cmpd="sng" algn="ctr">
                      <a:solidFill>
                        <a:srgbClr val="E7E6E6">
                          <a:lumMod val="90000"/>
                        </a:srgb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E7E6E6">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l"/>
                      <a:endParaRPr lang="en-GB" b="0" dirty="0">
                        <a:solidFill>
                          <a:schemeClr val="tx1"/>
                        </a:solidFill>
                        <a:latin typeface="Avenir Light" panose="020B0402020203020204"/>
                      </a:endParaRPr>
                    </a:p>
                  </a:txBody>
                  <a:tcPr>
                    <a:lnL w="12700" cap="flat" cmpd="sng" algn="ctr">
                      <a:solidFill>
                        <a:srgbClr val="E7E6E6">
                          <a:lumMod val="90000"/>
                        </a:srgbClr>
                      </a:solidFill>
                      <a:prstDash val="solid"/>
                      <a:round/>
                      <a:headEnd type="none" w="med" len="med"/>
                      <a:tailEnd type="none" w="med" len="med"/>
                    </a:lnL>
                    <a:lnR w="12700" cap="flat" cmpd="sng" algn="ctr">
                      <a:solidFill>
                        <a:srgbClr val="E7E6E6">
                          <a:lumMod val="90000"/>
                        </a:srgb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E7E6E6">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l"/>
                      <a:endParaRPr lang="en-GB" b="0" dirty="0">
                        <a:solidFill>
                          <a:schemeClr val="tx1"/>
                        </a:solidFill>
                        <a:latin typeface="Avenir Light" panose="020B0402020203020204"/>
                      </a:endParaRPr>
                    </a:p>
                  </a:txBody>
                  <a:tcPr>
                    <a:lnL w="12700" cap="flat" cmpd="sng" algn="ctr">
                      <a:solidFill>
                        <a:srgbClr val="E7E6E6">
                          <a:lumMod val="90000"/>
                        </a:srgbClr>
                      </a:solidFill>
                      <a:prstDash val="solid"/>
                      <a:round/>
                      <a:headEnd type="none" w="med" len="med"/>
                      <a:tailEnd type="none" w="med" len="med"/>
                    </a:lnL>
                    <a:lnR w="12700" cmpd="sng">
                      <a:noFill/>
                    </a:lnR>
                    <a:lnT w="12700" cap="flat" cmpd="sng" algn="ctr">
                      <a:solidFill>
                        <a:srgbClr val="FFFFFF"/>
                      </a:solidFill>
                      <a:prstDash val="solid"/>
                      <a:round/>
                      <a:headEnd type="none" w="med" len="med"/>
                      <a:tailEnd type="none" w="med" len="med"/>
                    </a:lnT>
                    <a:lnB w="12700" cap="flat" cmpd="sng" algn="ctr">
                      <a:solidFill>
                        <a:srgbClr val="E7E6E6">
                          <a:lumMod val="9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1786304"/>
                  </a:ext>
                </a:extLst>
              </a:tr>
              <a:tr h="298800">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ctr"/>
                      <a:r>
                        <a:rPr lang="en-GB" sz="1200" b="1" kern="1200" dirty="0">
                          <a:solidFill>
                            <a:schemeClr val="bg1"/>
                          </a:solidFill>
                          <a:latin typeface="Calibri" panose="020F0502020204030204" pitchFamily="34" charset="0"/>
                          <a:ea typeface="+mn-ea"/>
                          <a:cs typeface="Calibri" panose="020F0502020204030204" pitchFamily="34" charset="0"/>
                        </a:rPr>
                        <a:t>Segment 3</a:t>
                      </a:r>
                    </a:p>
                  </a:txBody>
                  <a:tcPr>
                    <a:lnL w="12700" cmpd="sng">
                      <a:noFill/>
                    </a:lnL>
                    <a:lnR w="12700" cap="flat" cmpd="sng" algn="ctr">
                      <a:solidFill>
                        <a:srgbClr val="FFFFFF"/>
                      </a:solidFill>
                      <a:prstDash val="solid"/>
                      <a:round/>
                      <a:headEnd type="none" w="med" len="med"/>
                      <a:tailEnd type="none" w="med" len="med"/>
                    </a:lnR>
                    <a:lnT w="12700" cap="flat" cmpd="sng" algn="ctr">
                      <a:solidFill>
                        <a:srgbClr val="E7E6E6">
                          <a:lumMod val="90000"/>
                        </a:srgb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ctr"/>
                      <a:r>
                        <a:rPr lang="en-GB" sz="1200" b="1" kern="1200" dirty="0">
                          <a:solidFill>
                            <a:schemeClr val="bg1"/>
                          </a:solidFill>
                          <a:latin typeface="Calibri" panose="020F0502020204030204" pitchFamily="34" charset="0"/>
                          <a:ea typeface="+mn-ea"/>
                          <a:cs typeface="Calibri" panose="020F0502020204030204" pitchFamily="34" charset="0"/>
                        </a:rPr>
                        <a:t>Segment 4</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E7E6E6">
                          <a:lumMod val="90000"/>
                        </a:srgb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ctr"/>
                      <a:r>
                        <a:rPr lang="en-GB" sz="1200" b="1" kern="1200" dirty="0">
                          <a:solidFill>
                            <a:schemeClr val="bg1"/>
                          </a:solidFill>
                          <a:latin typeface="Calibri" panose="020F0502020204030204" pitchFamily="34" charset="0"/>
                          <a:ea typeface="+mn-ea"/>
                          <a:cs typeface="Calibri" panose="020F0502020204030204" pitchFamily="34" charset="0"/>
                        </a:rPr>
                        <a:t>Segment 5</a:t>
                      </a:r>
                    </a:p>
                  </a:txBody>
                  <a:tcPr>
                    <a:lnL w="12700" cap="flat" cmpd="sng" algn="ctr">
                      <a:solidFill>
                        <a:srgbClr val="FFFFFF"/>
                      </a:solidFill>
                      <a:prstDash val="solid"/>
                      <a:round/>
                      <a:headEnd type="none" w="med" len="med"/>
                      <a:tailEnd type="none" w="med" len="med"/>
                    </a:lnL>
                    <a:lnR w="12700" cmpd="sng">
                      <a:noFill/>
                    </a:lnR>
                    <a:lnT w="12700" cap="flat" cmpd="sng" algn="ctr">
                      <a:solidFill>
                        <a:srgbClr val="E7E6E6">
                          <a:lumMod val="90000"/>
                        </a:srgb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2407551444"/>
                  </a:ext>
                </a:extLst>
              </a:tr>
              <a:tr h="2376000">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l"/>
                      <a:endParaRPr lang="en-GB" b="0" dirty="0">
                        <a:solidFill>
                          <a:schemeClr val="tx1"/>
                        </a:solidFill>
                        <a:latin typeface="Avenir Light" panose="020B0402020203020204"/>
                      </a:endParaRPr>
                    </a:p>
                  </a:txBody>
                  <a:tcPr>
                    <a:lnL w="12700" cmpd="sng">
                      <a:noFill/>
                    </a:lnL>
                    <a:lnR w="12700" cap="flat" cmpd="sng" algn="ctr">
                      <a:solidFill>
                        <a:srgbClr val="E7E6E6">
                          <a:lumMod val="90000"/>
                        </a:srgb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l"/>
                      <a:endParaRPr lang="en-GB" b="0" dirty="0">
                        <a:solidFill>
                          <a:schemeClr val="tx1"/>
                        </a:solidFill>
                        <a:latin typeface="Avenir Light" panose="020B0402020203020204"/>
                      </a:endParaRPr>
                    </a:p>
                  </a:txBody>
                  <a:tcPr>
                    <a:lnL w="12700" cap="flat" cmpd="sng" algn="ctr">
                      <a:solidFill>
                        <a:srgbClr val="E7E6E6">
                          <a:lumMod val="90000"/>
                        </a:srgbClr>
                      </a:solidFill>
                      <a:prstDash val="solid"/>
                      <a:round/>
                      <a:headEnd type="none" w="med" len="med"/>
                      <a:tailEnd type="none" w="med" len="med"/>
                    </a:lnL>
                    <a:lnR w="12700" cap="flat" cmpd="sng" algn="ctr">
                      <a:solidFill>
                        <a:srgbClr val="E7E6E6">
                          <a:lumMod val="90000"/>
                        </a:srgb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l"/>
                      <a:endParaRPr lang="en-GB" b="0" dirty="0">
                        <a:solidFill>
                          <a:schemeClr val="tx1"/>
                        </a:solidFill>
                        <a:latin typeface="Avenir Light" panose="020B0402020203020204"/>
                      </a:endParaRPr>
                    </a:p>
                  </a:txBody>
                  <a:tcPr>
                    <a:lnL w="12700" cap="flat" cmpd="sng" algn="ctr">
                      <a:solidFill>
                        <a:srgbClr val="E7E6E6">
                          <a:lumMod val="90000"/>
                        </a:srgbClr>
                      </a:solidFill>
                      <a:prstDash val="solid"/>
                      <a:round/>
                      <a:headEnd type="none" w="med" len="med"/>
                      <a:tailEnd type="none" w="med" len="med"/>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15037222"/>
                  </a:ext>
                </a:extLst>
              </a:tr>
            </a:tbl>
          </a:graphicData>
        </a:graphic>
      </p:graphicFrame>
      <p:sp>
        <p:nvSpPr>
          <p:cNvPr id="3" name="Title 2">
            <a:extLst>
              <a:ext uri="{FF2B5EF4-FFF2-40B4-BE49-F238E27FC236}">
                <a16:creationId xmlns:a16="http://schemas.microsoft.com/office/drawing/2014/main" id="{999C292A-EF2C-4B87-8636-16407631A864}"/>
              </a:ext>
            </a:extLst>
          </p:cNvPr>
          <p:cNvSpPr>
            <a:spLocks noGrp="1"/>
          </p:cNvSpPr>
          <p:nvPr>
            <p:ph type="title"/>
          </p:nvPr>
        </p:nvSpPr>
        <p:spPr/>
        <p:txBody>
          <a:bodyPr/>
          <a:lstStyle/>
          <a:p>
            <a:r>
              <a:rPr lang="en-GB" dirty="0"/>
              <a:t>Age</a:t>
            </a:r>
          </a:p>
        </p:txBody>
      </p:sp>
      <p:sp>
        <p:nvSpPr>
          <p:cNvPr id="5" name="Slide Number Placeholder 4">
            <a:extLst>
              <a:ext uri="{FF2B5EF4-FFF2-40B4-BE49-F238E27FC236}">
                <a16:creationId xmlns:a16="http://schemas.microsoft.com/office/drawing/2014/main" id="{E7285D48-B3B9-4D9D-B4DA-1A0C67D47705}"/>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C4C6F56-B3DB-B64D-89A3-7D5B0D04A5CD}" type="slidenum">
              <a:rPr kumimoji="0" lang="en-GB" sz="900" b="0" i="0" u="none" strike="noStrike" kern="1200" cap="none" spc="0" normalizeH="0" baseline="0" noProof="0" smtClean="0">
                <a:ln>
                  <a:noFill/>
                </a:ln>
                <a:solidFill>
                  <a:srgbClr val="4A4A49"/>
                </a:solidFill>
                <a:effectLst/>
                <a:uLnTx/>
                <a:uFillTx/>
                <a:latin typeface="Calibri" panose="020F0502020204030204" pitchFamily="34" charset="0"/>
                <a:ea typeface="+mn-ea"/>
                <a:cs typeface="Calibri" panose="020F05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46</a:t>
            </a:fld>
            <a:endParaRPr kumimoji="0" lang="en-GB"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endParaRPr>
          </a:p>
        </p:txBody>
      </p:sp>
      <p:sp>
        <p:nvSpPr>
          <p:cNvPr id="6" name="D_2ce09db8edc8de52">
            <a:extLst>
              <a:ext uri="{FF2B5EF4-FFF2-40B4-BE49-F238E27FC236}">
                <a16:creationId xmlns:a16="http://schemas.microsoft.com/office/drawing/2014/main" id="{BE998CF0-8AA9-4A96-8A17-140297675139}"/>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rPr>
              <a:t>Q2. And how old are you? Base: Total (n=2001), Segment 1 (n=549), Segment 2 (n=588), Segment 3 (n=333), Segment 4 (n=107), Segment 5 (n=424)</a:t>
            </a:r>
            <a:endParaRPr kumimoji="0" lang="en-US"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endParaRPr>
          </a:p>
        </p:txBody>
      </p:sp>
      <p:graphicFrame>
        <p:nvGraphicFramePr>
          <p:cNvPr id="32" name="D_7c1d5a17a5fea3af">
            <a:extLst>
              <a:ext uri="{FF2B5EF4-FFF2-40B4-BE49-F238E27FC236}">
                <a16:creationId xmlns:a16="http://schemas.microsoft.com/office/drawing/2014/main" id="{EB449D4A-7379-41AF-8BF8-66EA4EAB308E}"/>
              </a:ext>
            </a:extLst>
          </p:cNvPr>
          <p:cNvGraphicFramePr/>
          <p:nvPr>
            <p:extLst>
              <p:ext uri="{D42A27DB-BD31-4B8C-83A1-F6EECF244321}">
                <p14:modId xmlns:p14="http://schemas.microsoft.com/office/powerpoint/2010/main" val="187563383"/>
              </p:ext>
            </p:extLst>
          </p:nvPr>
        </p:nvGraphicFramePr>
        <p:xfrm>
          <a:off x="487670" y="1131498"/>
          <a:ext cx="3720044" cy="23866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3" name="D_76a3bf4681c2e5da">
            <a:extLst>
              <a:ext uri="{FF2B5EF4-FFF2-40B4-BE49-F238E27FC236}">
                <a16:creationId xmlns:a16="http://schemas.microsoft.com/office/drawing/2014/main" id="{FF943D11-2055-4D30-8D41-636310B9C923}"/>
              </a:ext>
            </a:extLst>
          </p:cNvPr>
          <p:cNvGraphicFramePr/>
          <p:nvPr>
            <p:extLst>
              <p:ext uri="{D42A27DB-BD31-4B8C-83A1-F6EECF244321}">
                <p14:modId xmlns:p14="http://schemas.microsoft.com/office/powerpoint/2010/main" val="165151204"/>
              </p:ext>
            </p:extLst>
          </p:nvPr>
        </p:nvGraphicFramePr>
        <p:xfrm>
          <a:off x="4224273" y="1126717"/>
          <a:ext cx="3738994" cy="23913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4" name="D_318b04c020b0c2f1">
            <a:extLst>
              <a:ext uri="{FF2B5EF4-FFF2-40B4-BE49-F238E27FC236}">
                <a16:creationId xmlns:a16="http://schemas.microsoft.com/office/drawing/2014/main" id="{E158294E-6EFD-416F-A65C-0DD2ED78CCCC}"/>
              </a:ext>
            </a:extLst>
          </p:cNvPr>
          <p:cNvGraphicFramePr/>
          <p:nvPr>
            <p:extLst>
              <p:ext uri="{D42A27DB-BD31-4B8C-83A1-F6EECF244321}">
                <p14:modId xmlns:p14="http://schemas.microsoft.com/office/powerpoint/2010/main" val="3428786231"/>
              </p:ext>
            </p:extLst>
          </p:nvPr>
        </p:nvGraphicFramePr>
        <p:xfrm>
          <a:off x="7963269" y="1126718"/>
          <a:ext cx="3738993" cy="239139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5" name="D_c6d36250973def1d">
            <a:extLst>
              <a:ext uri="{FF2B5EF4-FFF2-40B4-BE49-F238E27FC236}">
                <a16:creationId xmlns:a16="http://schemas.microsoft.com/office/drawing/2014/main" id="{F2A5FFFE-E10A-45D2-BA60-4F70F02A1D1E}"/>
              </a:ext>
            </a:extLst>
          </p:cNvPr>
          <p:cNvGraphicFramePr/>
          <p:nvPr>
            <p:extLst>
              <p:ext uri="{D42A27DB-BD31-4B8C-83A1-F6EECF244321}">
                <p14:modId xmlns:p14="http://schemas.microsoft.com/office/powerpoint/2010/main" val="3140691849"/>
              </p:ext>
            </p:extLst>
          </p:nvPr>
        </p:nvGraphicFramePr>
        <p:xfrm>
          <a:off x="7963270" y="3773564"/>
          <a:ext cx="3738993" cy="243650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6" name="D_fc1add4c672a6f74">
            <a:extLst>
              <a:ext uri="{FF2B5EF4-FFF2-40B4-BE49-F238E27FC236}">
                <a16:creationId xmlns:a16="http://schemas.microsoft.com/office/drawing/2014/main" id="{46DA01DB-C944-47C8-8376-731129AB0E92}"/>
              </a:ext>
            </a:extLst>
          </p:cNvPr>
          <p:cNvGraphicFramePr/>
          <p:nvPr>
            <p:extLst>
              <p:ext uri="{D42A27DB-BD31-4B8C-83A1-F6EECF244321}">
                <p14:modId xmlns:p14="http://schemas.microsoft.com/office/powerpoint/2010/main" val="4073052718"/>
              </p:ext>
            </p:extLst>
          </p:nvPr>
        </p:nvGraphicFramePr>
        <p:xfrm>
          <a:off x="4215996" y="3773564"/>
          <a:ext cx="3738993" cy="243650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7" name="D_d36ef5a1e3369e93">
            <a:extLst>
              <a:ext uri="{FF2B5EF4-FFF2-40B4-BE49-F238E27FC236}">
                <a16:creationId xmlns:a16="http://schemas.microsoft.com/office/drawing/2014/main" id="{57DACD1F-E7E0-4CCB-975D-A84C0C5AB290}"/>
              </a:ext>
            </a:extLst>
          </p:cNvPr>
          <p:cNvGraphicFramePr/>
          <p:nvPr>
            <p:extLst>
              <p:ext uri="{D42A27DB-BD31-4B8C-83A1-F6EECF244321}">
                <p14:modId xmlns:p14="http://schemas.microsoft.com/office/powerpoint/2010/main" val="1482130224"/>
              </p:ext>
            </p:extLst>
          </p:nvPr>
        </p:nvGraphicFramePr>
        <p:xfrm>
          <a:off x="487670" y="3809075"/>
          <a:ext cx="3720045" cy="2391399"/>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6040378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a:extLst>
              <a:ext uri="{FF2B5EF4-FFF2-40B4-BE49-F238E27FC236}">
                <a16:creationId xmlns:a16="http://schemas.microsoft.com/office/drawing/2014/main" id="{4E6EB871-4B30-4591-9E22-8F21743D84CC}"/>
              </a:ext>
            </a:extLst>
          </p:cNvPr>
          <p:cNvGraphicFramePr>
            <a:graphicFrameLocks noGrp="1"/>
          </p:cNvGraphicFramePr>
          <p:nvPr>
            <p:extLst>
              <p:ext uri="{D42A27DB-BD31-4B8C-83A1-F6EECF244321}">
                <p14:modId xmlns:p14="http://schemas.microsoft.com/office/powerpoint/2010/main" val="1976553100"/>
              </p:ext>
            </p:extLst>
          </p:nvPr>
        </p:nvGraphicFramePr>
        <p:xfrm>
          <a:off x="487670" y="871270"/>
          <a:ext cx="11214594" cy="5338800"/>
        </p:xfrm>
        <a:graphic>
          <a:graphicData uri="http://schemas.openxmlformats.org/drawingml/2006/table">
            <a:tbl>
              <a:tblPr firstRow="1" bandRow="1"/>
              <a:tblGrid>
                <a:gridCol w="3738198">
                  <a:extLst>
                    <a:ext uri="{9D8B030D-6E8A-4147-A177-3AD203B41FA5}">
                      <a16:colId xmlns:a16="http://schemas.microsoft.com/office/drawing/2014/main" val="1447585532"/>
                    </a:ext>
                  </a:extLst>
                </a:gridCol>
                <a:gridCol w="3738198">
                  <a:extLst>
                    <a:ext uri="{9D8B030D-6E8A-4147-A177-3AD203B41FA5}">
                      <a16:colId xmlns:a16="http://schemas.microsoft.com/office/drawing/2014/main" val="1761981062"/>
                    </a:ext>
                  </a:extLst>
                </a:gridCol>
                <a:gridCol w="3738198">
                  <a:extLst>
                    <a:ext uri="{9D8B030D-6E8A-4147-A177-3AD203B41FA5}">
                      <a16:colId xmlns:a16="http://schemas.microsoft.com/office/drawing/2014/main" val="3155108922"/>
                    </a:ext>
                  </a:extLst>
                </a:gridCol>
              </a:tblGrid>
              <a:tr h="288000">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algn="ctr"/>
                      <a:r>
                        <a:rPr lang="en-GB" sz="1200" b="1" dirty="0">
                          <a:solidFill>
                            <a:schemeClr val="bg1"/>
                          </a:solidFill>
                          <a:latin typeface="Calibri" panose="020F0502020204030204" pitchFamily="34" charset="0"/>
                          <a:cs typeface="Calibri" panose="020F0502020204030204" pitchFamily="34" charset="0"/>
                        </a:rPr>
                        <a:t>Total</a:t>
                      </a:r>
                    </a:p>
                  </a:txBody>
                  <a:tcPr>
                    <a:lnL w="12700" cmpd="sng">
                      <a:noFill/>
                    </a:lnL>
                    <a:lnR w="12700" cap="flat" cmpd="sng" algn="ctr">
                      <a:solidFill>
                        <a:srgbClr val="FFFFFF"/>
                      </a:solidFill>
                      <a:prstDash val="solid"/>
                      <a:round/>
                      <a:headEnd type="none" w="med" len="med"/>
                      <a:tailEnd type="none" w="med" len="med"/>
                    </a:lnR>
                    <a:lnT w="12700" cmpd="sng">
                      <a:no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algn="ctr"/>
                      <a:r>
                        <a:rPr lang="en-GB" sz="1200" b="1" dirty="0">
                          <a:solidFill>
                            <a:schemeClr val="bg1"/>
                          </a:solidFill>
                          <a:latin typeface="Calibri" panose="020F0502020204030204" pitchFamily="34" charset="0"/>
                          <a:cs typeface="Calibri" panose="020F0502020204030204" pitchFamily="34" charset="0"/>
                        </a:rPr>
                        <a:t>Segment 1</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no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algn="ctr"/>
                      <a:r>
                        <a:rPr lang="en-GB" sz="1200" b="1" dirty="0">
                          <a:solidFill>
                            <a:schemeClr val="bg1"/>
                          </a:solidFill>
                          <a:latin typeface="Calibri" panose="020F0502020204030204" pitchFamily="34" charset="0"/>
                          <a:cs typeface="Calibri" panose="020F0502020204030204" pitchFamily="34" charset="0"/>
                        </a:rPr>
                        <a:t>Segment 2</a:t>
                      </a:r>
                    </a:p>
                  </a:txBody>
                  <a:tcPr>
                    <a:lnL w="12700" cap="flat" cmpd="sng" algn="ctr">
                      <a:solidFill>
                        <a:srgbClr val="FFFFFF"/>
                      </a:solidFill>
                      <a:prstDash val="solid"/>
                      <a:round/>
                      <a:headEnd type="none" w="med" len="med"/>
                      <a:tailEnd type="none" w="med" len="med"/>
                    </a:lnL>
                    <a:lnR w="12700" cmpd="sng">
                      <a:noFill/>
                    </a:lnR>
                    <a:lnT w="12700" cmpd="sng">
                      <a:no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409158433"/>
                  </a:ext>
                </a:extLst>
              </a:tr>
              <a:tr h="2376000">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l"/>
                      <a:endParaRPr lang="en-GB" b="0" dirty="0">
                        <a:solidFill>
                          <a:schemeClr val="tx1"/>
                        </a:solidFill>
                        <a:latin typeface="Avenir Light" panose="020B0402020203020204"/>
                      </a:endParaRPr>
                    </a:p>
                  </a:txBody>
                  <a:tcPr>
                    <a:lnL w="12700" cmpd="sng">
                      <a:noFill/>
                    </a:lnL>
                    <a:lnR w="12700" cap="flat" cmpd="sng" algn="ctr">
                      <a:solidFill>
                        <a:srgbClr val="E7E6E6">
                          <a:lumMod val="90000"/>
                        </a:srgb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E7E6E6">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l"/>
                      <a:endParaRPr lang="en-GB" b="0" dirty="0">
                        <a:solidFill>
                          <a:schemeClr val="tx1"/>
                        </a:solidFill>
                        <a:latin typeface="Avenir Light" panose="020B0402020203020204"/>
                      </a:endParaRPr>
                    </a:p>
                  </a:txBody>
                  <a:tcPr>
                    <a:lnL w="12700" cap="flat" cmpd="sng" algn="ctr">
                      <a:solidFill>
                        <a:srgbClr val="E7E6E6">
                          <a:lumMod val="90000"/>
                        </a:srgbClr>
                      </a:solidFill>
                      <a:prstDash val="solid"/>
                      <a:round/>
                      <a:headEnd type="none" w="med" len="med"/>
                      <a:tailEnd type="none" w="med" len="med"/>
                    </a:lnL>
                    <a:lnR w="12700" cap="flat" cmpd="sng" algn="ctr">
                      <a:solidFill>
                        <a:srgbClr val="E7E6E6">
                          <a:lumMod val="90000"/>
                        </a:srgb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E7E6E6">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l"/>
                      <a:endParaRPr lang="en-GB" b="0" dirty="0">
                        <a:solidFill>
                          <a:schemeClr val="tx1"/>
                        </a:solidFill>
                        <a:latin typeface="Avenir Light" panose="020B0402020203020204"/>
                      </a:endParaRPr>
                    </a:p>
                  </a:txBody>
                  <a:tcPr>
                    <a:lnL w="12700" cap="flat" cmpd="sng" algn="ctr">
                      <a:solidFill>
                        <a:srgbClr val="E7E6E6">
                          <a:lumMod val="90000"/>
                        </a:srgbClr>
                      </a:solidFill>
                      <a:prstDash val="solid"/>
                      <a:round/>
                      <a:headEnd type="none" w="med" len="med"/>
                      <a:tailEnd type="none" w="med" len="med"/>
                    </a:lnL>
                    <a:lnR w="12700" cmpd="sng">
                      <a:noFill/>
                    </a:lnR>
                    <a:lnT w="12700" cap="flat" cmpd="sng" algn="ctr">
                      <a:solidFill>
                        <a:srgbClr val="FFFFFF"/>
                      </a:solidFill>
                      <a:prstDash val="solid"/>
                      <a:round/>
                      <a:headEnd type="none" w="med" len="med"/>
                      <a:tailEnd type="none" w="med" len="med"/>
                    </a:lnT>
                    <a:lnB w="12700" cap="flat" cmpd="sng" algn="ctr">
                      <a:solidFill>
                        <a:srgbClr val="E7E6E6">
                          <a:lumMod val="9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1786304"/>
                  </a:ext>
                </a:extLst>
              </a:tr>
              <a:tr h="298800">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ctr"/>
                      <a:r>
                        <a:rPr lang="en-GB" sz="1200" b="1" kern="1200" dirty="0">
                          <a:solidFill>
                            <a:schemeClr val="bg1"/>
                          </a:solidFill>
                          <a:latin typeface="Calibri" panose="020F0502020204030204" pitchFamily="34" charset="0"/>
                          <a:ea typeface="+mn-ea"/>
                          <a:cs typeface="Calibri" panose="020F0502020204030204" pitchFamily="34" charset="0"/>
                        </a:rPr>
                        <a:t>Segment 3</a:t>
                      </a:r>
                    </a:p>
                  </a:txBody>
                  <a:tcPr>
                    <a:lnL w="12700" cmpd="sng">
                      <a:noFill/>
                    </a:lnL>
                    <a:lnR w="12700" cap="flat" cmpd="sng" algn="ctr">
                      <a:solidFill>
                        <a:srgbClr val="FFFFFF"/>
                      </a:solidFill>
                      <a:prstDash val="solid"/>
                      <a:round/>
                      <a:headEnd type="none" w="med" len="med"/>
                      <a:tailEnd type="none" w="med" len="med"/>
                    </a:lnR>
                    <a:lnT w="12700" cap="flat" cmpd="sng" algn="ctr">
                      <a:solidFill>
                        <a:srgbClr val="E7E6E6">
                          <a:lumMod val="90000"/>
                        </a:srgb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ctr"/>
                      <a:r>
                        <a:rPr lang="en-GB" sz="1200" b="1" kern="1200" dirty="0">
                          <a:solidFill>
                            <a:schemeClr val="bg1"/>
                          </a:solidFill>
                          <a:latin typeface="Calibri" panose="020F0502020204030204" pitchFamily="34" charset="0"/>
                          <a:ea typeface="+mn-ea"/>
                          <a:cs typeface="Calibri" panose="020F0502020204030204" pitchFamily="34" charset="0"/>
                        </a:rPr>
                        <a:t>Segment 4</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E7E6E6">
                          <a:lumMod val="90000"/>
                        </a:srgb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ctr"/>
                      <a:r>
                        <a:rPr lang="en-GB" sz="1200" b="1" kern="1200" dirty="0">
                          <a:solidFill>
                            <a:schemeClr val="bg1"/>
                          </a:solidFill>
                          <a:latin typeface="Calibri" panose="020F0502020204030204" pitchFamily="34" charset="0"/>
                          <a:ea typeface="+mn-ea"/>
                          <a:cs typeface="Calibri" panose="020F0502020204030204" pitchFamily="34" charset="0"/>
                        </a:rPr>
                        <a:t>Segment 5</a:t>
                      </a:r>
                    </a:p>
                  </a:txBody>
                  <a:tcPr>
                    <a:lnL w="12700" cap="flat" cmpd="sng" algn="ctr">
                      <a:solidFill>
                        <a:srgbClr val="FFFFFF"/>
                      </a:solidFill>
                      <a:prstDash val="solid"/>
                      <a:round/>
                      <a:headEnd type="none" w="med" len="med"/>
                      <a:tailEnd type="none" w="med" len="med"/>
                    </a:lnL>
                    <a:lnR w="12700" cmpd="sng">
                      <a:noFill/>
                    </a:lnR>
                    <a:lnT w="12700" cap="flat" cmpd="sng" algn="ctr">
                      <a:solidFill>
                        <a:srgbClr val="E7E6E6">
                          <a:lumMod val="90000"/>
                        </a:srgb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2407551444"/>
                  </a:ext>
                </a:extLst>
              </a:tr>
              <a:tr h="2376000">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l"/>
                      <a:endParaRPr lang="en-GB" b="0" dirty="0">
                        <a:solidFill>
                          <a:schemeClr val="tx1"/>
                        </a:solidFill>
                        <a:latin typeface="Avenir Light" panose="020B0402020203020204"/>
                      </a:endParaRPr>
                    </a:p>
                  </a:txBody>
                  <a:tcPr>
                    <a:lnL w="12700" cmpd="sng">
                      <a:noFill/>
                    </a:lnL>
                    <a:lnR w="12700" cap="flat" cmpd="sng" algn="ctr">
                      <a:solidFill>
                        <a:srgbClr val="E7E6E6">
                          <a:lumMod val="90000"/>
                        </a:srgb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l"/>
                      <a:endParaRPr lang="en-GB" b="0" dirty="0">
                        <a:solidFill>
                          <a:schemeClr val="tx1"/>
                        </a:solidFill>
                        <a:latin typeface="Avenir Light" panose="020B0402020203020204"/>
                      </a:endParaRPr>
                    </a:p>
                  </a:txBody>
                  <a:tcPr>
                    <a:lnL w="12700" cap="flat" cmpd="sng" algn="ctr">
                      <a:solidFill>
                        <a:srgbClr val="E7E6E6">
                          <a:lumMod val="90000"/>
                        </a:srgbClr>
                      </a:solidFill>
                      <a:prstDash val="solid"/>
                      <a:round/>
                      <a:headEnd type="none" w="med" len="med"/>
                      <a:tailEnd type="none" w="med" len="med"/>
                    </a:lnL>
                    <a:lnR w="12700" cap="flat" cmpd="sng" algn="ctr">
                      <a:solidFill>
                        <a:srgbClr val="E7E6E6">
                          <a:lumMod val="90000"/>
                        </a:srgb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l"/>
                      <a:endParaRPr lang="en-GB" b="0" dirty="0">
                        <a:solidFill>
                          <a:schemeClr val="tx1"/>
                        </a:solidFill>
                        <a:latin typeface="Avenir Light" panose="020B0402020203020204"/>
                      </a:endParaRPr>
                    </a:p>
                  </a:txBody>
                  <a:tcPr>
                    <a:lnL w="12700" cap="flat" cmpd="sng" algn="ctr">
                      <a:solidFill>
                        <a:srgbClr val="E7E6E6">
                          <a:lumMod val="90000"/>
                        </a:srgbClr>
                      </a:solidFill>
                      <a:prstDash val="solid"/>
                      <a:round/>
                      <a:headEnd type="none" w="med" len="med"/>
                      <a:tailEnd type="none" w="med" len="med"/>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15037222"/>
                  </a:ext>
                </a:extLst>
              </a:tr>
            </a:tbl>
          </a:graphicData>
        </a:graphic>
      </p:graphicFrame>
      <p:sp>
        <p:nvSpPr>
          <p:cNvPr id="3" name="Title 2">
            <a:extLst>
              <a:ext uri="{FF2B5EF4-FFF2-40B4-BE49-F238E27FC236}">
                <a16:creationId xmlns:a16="http://schemas.microsoft.com/office/drawing/2014/main" id="{999C292A-EF2C-4B87-8636-16407631A864}"/>
              </a:ext>
            </a:extLst>
          </p:cNvPr>
          <p:cNvSpPr>
            <a:spLocks noGrp="1"/>
          </p:cNvSpPr>
          <p:nvPr>
            <p:ph type="title"/>
          </p:nvPr>
        </p:nvSpPr>
        <p:spPr/>
        <p:txBody>
          <a:bodyPr/>
          <a:lstStyle/>
          <a:p>
            <a:r>
              <a:rPr lang="en-GB" dirty="0"/>
              <a:t>Education</a:t>
            </a:r>
          </a:p>
        </p:txBody>
      </p:sp>
      <p:sp>
        <p:nvSpPr>
          <p:cNvPr id="5" name="Slide Number Placeholder 4">
            <a:extLst>
              <a:ext uri="{FF2B5EF4-FFF2-40B4-BE49-F238E27FC236}">
                <a16:creationId xmlns:a16="http://schemas.microsoft.com/office/drawing/2014/main" id="{E7285D48-B3B9-4D9D-B4DA-1A0C67D47705}"/>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C4C6F56-B3DB-B64D-89A3-7D5B0D04A5CD}" type="slidenum">
              <a:rPr kumimoji="0" lang="en-GB" sz="900" b="0" i="0" u="none" strike="noStrike" kern="1200" cap="none" spc="0" normalizeH="0" baseline="0" noProof="0" smtClean="0">
                <a:ln>
                  <a:noFill/>
                </a:ln>
                <a:solidFill>
                  <a:srgbClr val="4A4A49"/>
                </a:solidFill>
                <a:effectLst/>
                <a:uLnTx/>
                <a:uFillTx/>
                <a:latin typeface="Calibri" panose="020F0502020204030204" pitchFamily="34" charset="0"/>
                <a:ea typeface="+mn-ea"/>
                <a:cs typeface="Calibri" panose="020F05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47</a:t>
            </a:fld>
            <a:endParaRPr kumimoji="0" lang="en-GB"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endParaRPr>
          </a:p>
        </p:txBody>
      </p:sp>
      <p:sp>
        <p:nvSpPr>
          <p:cNvPr id="6" name="D_7e443445f976d4b3">
            <a:extLst>
              <a:ext uri="{FF2B5EF4-FFF2-40B4-BE49-F238E27FC236}">
                <a16:creationId xmlns:a16="http://schemas.microsoft.com/office/drawing/2014/main" id="{BE998CF0-8AA9-4A96-8A17-140297675139}"/>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rPr>
              <a:t>Q20. What is the highest degree or level of school you have completed? Base: Total (n=2001), Segment 1 (n=549), Segment 2 (n=588), Segment 3 (n=333), Segment 4 (n=107), Segment 5 (n=424) </a:t>
            </a:r>
            <a:endParaRPr kumimoji="0" lang="en-US"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endParaRPr>
          </a:p>
        </p:txBody>
      </p:sp>
      <p:graphicFrame>
        <p:nvGraphicFramePr>
          <p:cNvPr id="9" name="D_4804977de6afa3b8">
            <a:extLst>
              <a:ext uri="{FF2B5EF4-FFF2-40B4-BE49-F238E27FC236}">
                <a16:creationId xmlns:a16="http://schemas.microsoft.com/office/drawing/2014/main" id="{D0629533-4671-4BC3-B9BE-00EFD8239EF4}"/>
              </a:ext>
            </a:extLst>
          </p:cNvPr>
          <p:cNvGraphicFramePr/>
          <p:nvPr>
            <p:extLst>
              <p:ext uri="{D42A27DB-BD31-4B8C-83A1-F6EECF244321}">
                <p14:modId xmlns:p14="http://schemas.microsoft.com/office/powerpoint/2010/main" val="2478027600"/>
              </p:ext>
            </p:extLst>
          </p:nvPr>
        </p:nvGraphicFramePr>
        <p:xfrm>
          <a:off x="487671" y="1131498"/>
          <a:ext cx="3736594" cy="23612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D_397328e4cfe8abb3">
            <a:extLst>
              <a:ext uri="{FF2B5EF4-FFF2-40B4-BE49-F238E27FC236}">
                <a16:creationId xmlns:a16="http://schemas.microsoft.com/office/drawing/2014/main" id="{52F3CEAB-13B0-4C69-ADAF-AE804AD8E138}"/>
              </a:ext>
            </a:extLst>
          </p:cNvPr>
          <p:cNvGraphicFramePr/>
          <p:nvPr>
            <p:extLst>
              <p:ext uri="{D42A27DB-BD31-4B8C-83A1-F6EECF244321}">
                <p14:modId xmlns:p14="http://schemas.microsoft.com/office/powerpoint/2010/main" val="2226346531"/>
              </p:ext>
            </p:extLst>
          </p:nvPr>
        </p:nvGraphicFramePr>
        <p:xfrm>
          <a:off x="4224267" y="1131498"/>
          <a:ext cx="3738997" cy="236127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_3de70832a0d112e8">
            <a:extLst>
              <a:ext uri="{FF2B5EF4-FFF2-40B4-BE49-F238E27FC236}">
                <a16:creationId xmlns:a16="http://schemas.microsoft.com/office/drawing/2014/main" id="{8EE612DD-A074-4E60-888B-FDBCBE86951D}"/>
              </a:ext>
            </a:extLst>
          </p:cNvPr>
          <p:cNvGraphicFramePr/>
          <p:nvPr>
            <p:extLst>
              <p:ext uri="{D42A27DB-BD31-4B8C-83A1-F6EECF244321}">
                <p14:modId xmlns:p14="http://schemas.microsoft.com/office/powerpoint/2010/main" val="1261917134"/>
              </p:ext>
            </p:extLst>
          </p:nvPr>
        </p:nvGraphicFramePr>
        <p:xfrm>
          <a:off x="7963266" y="1131498"/>
          <a:ext cx="3738997" cy="236127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D_130d5075b565f0d5">
            <a:extLst>
              <a:ext uri="{FF2B5EF4-FFF2-40B4-BE49-F238E27FC236}">
                <a16:creationId xmlns:a16="http://schemas.microsoft.com/office/drawing/2014/main" id="{581EF6FB-F344-4C2F-B47E-3C74F4E953BA}"/>
              </a:ext>
            </a:extLst>
          </p:cNvPr>
          <p:cNvGraphicFramePr/>
          <p:nvPr>
            <p:extLst>
              <p:ext uri="{D42A27DB-BD31-4B8C-83A1-F6EECF244321}">
                <p14:modId xmlns:p14="http://schemas.microsoft.com/office/powerpoint/2010/main" val="4029604979"/>
              </p:ext>
            </p:extLst>
          </p:nvPr>
        </p:nvGraphicFramePr>
        <p:xfrm>
          <a:off x="7963270" y="3812585"/>
          <a:ext cx="3738994" cy="239748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3" name="D_e589c14e69c60022">
            <a:extLst>
              <a:ext uri="{FF2B5EF4-FFF2-40B4-BE49-F238E27FC236}">
                <a16:creationId xmlns:a16="http://schemas.microsoft.com/office/drawing/2014/main" id="{9CCAD901-F5D6-4275-A0AC-42499F04C768}"/>
              </a:ext>
            </a:extLst>
          </p:cNvPr>
          <p:cNvGraphicFramePr/>
          <p:nvPr>
            <p:extLst>
              <p:ext uri="{D42A27DB-BD31-4B8C-83A1-F6EECF244321}">
                <p14:modId xmlns:p14="http://schemas.microsoft.com/office/powerpoint/2010/main" val="316151707"/>
              </p:ext>
            </p:extLst>
          </p:nvPr>
        </p:nvGraphicFramePr>
        <p:xfrm>
          <a:off x="4224272" y="3812584"/>
          <a:ext cx="3738995" cy="239748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D_4da367493fe04dd7">
            <a:extLst>
              <a:ext uri="{FF2B5EF4-FFF2-40B4-BE49-F238E27FC236}">
                <a16:creationId xmlns:a16="http://schemas.microsoft.com/office/drawing/2014/main" id="{8A811CAA-D7DB-4F56-9A92-1B77372DC0A9}"/>
              </a:ext>
            </a:extLst>
          </p:cNvPr>
          <p:cNvGraphicFramePr/>
          <p:nvPr>
            <p:extLst>
              <p:ext uri="{D42A27DB-BD31-4B8C-83A1-F6EECF244321}">
                <p14:modId xmlns:p14="http://schemas.microsoft.com/office/powerpoint/2010/main" val="566768485"/>
              </p:ext>
            </p:extLst>
          </p:nvPr>
        </p:nvGraphicFramePr>
        <p:xfrm>
          <a:off x="485273" y="3812584"/>
          <a:ext cx="3738995" cy="2361276"/>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6532403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a:extLst>
              <a:ext uri="{FF2B5EF4-FFF2-40B4-BE49-F238E27FC236}">
                <a16:creationId xmlns:a16="http://schemas.microsoft.com/office/drawing/2014/main" id="{3CDB0862-AFEF-4216-AA4E-59D3EA4FA9AF}"/>
              </a:ext>
            </a:extLst>
          </p:cNvPr>
          <p:cNvGraphicFramePr>
            <a:graphicFrameLocks noGrp="1"/>
          </p:cNvGraphicFramePr>
          <p:nvPr>
            <p:extLst>
              <p:ext uri="{D42A27DB-BD31-4B8C-83A1-F6EECF244321}">
                <p14:modId xmlns:p14="http://schemas.microsoft.com/office/powerpoint/2010/main" val="1976553100"/>
              </p:ext>
            </p:extLst>
          </p:nvPr>
        </p:nvGraphicFramePr>
        <p:xfrm>
          <a:off x="487670" y="871270"/>
          <a:ext cx="11214594" cy="5338800"/>
        </p:xfrm>
        <a:graphic>
          <a:graphicData uri="http://schemas.openxmlformats.org/drawingml/2006/table">
            <a:tbl>
              <a:tblPr firstRow="1" bandRow="1"/>
              <a:tblGrid>
                <a:gridCol w="3738198">
                  <a:extLst>
                    <a:ext uri="{9D8B030D-6E8A-4147-A177-3AD203B41FA5}">
                      <a16:colId xmlns:a16="http://schemas.microsoft.com/office/drawing/2014/main" val="1447585532"/>
                    </a:ext>
                  </a:extLst>
                </a:gridCol>
                <a:gridCol w="3738198">
                  <a:extLst>
                    <a:ext uri="{9D8B030D-6E8A-4147-A177-3AD203B41FA5}">
                      <a16:colId xmlns:a16="http://schemas.microsoft.com/office/drawing/2014/main" val="1761981062"/>
                    </a:ext>
                  </a:extLst>
                </a:gridCol>
                <a:gridCol w="3738198">
                  <a:extLst>
                    <a:ext uri="{9D8B030D-6E8A-4147-A177-3AD203B41FA5}">
                      <a16:colId xmlns:a16="http://schemas.microsoft.com/office/drawing/2014/main" val="3155108922"/>
                    </a:ext>
                  </a:extLst>
                </a:gridCol>
              </a:tblGrid>
              <a:tr h="288000">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algn="ctr"/>
                      <a:r>
                        <a:rPr lang="en-GB" sz="1200" b="1" dirty="0">
                          <a:solidFill>
                            <a:schemeClr val="bg1"/>
                          </a:solidFill>
                          <a:latin typeface="Calibri" panose="020F0502020204030204" pitchFamily="34" charset="0"/>
                          <a:cs typeface="Calibri" panose="020F0502020204030204" pitchFamily="34" charset="0"/>
                        </a:rPr>
                        <a:t>Total</a:t>
                      </a:r>
                    </a:p>
                  </a:txBody>
                  <a:tcPr>
                    <a:lnL w="12700" cmpd="sng">
                      <a:noFill/>
                    </a:lnL>
                    <a:lnR w="12700" cap="flat" cmpd="sng" algn="ctr">
                      <a:solidFill>
                        <a:srgbClr val="FFFFFF"/>
                      </a:solidFill>
                      <a:prstDash val="solid"/>
                      <a:round/>
                      <a:headEnd type="none" w="med" len="med"/>
                      <a:tailEnd type="none" w="med" len="med"/>
                    </a:lnR>
                    <a:lnT w="12700" cmpd="sng">
                      <a:no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algn="ctr"/>
                      <a:r>
                        <a:rPr lang="en-GB" sz="1200" b="1" dirty="0">
                          <a:solidFill>
                            <a:schemeClr val="bg1"/>
                          </a:solidFill>
                          <a:latin typeface="Calibri" panose="020F0502020204030204" pitchFamily="34" charset="0"/>
                          <a:cs typeface="Calibri" panose="020F0502020204030204" pitchFamily="34" charset="0"/>
                        </a:rPr>
                        <a:t>Segment 1</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no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algn="ctr"/>
                      <a:r>
                        <a:rPr lang="en-GB" sz="1200" b="1" dirty="0">
                          <a:solidFill>
                            <a:schemeClr val="bg1"/>
                          </a:solidFill>
                          <a:latin typeface="Calibri" panose="020F0502020204030204" pitchFamily="34" charset="0"/>
                          <a:cs typeface="Calibri" panose="020F0502020204030204" pitchFamily="34" charset="0"/>
                        </a:rPr>
                        <a:t>Segment 2</a:t>
                      </a:r>
                    </a:p>
                  </a:txBody>
                  <a:tcPr>
                    <a:lnL w="12700" cap="flat" cmpd="sng" algn="ctr">
                      <a:solidFill>
                        <a:srgbClr val="FFFFFF"/>
                      </a:solidFill>
                      <a:prstDash val="solid"/>
                      <a:round/>
                      <a:headEnd type="none" w="med" len="med"/>
                      <a:tailEnd type="none" w="med" len="med"/>
                    </a:lnL>
                    <a:lnR w="12700" cmpd="sng">
                      <a:noFill/>
                    </a:lnR>
                    <a:lnT w="12700" cmpd="sng">
                      <a:no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409158433"/>
                  </a:ext>
                </a:extLst>
              </a:tr>
              <a:tr h="2376000">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l"/>
                      <a:endParaRPr lang="en-GB" b="0" dirty="0">
                        <a:solidFill>
                          <a:schemeClr val="tx1"/>
                        </a:solidFill>
                        <a:latin typeface="Avenir Light" panose="020B0402020203020204"/>
                      </a:endParaRPr>
                    </a:p>
                  </a:txBody>
                  <a:tcPr>
                    <a:lnL w="12700" cmpd="sng">
                      <a:noFill/>
                    </a:lnL>
                    <a:lnR w="12700" cap="flat" cmpd="sng" algn="ctr">
                      <a:solidFill>
                        <a:srgbClr val="E7E6E6">
                          <a:lumMod val="90000"/>
                        </a:srgb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E7E6E6">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l"/>
                      <a:endParaRPr lang="en-GB" b="0" dirty="0">
                        <a:solidFill>
                          <a:schemeClr val="tx1"/>
                        </a:solidFill>
                        <a:latin typeface="Avenir Light" panose="020B0402020203020204"/>
                      </a:endParaRPr>
                    </a:p>
                  </a:txBody>
                  <a:tcPr>
                    <a:lnL w="12700" cap="flat" cmpd="sng" algn="ctr">
                      <a:solidFill>
                        <a:srgbClr val="E7E6E6">
                          <a:lumMod val="90000"/>
                        </a:srgbClr>
                      </a:solidFill>
                      <a:prstDash val="solid"/>
                      <a:round/>
                      <a:headEnd type="none" w="med" len="med"/>
                      <a:tailEnd type="none" w="med" len="med"/>
                    </a:lnL>
                    <a:lnR w="12700" cap="flat" cmpd="sng" algn="ctr">
                      <a:solidFill>
                        <a:srgbClr val="E7E6E6">
                          <a:lumMod val="90000"/>
                        </a:srgb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E7E6E6">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l"/>
                      <a:endParaRPr lang="en-GB" b="0" dirty="0">
                        <a:solidFill>
                          <a:schemeClr val="tx1"/>
                        </a:solidFill>
                        <a:latin typeface="Avenir Light" panose="020B0402020203020204"/>
                      </a:endParaRPr>
                    </a:p>
                  </a:txBody>
                  <a:tcPr>
                    <a:lnL w="12700" cap="flat" cmpd="sng" algn="ctr">
                      <a:solidFill>
                        <a:srgbClr val="E7E6E6">
                          <a:lumMod val="90000"/>
                        </a:srgbClr>
                      </a:solidFill>
                      <a:prstDash val="solid"/>
                      <a:round/>
                      <a:headEnd type="none" w="med" len="med"/>
                      <a:tailEnd type="none" w="med" len="med"/>
                    </a:lnL>
                    <a:lnR w="12700" cmpd="sng">
                      <a:noFill/>
                    </a:lnR>
                    <a:lnT w="12700" cap="flat" cmpd="sng" algn="ctr">
                      <a:solidFill>
                        <a:srgbClr val="FFFFFF"/>
                      </a:solidFill>
                      <a:prstDash val="solid"/>
                      <a:round/>
                      <a:headEnd type="none" w="med" len="med"/>
                      <a:tailEnd type="none" w="med" len="med"/>
                    </a:lnT>
                    <a:lnB w="12700" cap="flat" cmpd="sng" algn="ctr">
                      <a:solidFill>
                        <a:srgbClr val="E7E6E6">
                          <a:lumMod val="9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1786304"/>
                  </a:ext>
                </a:extLst>
              </a:tr>
              <a:tr h="298800">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ctr"/>
                      <a:r>
                        <a:rPr lang="en-GB" sz="1200" b="1" kern="1200" dirty="0">
                          <a:solidFill>
                            <a:schemeClr val="bg1"/>
                          </a:solidFill>
                          <a:latin typeface="Calibri" panose="020F0502020204030204" pitchFamily="34" charset="0"/>
                          <a:ea typeface="+mn-ea"/>
                          <a:cs typeface="Calibri" panose="020F0502020204030204" pitchFamily="34" charset="0"/>
                        </a:rPr>
                        <a:t>Segment 3</a:t>
                      </a:r>
                    </a:p>
                  </a:txBody>
                  <a:tcPr>
                    <a:lnL w="12700" cmpd="sng">
                      <a:noFill/>
                    </a:lnL>
                    <a:lnR w="12700" cap="flat" cmpd="sng" algn="ctr">
                      <a:solidFill>
                        <a:srgbClr val="FFFFFF"/>
                      </a:solidFill>
                      <a:prstDash val="solid"/>
                      <a:round/>
                      <a:headEnd type="none" w="med" len="med"/>
                      <a:tailEnd type="none" w="med" len="med"/>
                    </a:lnR>
                    <a:lnT w="12700" cap="flat" cmpd="sng" algn="ctr">
                      <a:solidFill>
                        <a:srgbClr val="E7E6E6">
                          <a:lumMod val="90000"/>
                        </a:srgb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ctr"/>
                      <a:r>
                        <a:rPr lang="en-GB" sz="1200" b="1" kern="1200" dirty="0">
                          <a:solidFill>
                            <a:schemeClr val="bg1"/>
                          </a:solidFill>
                          <a:latin typeface="Calibri" panose="020F0502020204030204" pitchFamily="34" charset="0"/>
                          <a:ea typeface="+mn-ea"/>
                          <a:cs typeface="Calibri" panose="020F0502020204030204" pitchFamily="34" charset="0"/>
                        </a:rPr>
                        <a:t>Segment 4</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E7E6E6">
                          <a:lumMod val="90000"/>
                        </a:srgb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ctr"/>
                      <a:r>
                        <a:rPr lang="en-GB" sz="1200" b="1" kern="1200" dirty="0">
                          <a:solidFill>
                            <a:schemeClr val="bg1"/>
                          </a:solidFill>
                          <a:latin typeface="Calibri" panose="020F0502020204030204" pitchFamily="34" charset="0"/>
                          <a:ea typeface="+mn-ea"/>
                          <a:cs typeface="Calibri" panose="020F0502020204030204" pitchFamily="34" charset="0"/>
                        </a:rPr>
                        <a:t>Segment 5</a:t>
                      </a:r>
                    </a:p>
                  </a:txBody>
                  <a:tcPr>
                    <a:lnL w="12700" cap="flat" cmpd="sng" algn="ctr">
                      <a:solidFill>
                        <a:srgbClr val="FFFFFF"/>
                      </a:solidFill>
                      <a:prstDash val="solid"/>
                      <a:round/>
                      <a:headEnd type="none" w="med" len="med"/>
                      <a:tailEnd type="none" w="med" len="med"/>
                    </a:lnL>
                    <a:lnR w="12700" cmpd="sng">
                      <a:noFill/>
                    </a:lnR>
                    <a:lnT w="12700" cap="flat" cmpd="sng" algn="ctr">
                      <a:solidFill>
                        <a:srgbClr val="E7E6E6">
                          <a:lumMod val="90000"/>
                        </a:srgb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2407551444"/>
                  </a:ext>
                </a:extLst>
              </a:tr>
              <a:tr h="2376000">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l"/>
                      <a:endParaRPr lang="en-GB" b="0" dirty="0">
                        <a:solidFill>
                          <a:schemeClr val="tx1"/>
                        </a:solidFill>
                        <a:latin typeface="Avenir Light" panose="020B0402020203020204"/>
                      </a:endParaRPr>
                    </a:p>
                  </a:txBody>
                  <a:tcPr>
                    <a:lnL w="12700" cmpd="sng">
                      <a:noFill/>
                    </a:lnL>
                    <a:lnR w="12700" cap="flat" cmpd="sng" algn="ctr">
                      <a:solidFill>
                        <a:srgbClr val="E7E6E6">
                          <a:lumMod val="90000"/>
                        </a:srgb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l"/>
                      <a:endParaRPr lang="en-GB" b="0" dirty="0">
                        <a:solidFill>
                          <a:schemeClr val="tx1"/>
                        </a:solidFill>
                        <a:latin typeface="Avenir Light" panose="020B0402020203020204"/>
                      </a:endParaRPr>
                    </a:p>
                  </a:txBody>
                  <a:tcPr>
                    <a:lnL w="12700" cap="flat" cmpd="sng" algn="ctr">
                      <a:solidFill>
                        <a:srgbClr val="E7E6E6">
                          <a:lumMod val="90000"/>
                        </a:srgbClr>
                      </a:solidFill>
                      <a:prstDash val="solid"/>
                      <a:round/>
                      <a:headEnd type="none" w="med" len="med"/>
                      <a:tailEnd type="none" w="med" len="med"/>
                    </a:lnL>
                    <a:lnR w="12700" cap="flat" cmpd="sng" algn="ctr">
                      <a:solidFill>
                        <a:srgbClr val="E7E6E6">
                          <a:lumMod val="90000"/>
                        </a:srgb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l"/>
                      <a:endParaRPr lang="en-GB" b="0" dirty="0">
                        <a:solidFill>
                          <a:schemeClr val="tx1"/>
                        </a:solidFill>
                        <a:latin typeface="Avenir Light" panose="020B0402020203020204"/>
                      </a:endParaRPr>
                    </a:p>
                  </a:txBody>
                  <a:tcPr>
                    <a:lnL w="12700" cap="flat" cmpd="sng" algn="ctr">
                      <a:solidFill>
                        <a:srgbClr val="E7E6E6">
                          <a:lumMod val="90000"/>
                        </a:srgbClr>
                      </a:solidFill>
                      <a:prstDash val="solid"/>
                      <a:round/>
                      <a:headEnd type="none" w="med" len="med"/>
                      <a:tailEnd type="none" w="med" len="med"/>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15037222"/>
                  </a:ext>
                </a:extLst>
              </a:tr>
            </a:tbl>
          </a:graphicData>
        </a:graphic>
      </p:graphicFrame>
      <p:sp>
        <p:nvSpPr>
          <p:cNvPr id="3" name="Title 2">
            <a:extLst>
              <a:ext uri="{FF2B5EF4-FFF2-40B4-BE49-F238E27FC236}">
                <a16:creationId xmlns:a16="http://schemas.microsoft.com/office/drawing/2014/main" id="{999C292A-EF2C-4B87-8636-16407631A864}"/>
              </a:ext>
            </a:extLst>
          </p:cNvPr>
          <p:cNvSpPr>
            <a:spLocks noGrp="1"/>
          </p:cNvSpPr>
          <p:nvPr>
            <p:ph type="title"/>
          </p:nvPr>
        </p:nvSpPr>
        <p:spPr/>
        <p:txBody>
          <a:bodyPr/>
          <a:lstStyle/>
          <a:p>
            <a:r>
              <a:rPr lang="en-GB" dirty="0"/>
              <a:t>Working status</a:t>
            </a:r>
          </a:p>
        </p:txBody>
      </p:sp>
      <p:sp>
        <p:nvSpPr>
          <p:cNvPr id="5" name="Slide Number Placeholder 4">
            <a:extLst>
              <a:ext uri="{FF2B5EF4-FFF2-40B4-BE49-F238E27FC236}">
                <a16:creationId xmlns:a16="http://schemas.microsoft.com/office/drawing/2014/main" id="{E7285D48-B3B9-4D9D-B4DA-1A0C67D47705}"/>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C4C6F56-B3DB-B64D-89A3-7D5B0D04A5CD}" type="slidenum">
              <a:rPr kumimoji="0" lang="en-GB" sz="900" b="0" i="0" u="none" strike="noStrike" kern="1200" cap="none" spc="0" normalizeH="0" baseline="0" noProof="0" smtClean="0">
                <a:ln>
                  <a:noFill/>
                </a:ln>
                <a:solidFill>
                  <a:srgbClr val="4A4A49"/>
                </a:solidFill>
                <a:effectLst/>
                <a:uLnTx/>
                <a:uFillTx/>
                <a:latin typeface="Calibri" panose="020F0502020204030204" pitchFamily="34" charset="0"/>
                <a:ea typeface="+mn-ea"/>
                <a:cs typeface="Calibri" panose="020F05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48</a:t>
            </a:fld>
            <a:endParaRPr kumimoji="0" lang="en-GB"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endParaRPr>
          </a:p>
        </p:txBody>
      </p:sp>
      <p:sp>
        <p:nvSpPr>
          <p:cNvPr id="6" name="D_8a783e5fc3d1ea31">
            <a:extLst>
              <a:ext uri="{FF2B5EF4-FFF2-40B4-BE49-F238E27FC236}">
                <a16:creationId xmlns:a16="http://schemas.microsoft.com/office/drawing/2014/main" id="{BE998CF0-8AA9-4A96-8A17-140297675139}"/>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rPr>
              <a:t>Q21. What is your current employment status? Base: Total (n=2001), Segment 1 (n=549), Segment 2 (n=588), Segment 3 (n=333), Segment 4 (n=107), Segment 5 (n=424)</a:t>
            </a:r>
            <a:endParaRPr kumimoji="0" lang="en-US"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endParaRPr>
          </a:p>
        </p:txBody>
      </p:sp>
      <p:graphicFrame>
        <p:nvGraphicFramePr>
          <p:cNvPr id="9" name="D_e7865e1774c5db5d">
            <a:extLst>
              <a:ext uri="{FF2B5EF4-FFF2-40B4-BE49-F238E27FC236}">
                <a16:creationId xmlns:a16="http://schemas.microsoft.com/office/drawing/2014/main" id="{D0629533-4671-4BC3-B9BE-00EFD8239EF4}"/>
              </a:ext>
            </a:extLst>
          </p:cNvPr>
          <p:cNvGraphicFramePr/>
          <p:nvPr>
            <p:extLst>
              <p:ext uri="{D42A27DB-BD31-4B8C-83A1-F6EECF244321}">
                <p14:modId xmlns:p14="http://schemas.microsoft.com/office/powerpoint/2010/main" val="3937646466"/>
              </p:ext>
            </p:extLst>
          </p:nvPr>
        </p:nvGraphicFramePr>
        <p:xfrm>
          <a:off x="487671" y="1131498"/>
          <a:ext cx="3730118" cy="23612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D_8c7cd87594185ee5">
            <a:extLst>
              <a:ext uri="{FF2B5EF4-FFF2-40B4-BE49-F238E27FC236}">
                <a16:creationId xmlns:a16="http://schemas.microsoft.com/office/drawing/2014/main" id="{52F3CEAB-13B0-4C69-ADAF-AE804AD8E138}"/>
              </a:ext>
            </a:extLst>
          </p:cNvPr>
          <p:cNvGraphicFramePr/>
          <p:nvPr>
            <p:extLst>
              <p:ext uri="{D42A27DB-BD31-4B8C-83A1-F6EECF244321}">
                <p14:modId xmlns:p14="http://schemas.microsoft.com/office/powerpoint/2010/main" val="1825546341"/>
              </p:ext>
            </p:extLst>
          </p:nvPr>
        </p:nvGraphicFramePr>
        <p:xfrm>
          <a:off x="4242025" y="1131498"/>
          <a:ext cx="3730118" cy="236127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_69cf53af97edf117">
            <a:extLst>
              <a:ext uri="{FF2B5EF4-FFF2-40B4-BE49-F238E27FC236}">
                <a16:creationId xmlns:a16="http://schemas.microsoft.com/office/drawing/2014/main" id="{8EE612DD-A074-4E60-888B-FDBCBE86951D}"/>
              </a:ext>
            </a:extLst>
          </p:cNvPr>
          <p:cNvGraphicFramePr/>
          <p:nvPr>
            <p:extLst>
              <p:ext uri="{D42A27DB-BD31-4B8C-83A1-F6EECF244321}">
                <p14:modId xmlns:p14="http://schemas.microsoft.com/office/powerpoint/2010/main" val="911866180"/>
              </p:ext>
            </p:extLst>
          </p:nvPr>
        </p:nvGraphicFramePr>
        <p:xfrm>
          <a:off x="7972145" y="1131498"/>
          <a:ext cx="3730117" cy="236127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D_d9f8e712aafd0f2c">
            <a:extLst>
              <a:ext uri="{FF2B5EF4-FFF2-40B4-BE49-F238E27FC236}">
                <a16:creationId xmlns:a16="http://schemas.microsoft.com/office/drawing/2014/main" id="{581EF6FB-F344-4C2F-B47E-3C74F4E953BA}"/>
              </a:ext>
            </a:extLst>
          </p:cNvPr>
          <p:cNvGraphicFramePr/>
          <p:nvPr>
            <p:extLst>
              <p:ext uri="{D42A27DB-BD31-4B8C-83A1-F6EECF244321}">
                <p14:modId xmlns:p14="http://schemas.microsoft.com/office/powerpoint/2010/main" val="1129989198"/>
              </p:ext>
            </p:extLst>
          </p:nvPr>
        </p:nvGraphicFramePr>
        <p:xfrm>
          <a:off x="7972148" y="3812584"/>
          <a:ext cx="3730115" cy="239748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3" name="D_1d4cc79ea5b21c09">
            <a:extLst>
              <a:ext uri="{FF2B5EF4-FFF2-40B4-BE49-F238E27FC236}">
                <a16:creationId xmlns:a16="http://schemas.microsoft.com/office/drawing/2014/main" id="{9CCAD901-F5D6-4275-A0AC-42499F04C768}"/>
              </a:ext>
            </a:extLst>
          </p:cNvPr>
          <p:cNvGraphicFramePr/>
          <p:nvPr>
            <p:extLst>
              <p:ext uri="{D42A27DB-BD31-4B8C-83A1-F6EECF244321}">
                <p14:modId xmlns:p14="http://schemas.microsoft.com/office/powerpoint/2010/main" val="2481805959"/>
              </p:ext>
            </p:extLst>
          </p:nvPr>
        </p:nvGraphicFramePr>
        <p:xfrm>
          <a:off x="4219853" y="3812583"/>
          <a:ext cx="3752293" cy="239748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D_de83021e3af77241">
            <a:extLst>
              <a:ext uri="{FF2B5EF4-FFF2-40B4-BE49-F238E27FC236}">
                <a16:creationId xmlns:a16="http://schemas.microsoft.com/office/drawing/2014/main" id="{8A811CAA-D7DB-4F56-9A92-1B77372DC0A9}"/>
              </a:ext>
            </a:extLst>
          </p:cNvPr>
          <p:cNvGraphicFramePr/>
          <p:nvPr>
            <p:extLst>
              <p:ext uri="{D42A27DB-BD31-4B8C-83A1-F6EECF244321}">
                <p14:modId xmlns:p14="http://schemas.microsoft.com/office/powerpoint/2010/main" val="1058682923"/>
              </p:ext>
            </p:extLst>
          </p:nvPr>
        </p:nvGraphicFramePr>
        <p:xfrm>
          <a:off x="487670" y="3812583"/>
          <a:ext cx="3732182" cy="236127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 name="Ipsos Ribbon Rules">
            <a:extLst>
              <a:ext uri="{FF2B5EF4-FFF2-40B4-BE49-F238E27FC236}">
                <a16:creationId xmlns:a16="http://schemas.microsoft.com/office/drawing/2014/main" id="{8613992F-7579-43D4-9F5B-22689080792D}"/>
              </a:ext>
            </a:extLst>
          </p:cNvPr>
          <p:cNvGraphicFramePr/>
          <p:nvPr>
            <p:extLst>
              <p:ext uri="{D42A27DB-BD31-4B8C-83A1-F6EECF244321}">
                <p14:modId xmlns:p14="http://schemas.microsoft.com/office/powerpoint/2010/main" val="1656809925"/>
              </p:ext>
            </p:extLst>
          </p:nvPr>
        </p:nvGraphicFramePr>
        <p:xfrm>
          <a:off x="10096500" y="-571500"/>
          <a:ext cx="2032000" cy="508000"/>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21954045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9C292A-EF2C-4B87-8636-16407631A864}"/>
              </a:ext>
            </a:extLst>
          </p:cNvPr>
          <p:cNvSpPr>
            <a:spLocks noGrp="1"/>
          </p:cNvSpPr>
          <p:nvPr>
            <p:ph type="title"/>
          </p:nvPr>
        </p:nvSpPr>
        <p:spPr/>
        <p:txBody>
          <a:bodyPr/>
          <a:lstStyle/>
          <a:p>
            <a:r>
              <a:rPr lang="en-GB" dirty="0"/>
              <a:t>Area of residence</a:t>
            </a:r>
          </a:p>
        </p:txBody>
      </p:sp>
      <p:sp>
        <p:nvSpPr>
          <p:cNvPr id="5" name="Slide Number Placeholder 4">
            <a:extLst>
              <a:ext uri="{FF2B5EF4-FFF2-40B4-BE49-F238E27FC236}">
                <a16:creationId xmlns:a16="http://schemas.microsoft.com/office/drawing/2014/main" id="{E7285D48-B3B9-4D9D-B4DA-1A0C67D47705}"/>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C4C6F56-B3DB-B64D-89A3-7D5B0D04A5CD}" type="slidenum">
              <a:rPr kumimoji="0" lang="en-GB" sz="900" b="0" i="0" u="none" strike="noStrike" kern="1200" cap="none" spc="0" normalizeH="0" baseline="0" noProof="0" smtClean="0">
                <a:ln>
                  <a:noFill/>
                </a:ln>
                <a:solidFill>
                  <a:srgbClr val="4A4A49"/>
                </a:solidFill>
                <a:effectLst/>
                <a:uLnTx/>
                <a:uFillTx/>
                <a:latin typeface="Calibri" panose="020F0502020204030204" pitchFamily="34" charset="0"/>
                <a:ea typeface="+mn-ea"/>
                <a:cs typeface="Calibri" panose="020F05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49</a:t>
            </a:fld>
            <a:endParaRPr kumimoji="0" lang="en-GB"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endParaRPr>
          </a:p>
        </p:txBody>
      </p:sp>
      <p:sp>
        <p:nvSpPr>
          <p:cNvPr id="6" name="D_cde2ccc6ec7fd107">
            <a:extLst>
              <a:ext uri="{FF2B5EF4-FFF2-40B4-BE49-F238E27FC236}">
                <a16:creationId xmlns:a16="http://schemas.microsoft.com/office/drawing/2014/main" id="{BE998CF0-8AA9-4A96-8A17-140297675139}"/>
              </a:ext>
            </a:extLst>
          </p:cNvPr>
          <p:cNvSpPr>
            <a:spLocks noGrp="1"/>
          </p:cNvSpPr>
          <p:nvPr>
            <p:ph type="ftr" sz="quarter" idx="11"/>
          </p:nvPr>
        </p:nvSpPr>
        <p:spPr>
          <a:xfrm>
            <a:off x="592183" y="6356359"/>
            <a:ext cx="1102196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rPr>
              <a:t>Q19. Which of the following would you say most closely describes where you are currently living? Base: Total (n=2001), Segment 1 (n=549), Segment 2 (n=588), Segment 3 (n=333), Segment 4 (n=107), Segment 5 (n=424)</a:t>
            </a:r>
            <a:endParaRPr kumimoji="0" lang="en-US"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endParaRPr>
          </a:p>
        </p:txBody>
      </p:sp>
      <p:pic>
        <p:nvPicPr>
          <p:cNvPr id="17" name="Picture 16" descr="A close up of a logo&#10;&#10;Description automatically generated">
            <a:extLst>
              <a:ext uri="{FF2B5EF4-FFF2-40B4-BE49-F238E27FC236}">
                <a16:creationId xmlns:a16="http://schemas.microsoft.com/office/drawing/2014/main" id="{6215D264-FF7E-4FD8-8CED-BE25EA22562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17289" y="1687887"/>
            <a:ext cx="925248" cy="824901"/>
          </a:xfrm>
          <a:prstGeom prst="rect">
            <a:avLst/>
          </a:prstGeom>
        </p:spPr>
      </p:pic>
      <p:sp>
        <p:nvSpPr>
          <p:cNvPr id="19" name="TextBox 18">
            <a:extLst>
              <a:ext uri="{FF2B5EF4-FFF2-40B4-BE49-F238E27FC236}">
                <a16:creationId xmlns:a16="http://schemas.microsoft.com/office/drawing/2014/main" id="{7417AF2A-484C-4563-9D8D-C8E317160C71}"/>
              </a:ext>
            </a:extLst>
          </p:cNvPr>
          <p:cNvSpPr txBox="1"/>
          <p:nvPr/>
        </p:nvSpPr>
        <p:spPr>
          <a:xfrm>
            <a:off x="1499006" y="1838727"/>
            <a:ext cx="75854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0000">
                    <a:lumMod val="50000"/>
                    <a:lumOff val="50000"/>
                  </a:srgbClr>
                </a:solidFill>
                <a:effectLst/>
                <a:uLnTx/>
                <a:uFillTx/>
                <a:latin typeface="Calibri" panose="020F0502020204030204" pitchFamily="34" charset="0"/>
                <a:ea typeface="+mn-ea"/>
                <a:cs typeface="Calibri" panose="020F0502020204030204" pitchFamily="34" charset="0"/>
              </a:rPr>
              <a:t>City</a:t>
            </a:r>
          </a:p>
        </p:txBody>
      </p:sp>
      <p:pic>
        <p:nvPicPr>
          <p:cNvPr id="14" name="Picture 13">
            <a:extLst>
              <a:ext uri="{FF2B5EF4-FFF2-40B4-BE49-F238E27FC236}">
                <a16:creationId xmlns:a16="http://schemas.microsoft.com/office/drawing/2014/main" id="{BFEA4BB1-469C-49E5-BEA2-58E36414BF70}"/>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44490" y="3302925"/>
            <a:ext cx="870847" cy="824400"/>
          </a:xfrm>
          <a:prstGeom prst="rect">
            <a:avLst/>
          </a:prstGeom>
        </p:spPr>
      </p:pic>
      <p:sp>
        <p:nvSpPr>
          <p:cNvPr id="16" name="TextBox 15">
            <a:extLst>
              <a:ext uri="{FF2B5EF4-FFF2-40B4-BE49-F238E27FC236}">
                <a16:creationId xmlns:a16="http://schemas.microsoft.com/office/drawing/2014/main" id="{09E97D80-148A-413B-9828-91B2A2CC193E}"/>
              </a:ext>
            </a:extLst>
          </p:cNvPr>
          <p:cNvSpPr txBox="1"/>
          <p:nvPr/>
        </p:nvSpPr>
        <p:spPr>
          <a:xfrm>
            <a:off x="1386635" y="3453515"/>
            <a:ext cx="98328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0000">
                    <a:lumMod val="50000"/>
                    <a:lumOff val="50000"/>
                  </a:srgbClr>
                </a:solidFill>
                <a:effectLst/>
                <a:uLnTx/>
                <a:uFillTx/>
                <a:latin typeface="Calibri" panose="020F0502020204030204" pitchFamily="34" charset="0"/>
                <a:ea typeface="+mn-ea"/>
                <a:cs typeface="Calibri" panose="020F0502020204030204" pitchFamily="34" charset="0"/>
              </a:rPr>
              <a:t>Town</a:t>
            </a:r>
          </a:p>
        </p:txBody>
      </p:sp>
      <p:pic>
        <p:nvPicPr>
          <p:cNvPr id="11" name="Picture 10" descr="A close up of a sign&#10;&#10;Description automatically generated">
            <a:extLst>
              <a:ext uri="{FF2B5EF4-FFF2-40B4-BE49-F238E27FC236}">
                <a16:creationId xmlns:a16="http://schemas.microsoft.com/office/drawing/2014/main" id="{47D4F31E-CC32-43DB-8775-FC5C24B4CB0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44805" y="5081666"/>
            <a:ext cx="870217" cy="612403"/>
          </a:xfrm>
          <a:prstGeom prst="rect">
            <a:avLst/>
          </a:prstGeom>
        </p:spPr>
      </p:pic>
      <p:sp>
        <p:nvSpPr>
          <p:cNvPr id="13" name="TextBox 12">
            <a:extLst>
              <a:ext uri="{FF2B5EF4-FFF2-40B4-BE49-F238E27FC236}">
                <a16:creationId xmlns:a16="http://schemas.microsoft.com/office/drawing/2014/main" id="{2ECFB1F1-E19A-4489-86D8-847B1E2BF62D}"/>
              </a:ext>
            </a:extLst>
          </p:cNvPr>
          <p:cNvSpPr txBox="1"/>
          <p:nvPr/>
        </p:nvSpPr>
        <p:spPr>
          <a:xfrm>
            <a:off x="1395548" y="5126257"/>
            <a:ext cx="96545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0000">
                    <a:lumMod val="50000"/>
                    <a:lumOff val="50000"/>
                  </a:srgbClr>
                </a:solidFill>
                <a:effectLst/>
                <a:uLnTx/>
                <a:uFillTx/>
                <a:latin typeface="Calibri" panose="020F0502020204030204" pitchFamily="34" charset="0"/>
                <a:ea typeface="+mn-ea"/>
                <a:cs typeface="Calibri" panose="020F0502020204030204" pitchFamily="34" charset="0"/>
              </a:rPr>
              <a:t>Rural</a:t>
            </a:r>
          </a:p>
        </p:txBody>
      </p:sp>
      <p:graphicFrame>
        <p:nvGraphicFramePr>
          <p:cNvPr id="42" name="D_27e9884e5f873d93_CalcTable">
            <a:extLst>
              <a:ext uri="{FF2B5EF4-FFF2-40B4-BE49-F238E27FC236}">
                <a16:creationId xmlns:a16="http://schemas.microsoft.com/office/drawing/2014/main" id="{591E2F43-6C9A-49BB-9F81-AA79032F9902}"/>
              </a:ext>
            </a:extLst>
          </p:cNvPr>
          <p:cNvGraphicFramePr>
            <a:graphicFrameLocks noGrp="1"/>
          </p:cNvGraphicFramePr>
          <p:nvPr>
            <p:extLst>
              <p:ext uri="{D42A27DB-BD31-4B8C-83A1-F6EECF244321}">
                <p14:modId xmlns:p14="http://schemas.microsoft.com/office/powerpoint/2010/main" val="4259843518"/>
              </p:ext>
            </p:extLst>
          </p:nvPr>
        </p:nvGraphicFramePr>
        <p:xfrm>
          <a:off x="2524752" y="1684839"/>
          <a:ext cx="9202650" cy="776985"/>
        </p:xfrm>
        <a:graphic>
          <a:graphicData uri="http://schemas.openxmlformats.org/drawingml/2006/table">
            <a:tbl>
              <a:tblPr firstRow="1" bandRow="1">
                <a:tableStyleId>{2D5ABB26-0587-4C30-8999-92F81FD0307C}</a:tableStyleId>
              </a:tblPr>
              <a:tblGrid>
                <a:gridCol w="1533775">
                  <a:extLst>
                    <a:ext uri="{9D8B030D-6E8A-4147-A177-3AD203B41FA5}">
                      <a16:colId xmlns:a16="http://schemas.microsoft.com/office/drawing/2014/main" val="4033061533"/>
                    </a:ext>
                  </a:extLst>
                </a:gridCol>
                <a:gridCol w="1533775">
                  <a:extLst>
                    <a:ext uri="{9D8B030D-6E8A-4147-A177-3AD203B41FA5}">
                      <a16:colId xmlns:a16="http://schemas.microsoft.com/office/drawing/2014/main" val="2823465175"/>
                    </a:ext>
                  </a:extLst>
                </a:gridCol>
                <a:gridCol w="1533775">
                  <a:extLst>
                    <a:ext uri="{9D8B030D-6E8A-4147-A177-3AD203B41FA5}">
                      <a16:colId xmlns:a16="http://schemas.microsoft.com/office/drawing/2014/main" val="1206893893"/>
                    </a:ext>
                  </a:extLst>
                </a:gridCol>
                <a:gridCol w="1533775">
                  <a:extLst>
                    <a:ext uri="{9D8B030D-6E8A-4147-A177-3AD203B41FA5}">
                      <a16:colId xmlns:a16="http://schemas.microsoft.com/office/drawing/2014/main" val="1065751640"/>
                    </a:ext>
                  </a:extLst>
                </a:gridCol>
                <a:gridCol w="1533775">
                  <a:extLst>
                    <a:ext uri="{9D8B030D-6E8A-4147-A177-3AD203B41FA5}">
                      <a16:colId xmlns:a16="http://schemas.microsoft.com/office/drawing/2014/main" val="2955621856"/>
                    </a:ext>
                  </a:extLst>
                </a:gridCol>
                <a:gridCol w="1533775">
                  <a:extLst>
                    <a:ext uri="{9D8B030D-6E8A-4147-A177-3AD203B41FA5}">
                      <a16:colId xmlns:a16="http://schemas.microsoft.com/office/drawing/2014/main" val="2192731211"/>
                    </a:ext>
                  </a:extLst>
                </a:gridCol>
              </a:tblGrid>
              <a:tr h="776985">
                <a:tc>
                  <a:txBody>
                    <a:bodyPr/>
                    <a:lstStyle/>
                    <a:p>
                      <a:pPr algn="ctr"/>
                      <a:r>
                        <a:rPr lang="en-GB" sz="4400" b="1">
                          <a:solidFill>
                            <a:srgbClr val="BFBFBF"/>
                          </a:solidFill>
                          <a:latin typeface="Avenir Heavy" panose="02000503020000020003"/>
                        </a:rPr>
                        <a:t>30</a:t>
                      </a:r>
                      <a:r>
                        <a:rPr lang="en-GB" sz="2400" b="1">
                          <a:solidFill>
                            <a:srgbClr val="BFBFBF"/>
                          </a:solidFill>
                          <a:latin typeface="Avenir Heavy" panose="02000503020000020003"/>
                        </a:rPr>
                        <a:t>%</a:t>
                      </a:r>
                      <a:endParaRPr lang="en-GB" sz="2400" b="1" dirty="0">
                        <a:solidFill>
                          <a:srgbClr val="BFBFBF"/>
                        </a:solidFill>
                        <a:latin typeface="Avenir Heavy" panose="02000503020000020003"/>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a:ln>
                            <a:noFill/>
                          </a:ln>
                          <a:solidFill>
                            <a:srgbClr val="EE7707"/>
                          </a:solidFill>
                          <a:effectLst/>
                          <a:uLnTx/>
                          <a:uFillTx/>
                          <a:latin typeface="Avenir Heavy" panose="02000503020000020003"/>
                          <a:ea typeface="+mn-ea"/>
                          <a:cs typeface="+mn-cs"/>
                        </a:rPr>
                        <a:t>24</a:t>
                      </a:r>
                      <a:r>
                        <a:rPr kumimoji="0" lang="en-GB" sz="2400" b="1" i="0" u="none" strike="noStrike" kern="1200" cap="none" spc="0" normalizeH="0" baseline="0" noProof="0">
                          <a:ln>
                            <a:noFill/>
                          </a:ln>
                          <a:solidFill>
                            <a:srgbClr val="EE7707"/>
                          </a:solidFill>
                          <a:effectLst/>
                          <a:uLnTx/>
                          <a:uFillTx/>
                          <a:latin typeface="Avenir Heavy" panose="02000503020000020003"/>
                          <a:ea typeface="+mn-ea"/>
                          <a:cs typeface="+mn-cs"/>
                        </a:rPr>
                        <a:t>%</a:t>
                      </a:r>
                      <a:endParaRPr kumimoji="0" lang="en-GB" sz="2400" b="1" i="0" u="none" strike="noStrike" kern="1200" cap="none" spc="0" normalizeH="0" baseline="0" noProof="0" dirty="0">
                        <a:ln>
                          <a:noFill/>
                        </a:ln>
                        <a:solidFill>
                          <a:srgbClr val="EE7707"/>
                        </a:solidFill>
                        <a:effectLst/>
                        <a:uLnTx/>
                        <a:uFillTx/>
                        <a:latin typeface="Avenir Heavy" panose="02000503020000020003"/>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a:ln>
                            <a:noFill/>
                          </a:ln>
                          <a:solidFill>
                            <a:srgbClr val="FFC000"/>
                          </a:solidFill>
                          <a:effectLst/>
                          <a:uLnTx/>
                          <a:uFillTx/>
                          <a:latin typeface="Avenir Heavy" panose="02000503020000020003"/>
                          <a:ea typeface="+mn-ea"/>
                          <a:cs typeface="+mn-cs"/>
                        </a:rPr>
                        <a:t>27</a:t>
                      </a:r>
                      <a:r>
                        <a:rPr kumimoji="0" lang="en-GB" sz="2400" b="1" i="0" u="none" strike="noStrike" kern="1200" cap="none" spc="0" normalizeH="0" baseline="0" noProof="0">
                          <a:ln>
                            <a:noFill/>
                          </a:ln>
                          <a:solidFill>
                            <a:srgbClr val="FFC000"/>
                          </a:solidFill>
                          <a:effectLst/>
                          <a:uLnTx/>
                          <a:uFillTx/>
                          <a:latin typeface="Avenir Heavy" panose="02000503020000020003"/>
                          <a:ea typeface="+mn-ea"/>
                          <a:cs typeface="+mn-cs"/>
                        </a:rPr>
                        <a:t>%</a:t>
                      </a:r>
                      <a:endParaRPr kumimoji="0" lang="en-GB" sz="2400" b="1" i="0" u="none" strike="noStrike" kern="1200" cap="none" spc="0" normalizeH="0" baseline="0" noProof="0" dirty="0">
                        <a:ln>
                          <a:noFill/>
                        </a:ln>
                        <a:solidFill>
                          <a:srgbClr val="FFC000"/>
                        </a:solidFill>
                        <a:effectLst/>
                        <a:uLnTx/>
                        <a:uFillTx/>
                        <a:latin typeface="Avenir Heavy" panose="02000503020000020003"/>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a:ln>
                            <a:noFill/>
                          </a:ln>
                          <a:solidFill>
                            <a:srgbClr val="A2C617"/>
                          </a:solidFill>
                          <a:effectLst/>
                          <a:uLnTx/>
                          <a:uFillTx/>
                          <a:latin typeface="Avenir Heavy" panose="02000503020000020003"/>
                          <a:ea typeface="+mn-ea"/>
                          <a:cs typeface="+mn-cs"/>
                        </a:rPr>
                        <a:t>40</a:t>
                      </a:r>
                      <a:r>
                        <a:rPr kumimoji="0" lang="en-GB" sz="2400" b="1" i="0" u="none" strike="noStrike" kern="1200" cap="none" spc="0" normalizeH="0" baseline="0" noProof="0">
                          <a:ln>
                            <a:noFill/>
                          </a:ln>
                          <a:solidFill>
                            <a:srgbClr val="A2C617"/>
                          </a:solidFill>
                          <a:effectLst/>
                          <a:uLnTx/>
                          <a:uFillTx/>
                          <a:latin typeface="Avenir Heavy" panose="02000503020000020003"/>
                          <a:ea typeface="+mn-ea"/>
                          <a:cs typeface="+mn-cs"/>
                        </a:rPr>
                        <a:t>%</a:t>
                      </a:r>
                      <a:endParaRPr kumimoji="0" lang="en-GB" sz="2400" b="1" i="0" u="none" strike="noStrike" kern="1200" cap="none" spc="0" normalizeH="0" baseline="0" noProof="0" dirty="0">
                        <a:ln>
                          <a:noFill/>
                        </a:ln>
                        <a:solidFill>
                          <a:srgbClr val="A2C617"/>
                        </a:solidFill>
                        <a:effectLst/>
                        <a:uLnTx/>
                        <a:uFillTx/>
                        <a:latin typeface="Avenir Heavy" panose="02000503020000020003"/>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a:ln>
                            <a:noFill/>
                          </a:ln>
                          <a:solidFill>
                            <a:srgbClr val="009C9C"/>
                          </a:solidFill>
                          <a:effectLst/>
                          <a:uLnTx/>
                          <a:uFillTx/>
                          <a:latin typeface="Avenir Heavy" panose="02000503020000020003"/>
                          <a:ea typeface="+mn-ea"/>
                          <a:cs typeface="+mn-cs"/>
                        </a:rPr>
                        <a:t>30</a:t>
                      </a:r>
                      <a:r>
                        <a:rPr kumimoji="0" lang="en-GB" sz="2400" b="1" i="0" u="none" strike="noStrike" kern="1200" cap="none" spc="0" normalizeH="0" baseline="0" noProof="0">
                          <a:ln>
                            <a:noFill/>
                          </a:ln>
                          <a:solidFill>
                            <a:srgbClr val="009C9C"/>
                          </a:solidFill>
                          <a:effectLst/>
                          <a:uLnTx/>
                          <a:uFillTx/>
                          <a:latin typeface="Avenir Heavy" panose="02000503020000020003"/>
                          <a:ea typeface="+mn-ea"/>
                          <a:cs typeface="+mn-cs"/>
                        </a:rPr>
                        <a:t>%</a:t>
                      </a:r>
                      <a:endParaRPr kumimoji="0" lang="en-GB" sz="2400" b="1" i="0" u="none" strike="noStrike" kern="1200" cap="none" spc="0" normalizeH="0" baseline="0" noProof="0" dirty="0">
                        <a:ln>
                          <a:noFill/>
                        </a:ln>
                        <a:solidFill>
                          <a:srgbClr val="009C9C"/>
                        </a:solidFill>
                        <a:effectLst/>
                        <a:uLnTx/>
                        <a:uFillTx/>
                        <a:latin typeface="Avenir Heavy" panose="02000503020000020003"/>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70C0"/>
                          </a:solidFill>
                          <a:effectLst/>
                          <a:uLnTx/>
                          <a:uFillTx/>
                          <a:latin typeface="Avenir Heavy" panose="02000503020000020003"/>
                          <a:ea typeface="+mn-ea"/>
                          <a:cs typeface="+mn-cs"/>
                        </a:rPr>
                        <a:t>34</a:t>
                      </a:r>
                      <a:r>
                        <a:rPr kumimoji="0" lang="en-GB" sz="2400" b="1" i="0" u="none" strike="noStrike" kern="1200" cap="none" spc="0" normalizeH="0" baseline="0" noProof="0" dirty="0">
                          <a:ln>
                            <a:noFill/>
                          </a:ln>
                          <a:solidFill>
                            <a:srgbClr val="0070C0"/>
                          </a:solidFill>
                          <a:effectLst/>
                          <a:uLnTx/>
                          <a:uFillTx/>
                          <a:latin typeface="Avenir Heavy" panose="02000503020000020003"/>
                          <a:ea typeface="+mn-ea"/>
                          <a:cs typeface="+mn-cs"/>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33768031"/>
                  </a:ext>
                </a:extLst>
              </a:tr>
            </a:tbl>
          </a:graphicData>
        </a:graphic>
      </p:graphicFrame>
      <p:graphicFrame>
        <p:nvGraphicFramePr>
          <p:cNvPr id="7" name="D_27e9884e5f873d93" hidden="1">
            <a:extLst>
              <a:ext uri="{FF2B5EF4-FFF2-40B4-BE49-F238E27FC236}">
                <a16:creationId xmlns:a16="http://schemas.microsoft.com/office/drawing/2014/main" id="{47A0237A-D3BD-4DF5-8C5C-586DB19FD901}"/>
              </a:ext>
            </a:extLst>
          </p:cNvPr>
          <p:cNvGraphicFramePr/>
          <p:nvPr>
            <p:extLst>
              <p:ext uri="{D42A27DB-BD31-4B8C-83A1-F6EECF244321}">
                <p14:modId xmlns:p14="http://schemas.microsoft.com/office/powerpoint/2010/main" val="2890230648"/>
              </p:ext>
            </p:extLst>
          </p:nvPr>
        </p:nvGraphicFramePr>
        <p:xfrm>
          <a:off x="-143908" y="-2047101"/>
          <a:ext cx="3505201" cy="56527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7" name="D_2bf8681304ac1379_CalcTable">
            <a:extLst>
              <a:ext uri="{FF2B5EF4-FFF2-40B4-BE49-F238E27FC236}">
                <a16:creationId xmlns:a16="http://schemas.microsoft.com/office/drawing/2014/main" id="{3649576F-3CEE-4D2F-9FE7-22FF9A303FB9}"/>
              </a:ext>
            </a:extLst>
          </p:cNvPr>
          <p:cNvGraphicFramePr>
            <a:graphicFrameLocks noGrp="1"/>
          </p:cNvGraphicFramePr>
          <p:nvPr>
            <p:extLst>
              <p:ext uri="{D42A27DB-BD31-4B8C-83A1-F6EECF244321}">
                <p14:modId xmlns:p14="http://schemas.microsoft.com/office/powerpoint/2010/main" val="2074809790"/>
              </p:ext>
            </p:extLst>
          </p:nvPr>
        </p:nvGraphicFramePr>
        <p:xfrm>
          <a:off x="2497726" y="3328604"/>
          <a:ext cx="9202650" cy="776985"/>
        </p:xfrm>
        <a:graphic>
          <a:graphicData uri="http://schemas.openxmlformats.org/drawingml/2006/table">
            <a:tbl>
              <a:tblPr firstRow="1" bandRow="1">
                <a:tableStyleId>{2D5ABB26-0587-4C30-8999-92F81FD0307C}</a:tableStyleId>
              </a:tblPr>
              <a:tblGrid>
                <a:gridCol w="1533775">
                  <a:extLst>
                    <a:ext uri="{9D8B030D-6E8A-4147-A177-3AD203B41FA5}">
                      <a16:colId xmlns:a16="http://schemas.microsoft.com/office/drawing/2014/main" val="4033061533"/>
                    </a:ext>
                  </a:extLst>
                </a:gridCol>
                <a:gridCol w="1533775">
                  <a:extLst>
                    <a:ext uri="{9D8B030D-6E8A-4147-A177-3AD203B41FA5}">
                      <a16:colId xmlns:a16="http://schemas.microsoft.com/office/drawing/2014/main" val="2823465175"/>
                    </a:ext>
                  </a:extLst>
                </a:gridCol>
                <a:gridCol w="1533775">
                  <a:extLst>
                    <a:ext uri="{9D8B030D-6E8A-4147-A177-3AD203B41FA5}">
                      <a16:colId xmlns:a16="http://schemas.microsoft.com/office/drawing/2014/main" val="1206893893"/>
                    </a:ext>
                  </a:extLst>
                </a:gridCol>
                <a:gridCol w="1533775">
                  <a:extLst>
                    <a:ext uri="{9D8B030D-6E8A-4147-A177-3AD203B41FA5}">
                      <a16:colId xmlns:a16="http://schemas.microsoft.com/office/drawing/2014/main" val="1065751640"/>
                    </a:ext>
                  </a:extLst>
                </a:gridCol>
                <a:gridCol w="1533775">
                  <a:extLst>
                    <a:ext uri="{9D8B030D-6E8A-4147-A177-3AD203B41FA5}">
                      <a16:colId xmlns:a16="http://schemas.microsoft.com/office/drawing/2014/main" val="2955621856"/>
                    </a:ext>
                  </a:extLst>
                </a:gridCol>
                <a:gridCol w="1533775">
                  <a:extLst>
                    <a:ext uri="{9D8B030D-6E8A-4147-A177-3AD203B41FA5}">
                      <a16:colId xmlns:a16="http://schemas.microsoft.com/office/drawing/2014/main" val="2192731211"/>
                    </a:ext>
                  </a:extLst>
                </a:gridCol>
              </a:tblGrid>
              <a:tr h="776985">
                <a:tc>
                  <a:txBody>
                    <a:bodyPr/>
                    <a:lstStyle/>
                    <a:p>
                      <a:pPr algn="ctr"/>
                      <a:r>
                        <a:rPr lang="en-GB" sz="4400" b="1">
                          <a:solidFill>
                            <a:srgbClr val="BFBFBF"/>
                          </a:solidFill>
                          <a:latin typeface="Avenir Heavy" panose="02000503020000020003"/>
                        </a:rPr>
                        <a:t>46</a:t>
                      </a:r>
                      <a:r>
                        <a:rPr lang="en-GB" sz="2400" b="1">
                          <a:solidFill>
                            <a:srgbClr val="BFBFBF"/>
                          </a:solidFill>
                          <a:latin typeface="Avenir Heavy" panose="02000503020000020003"/>
                        </a:rPr>
                        <a:t>%</a:t>
                      </a:r>
                      <a:endParaRPr lang="en-GB" sz="2400" b="1" dirty="0">
                        <a:solidFill>
                          <a:srgbClr val="BFBFBF"/>
                        </a:solidFill>
                        <a:latin typeface="Avenir Heavy" panose="02000503020000020003"/>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a:ln>
                            <a:noFill/>
                          </a:ln>
                          <a:solidFill>
                            <a:srgbClr val="EE7707"/>
                          </a:solidFill>
                          <a:effectLst/>
                          <a:uLnTx/>
                          <a:uFillTx/>
                          <a:latin typeface="Avenir Heavy" panose="02000503020000020003"/>
                          <a:ea typeface="+mn-ea"/>
                          <a:cs typeface="+mn-cs"/>
                        </a:rPr>
                        <a:t>47</a:t>
                      </a:r>
                      <a:r>
                        <a:rPr kumimoji="0" lang="en-GB" sz="2400" b="1" i="0" u="none" strike="noStrike" kern="1200" cap="none" spc="0" normalizeH="0" baseline="0" noProof="0">
                          <a:ln>
                            <a:noFill/>
                          </a:ln>
                          <a:solidFill>
                            <a:srgbClr val="EE7707"/>
                          </a:solidFill>
                          <a:effectLst/>
                          <a:uLnTx/>
                          <a:uFillTx/>
                          <a:latin typeface="Avenir Heavy" panose="02000503020000020003"/>
                          <a:ea typeface="+mn-ea"/>
                          <a:cs typeface="+mn-cs"/>
                        </a:rPr>
                        <a:t>%</a:t>
                      </a:r>
                      <a:endParaRPr kumimoji="0" lang="en-GB" sz="2400" b="1" i="0" u="none" strike="noStrike" kern="1200" cap="none" spc="0" normalizeH="0" baseline="0" noProof="0" dirty="0">
                        <a:ln>
                          <a:noFill/>
                        </a:ln>
                        <a:solidFill>
                          <a:srgbClr val="EE7707"/>
                        </a:solidFill>
                        <a:effectLst/>
                        <a:uLnTx/>
                        <a:uFillTx/>
                        <a:latin typeface="Avenir Heavy" panose="02000503020000020003"/>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a:ln>
                            <a:noFill/>
                          </a:ln>
                          <a:solidFill>
                            <a:srgbClr val="FFC000"/>
                          </a:solidFill>
                          <a:effectLst/>
                          <a:uLnTx/>
                          <a:uFillTx/>
                          <a:latin typeface="Avenir Heavy" panose="02000503020000020003"/>
                          <a:ea typeface="+mn-ea"/>
                          <a:cs typeface="+mn-cs"/>
                        </a:rPr>
                        <a:t>48</a:t>
                      </a:r>
                      <a:r>
                        <a:rPr kumimoji="0" lang="en-GB" sz="2400" b="1" i="0" u="none" strike="noStrike" kern="1200" cap="none" spc="0" normalizeH="0" baseline="0" noProof="0">
                          <a:ln>
                            <a:noFill/>
                          </a:ln>
                          <a:solidFill>
                            <a:srgbClr val="FFC000"/>
                          </a:solidFill>
                          <a:effectLst/>
                          <a:uLnTx/>
                          <a:uFillTx/>
                          <a:latin typeface="Avenir Heavy" panose="02000503020000020003"/>
                          <a:ea typeface="+mn-ea"/>
                          <a:cs typeface="+mn-cs"/>
                        </a:rPr>
                        <a:t>%</a:t>
                      </a:r>
                      <a:endParaRPr kumimoji="0" lang="en-GB" sz="2400" b="1" i="0" u="none" strike="noStrike" kern="1200" cap="none" spc="0" normalizeH="0" baseline="0" noProof="0" dirty="0">
                        <a:ln>
                          <a:noFill/>
                        </a:ln>
                        <a:solidFill>
                          <a:srgbClr val="FFC000"/>
                        </a:solidFill>
                        <a:effectLst/>
                        <a:uLnTx/>
                        <a:uFillTx/>
                        <a:latin typeface="Avenir Heavy" panose="02000503020000020003"/>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a:ln>
                            <a:noFill/>
                          </a:ln>
                          <a:solidFill>
                            <a:srgbClr val="A2C617"/>
                          </a:solidFill>
                          <a:effectLst/>
                          <a:uLnTx/>
                          <a:uFillTx/>
                          <a:latin typeface="Avenir Heavy" panose="02000503020000020003"/>
                          <a:ea typeface="+mn-ea"/>
                          <a:cs typeface="+mn-cs"/>
                        </a:rPr>
                        <a:t>44</a:t>
                      </a:r>
                      <a:r>
                        <a:rPr kumimoji="0" lang="en-GB" sz="2400" b="1" i="0" u="none" strike="noStrike" kern="1200" cap="none" spc="0" normalizeH="0" baseline="0" noProof="0">
                          <a:ln>
                            <a:noFill/>
                          </a:ln>
                          <a:solidFill>
                            <a:srgbClr val="A2C617"/>
                          </a:solidFill>
                          <a:effectLst/>
                          <a:uLnTx/>
                          <a:uFillTx/>
                          <a:latin typeface="Avenir Heavy" panose="02000503020000020003"/>
                          <a:ea typeface="+mn-ea"/>
                          <a:cs typeface="+mn-cs"/>
                        </a:rPr>
                        <a:t>%</a:t>
                      </a:r>
                      <a:endParaRPr kumimoji="0" lang="en-GB" sz="2400" b="1" i="0" u="none" strike="noStrike" kern="1200" cap="none" spc="0" normalizeH="0" baseline="0" noProof="0" dirty="0">
                        <a:ln>
                          <a:noFill/>
                        </a:ln>
                        <a:solidFill>
                          <a:srgbClr val="A2C617"/>
                        </a:solidFill>
                        <a:effectLst/>
                        <a:uLnTx/>
                        <a:uFillTx/>
                        <a:latin typeface="Avenir Heavy" panose="02000503020000020003"/>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a:ln>
                            <a:noFill/>
                          </a:ln>
                          <a:solidFill>
                            <a:srgbClr val="009C9C"/>
                          </a:solidFill>
                          <a:effectLst/>
                          <a:uLnTx/>
                          <a:uFillTx/>
                          <a:latin typeface="Avenir Heavy" panose="02000503020000020003"/>
                          <a:ea typeface="+mn-ea"/>
                          <a:cs typeface="+mn-cs"/>
                        </a:rPr>
                        <a:t>53</a:t>
                      </a:r>
                      <a:r>
                        <a:rPr kumimoji="0" lang="en-GB" sz="2400" b="1" i="0" u="none" strike="noStrike" kern="1200" cap="none" spc="0" normalizeH="0" baseline="0" noProof="0">
                          <a:ln>
                            <a:noFill/>
                          </a:ln>
                          <a:solidFill>
                            <a:srgbClr val="009C9C"/>
                          </a:solidFill>
                          <a:effectLst/>
                          <a:uLnTx/>
                          <a:uFillTx/>
                          <a:latin typeface="Avenir Heavy" panose="02000503020000020003"/>
                          <a:ea typeface="+mn-ea"/>
                          <a:cs typeface="+mn-cs"/>
                        </a:rPr>
                        <a:t>%</a:t>
                      </a:r>
                      <a:endParaRPr kumimoji="0" lang="en-GB" sz="2400" b="1" i="0" u="none" strike="noStrike" kern="1200" cap="none" spc="0" normalizeH="0" baseline="0" noProof="0" dirty="0">
                        <a:ln>
                          <a:noFill/>
                        </a:ln>
                        <a:solidFill>
                          <a:srgbClr val="009C9C"/>
                        </a:solidFill>
                        <a:effectLst/>
                        <a:uLnTx/>
                        <a:uFillTx/>
                        <a:latin typeface="Avenir Heavy" panose="02000503020000020003"/>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70C0"/>
                          </a:solidFill>
                          <a:effectLst/>
                          <a:uLnTx/>
                          <a:uFillTx/>
                          <a:latin typeface="Avenir Heavy" panose="02000503020000020003"/>
                          <a:ea typeface="+mn-ea"/>
                          <a:cs typeface="+mn-cs"/>
                        </a:rPr>
                        <a:t>42</a:t>
                      </a:r>
                      <a:r>
                        <a:rPr kumimoji="0" lang="en-GB" sz="2400" b="1" i="0" u="none" strike="noStrike" kern="1200" cap="none" spc="0" normalizeH="0" baseline="0" noProof="0" dirty="0">
                          <a:ln>
                            <a:noFill/>
                          </a:ln>
                          <a:solidFill>
                            <a:srgbClr val="0070C0"/>
                          </a:solidFill>
                          <a:effectLst/>
                          <a:uLnTx/>
                          <a:uFillTx/>
                          <a:latin typeface="Avenir Heavy" panose="02000503020000020003"/>
                          <a:ea typeface="+mn-ea"/>
                          <a:cs typeface="+mn-cs"/>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33768031"/>
                  </a:ext>
                </a:extLst>
              </a:tr>
            </a:tbl>
          </a:graphicData>
        </a:graphic>
      </p:graphicFrame>
      <p:graphicFrame>
        <p:nvGraphicFramePr>
          <p:cNvPr id="8" name="D_2bf8681304ac1379" hidden="1">
            <a:extLst>
              <a:ext uri="{FF2B5EF4-FFF2-40B4-BE49-F238E27FC236}">
                <a16:creationId xmlns:a16="http://schemas.microsoft.com/office/drawing/2014/main" id="{2AF4EC29-835C-47D3-BC32-5AC7672FEAF4}"/>
              </a:ext>
            </a:extLst>
          </p:cNvPr>
          <p:cNvGraphicFramePr/>
          <p:nvPr>
            <p:extLst>
              <p:ext uri="{D42A27DB-BD31-4B8C-83A1-F6EECF244321}">
                <p14:modId xmlns:p14="http://schemas.microsoft.com/office/powerpoint/2010/main" val="3306413533"/>
              </p:ext>
            </p:extLst>
          </p:nvPr>
        </p:nvGraphicFramePr>
        <p:xfrm>
          <a:off x="-129240" y="-1387623"/>
          <a:ext cx="3505201" cy="56527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8" name="D_66a1ad298645b5e2_CalcTable">
            <a:extLst>
              <a:ext uri="{FF2B5EF4-FFF2-40B4-BE49-F238E27FC236}">
                <a16:creationId xmlns:a16="http://schemas.microsoft.com/office/drawing/2014/main" id="{E87B2FE2-1491-41C7-B029-DE82A606FE6E}"/>
              </a:ext>
            </a:extLst>
          </p:cNvPr>
          <p:cNvGraphicFramePr>
            <a:graphicFrameLocks noGrp="1"/>
          </p:cNvGraphicFramePr>
          <p:nvPr>
            <p:extLst>
              <p:ext uri="{D42A27DB-BD31-4B8C-83A1-F6EECF244321}">
                <p14:modId xmlns:p14="http://schemas.microsoft.com/office/powerpoint/2010/main" val="4090726094"/>
              </p:ext>
            </p:extLst>
          </p:nvPr>
        </p:nvGraphicFramePr>
        <p:xfrm>
          <a:off x="2524751" y="4966273"/>
          <a:ext cx="9202650" cy="776985"/>
        </p:xfrm>
        <a:graphic>
          <a:graphicData uri="http://schemas.openxmlformats.org/drawingml/2006/table">
            <a:tbl>
              <a:tblPr firstRow="1" bandRow="1">
                <a:tableStyleId>{2D5ABB26-0587-4C30-8999-92F81FD0307C}</a:tableStyleId>
              </a:tblPr>
              <a:tblGrid>
                <a:gridCol w="1533775">
                  <a:extLst>
                    <a:ext uri="{9D8B030D-6E8A-4147-A177-3AD203B41FA5}">
                      <a16:colId xmlns:a16="http://schemas.microsoft.com/office/drawing/2014/main" val="4033061533"/>
                    </a:ext>
                  </a:extLst>
                </a:gridCol>
                <a:gridCol w="1533775">
                  <a:extLst>
                    <a:ext uri="{9D8B030D-6E8A-4147-A177-3AD203B41FA5}">
                      <a16:colId xmlns:a16="http://schemas.microsoft.com/office/drawing/2014/main" val="2823465175"/>
                    </a:ext>
                  </a:extLst>
                </a:gridCol>
                <a:gridCol w="1533775">
                  <a:extLst>
                    <a:ext uri="{9D8B030D-6E8A-4147-A177-3AD203B41FA5}">
                      <a16:colId xmlns:a16="http://schemas.microsoft.com/office/drawing/2014/main" val="1206893893"/>
                    </a:ext>
                  </a:extLst>
                </a:gridCol>
                <a:gridCol w="1533775">
                  <a:extLst>
                    <a:ext uri="{9D8B030D-6E8A-4147-A177-3AD203B41FA5}">
                      <a16:colId xmlns:a16="http://schemas.microsoft.com/office/drawing/2014/main" val="1065751640"/>
                    </a:ext>
                  </a:extLst>
                </a:gridCol>
                <a:gridCol w="1533775">
                  <a:extLst>
                    <a:ext uri="{9D8B030D-6E8A-4147-A177-3AD203B41FA5}">
                      <a16:colId xmlns:a16="http://schemas.microsoft.com/office/drawing/2014/main" val="2955621856"/>
                    </a:ext>
                  </a:extLst>
                </a:gridCol>
                <a:gridCol w="1533775">
                  <a:extLst>
                    <a:ext uri="{9D8B030D-6E8A-4147-A177-3AD203B41FA5}">
                      <a16:colId xmlns:a16="http://schemas.microsoft.com/office/drawing/2014/main" val="2192731211"/>
                    </a:ext>
                  </a:extLst>
                </a:gridCol>
              </a:tblGrid>
              <a:tr h="776985">
                <a:tc>
                  <a:txBody>
                    <a:bodyPr/>
                    <a:lstStyle/>
                    <a:p>
                      <a:pPr algn="ctr"/>
                      <a:r>
                        <a:rPr lang="en-GB" sz="4400" b="1">
                          <a:solidFill>
                            <a:srgbClr val="BFBFBF"/>
                          </a:solidFill>
                          <a:latin typeface="Avenir Heavy" panose="02000503020000020003"/>
                        </a:rPr>
                        <a:t>24</a:t>
                      </a:r>
                      <a:r>
                        <a:rPr lang="en-GB" sz="2400" b="1">
                          <a:solidFill>
                            <a:srgbClr val="BFBFBF"/>
                          </a:solidFill>
                          <a:latin typeface="Avenir Heavy" panose="02000503020000020003"/>
                        </a:rPr>
                        <a:t>%</a:t>
                      </a:r>
                      <a:endParaRPr lang="en-GB" sz="2400" b="1" dirty="0">
                        <a:solidFill>
                          <a:srgbClr val="BFBFBF"/>
                        </a:solidFill>
                        <a:latin typeface="Avenir Heavy" panose="02000503020000020003"/>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a:ln>
                            <a:noFill/>
                          </a:ln>
                          <a:solidFill>
                            <a:srgbClr val="EE7707"/>
                          </a:solidFill>
                          <a:effectLst/>
                          <a:uLnTx/>
                          <a:uFillTx/>
                          <a:latin typeface="Avenir Heavy" panose="02000503020000020003"/>
                          <a:ea typeface="+mn-ea"/>
                          <a:cs typeface="+mn-cs"/>
                        </a:rPr>
                        <a:t>30</a:t>
                      </a:r>
                      <a:r>
                        <a:rPr kumimoji="0" lang="en-GB" sz="2400" b="1" i="0" u="none" strike="noStrike" kern="1200" cap="none" spc="0" normalizeH="0" baseline="0" noProof="0">
                          <a:ln>
                            <a:noFill/>
                          </a:ln>
                          <a:solidFill>
                            <a:srgbClr val="EE7707"/>
                          </a:solidFill>
                          <a:effectLst/>
                          <a:uLnTx/>
                          <a:uFillTx/>
                          <a:latin typeface="Avenir Heavy" panose="02000503020000020003"/>
                          <a:ea typeface="+mn-ea"/>
                          <a:cs typeface="+mn-cs"/>
                        </a:rPr>
                        <a:t>%</a:t>
                      </a:r>
                      <a:endParaRPr kumimoji="0" lang="en-GB" sz="2400" b="1" i="0" u="none" strike="noStrike" kern="1200" cap="none" spc="0" normalizeH="0" baseline="0" noProof="0" dirty="0">
                        <a:ln>
                          <a:noFill/>
                        </a:ln>
                        <a:solidFill>
                          <a:srgbClr val="EE7707"/>
                        </a:solidFill>
                        <a:effectLst/>
                        <a:uLnTx/>
                        <a:uFillTx/>
                        <a:latin typeface="Avenir Heavy" panose="02000503020000020003"/>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a:ln>
                            <a:noFill/>
                          </a:ln>
                          <a:solidFill>
                            <a:srgbClr val="FFC000"/>
                          </a:solidFill>
                          <a:effectLst/>
                          <a:uLnTx/>
                          <a:uFillTx/>
                          <a:latin typeface="Avenir Heavy" panose="02000503020000020003"/>
                          <a:ea typeface="+mn-ea"/>
                          <a:cs typeface="+mn-cs"/>
                        </a:rPr>
                        <a:t>26</a:t>
                      </a:r>
                      <a:r>
                        <a:rPr kumimoji="0" lang="en-GB" sz="2400" b="1" i="0" u="none" strike="noStrike" kern="1200" cap="none" spc="0" normalizeH="0" baseline="0" noProof="0">
                          <a:ln>
                            <a:noFill/>
                          </a:ln>
                          <a:solidFill>
                            <a:srgbClr val="FFC000"/>
                          </a:solidFill>
                          <a:effectLst/>
                          <a:uLnTx/>
                          <a:uFillTx/>
                          <a:latin typeface="Avenir Heavy" panose="02000503020000020003"/>
                          <a:ea typeface="+mn-ea"/>
                          <a:cs typeface="+mn-cs"/>
                        </a:rPr>
                        <a:t>%</a:t>
                      </a:r>
                      <a:endParaRPr kumimoji="0" lang="en-GB" sz="2400" b="1" i="0" u="none" strike="noStrike" kern="1200" cap="none" spc="0" normalizeH="0" baseline="0" noProof="0" dirty="0">
                        <a:ln>
                          <a:noFill/>
                        </a:ln>
                        <a:solidFill>
                          <a:srgbClr val="FFC000"/>
                        </a:solidFill>
                        <a:effectLst/>
                        <a:uLnTx/>
                        <a:uFillTx/>
                        <a:latin typeface="Avenir Heavy" panose="02000503020000020003"/>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a:ln>
                            <a:noFill/>
                          </a:ln>
                          <a:solidFill>
                            <a:srgbClr val="A2C617"/>
                          </a:solidFill>
                          <a:effectLst/>
                          <a:uLnTx/>
                          <a:uFillTx/>
                          <a:latin typeface="Avenir Heavy" panose="02000503020000020003"/>
                          <a:ea typeface="+mn-ea"/>
                          <a:cs typeface="+mn-cs"/>
                        </a:rPr>
                        <a:t>16</a:t>
                      </a:r>
                      <a:r>
                        <a:rPr kumimoji="0" lang="en-GB" sz="2400" b="1" i="0" u="none" strike="noStrike" kern="1200" cap="none" spc="0" normalizeH="0" baseline="0" noProof="0">
                          <a:ln>
                            <a:noFill/>
                          </a:ln>
                          <a:solidFill>
                            <a:srgbClr val="A2C617"/>
                          </a:solidFill>
                          <a:effectLst/>
                          <a:uLnTx/>
                          <a:uFillTx/>
                          <a:latin typeface="Avenir Heavy" panose="02000503020000020003"/>
                          <a:ea typeface="+mn-ea"/>
                          <a:cs typeface="+mn-cs"/>
                        </a:rPr>
                        <a:t>%</a:t>
                      </a:r>
                      <a:endParaRPr kumimoji="0" lang="en-GB" sz="2400" b="1" i="0" u="none" strike="noStrike" kern="1200" cap="none" spc="0" normalizeH="0" baseline="0" noProof="0" dirty="0">
                        <a:ln>
                          <a:noFill/>
                        </a:ln>
                        <a:solidFill>
                          <a:srgbClr val="A2C617"/>
                        </a:solidFill>
                        <a:effectLst/>
                        <a:uLnTx/>
                        <a:uFillTx/>
                        <a:latin typeface="Avenir Heavy" panose="02000503020000020003"/>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a:ln>
                            <a:noFill/>
                          </a:ln>
                          <a:solidFill>
                            <a:srgbClr val="009C9C"/>
                          </a:solidFill>
                          <a:effectLst/>
                          <a:uLnTx/>
                          <a:uFillTx/>
                          <a:latin typeface="Avenir Heavy" panose="02000503020000020003"/>
                          <a:ea typeface="+mn-ea"/>
                          <a:cs typeface="+mn-cs"/>
                        </a:rPr>
                        <a:t>18</a:t>
                      </a:r>
                      <a:r>
                        <a:rPr kumimoji="0" lang="en-GB" sz="2400" b="1" i="0" u="none" strike="noStrike" kern="1200" cap="none" spc="0" normalizeH="0" baseline="0" noProof="0">
                          <a:ln>
                            <a:noFill/>
                          </a:ln>
                          <a:solidFill>
                            <a:srgbClr val="009C9C"/>
                          </a:solidFill>
                          <a:effectLst/>
                          <a:uLnTx/>
                          <a:uFillTx/>
                          <a:latin typeface="Avenir Heavy" panose="02000503020000020003"/>
                          <a:ea typeface="+mn-ea"/>
                          <a:cs typeface="+mn-cs"/>
                        </a:rPr>
                        <a:t>%</a:t>
                      </a:r>
                      <a:endParaRPr kumimoji="0" lang="en-GB" sz="2400" b="1" i="0" u="none" strike="noStrike" kern="1200" cap="none" spc="0" normalizeH="0" baseline="0" noProof="0" dirty="0">
                        <a:ln>
                          <a:noFill/>
                        </a:ln>
                        <a:solidFill>
                          <a:srgbClr val="009C9C"/>
                        </a:solidFill>
                        <a:effectLst/>
                        <a:uLnTx/>
                        <a:uFillTx/>
                        <a:latin typeface="Avenir Heavy" panose="02000503020000020003"/>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70C0"/>
                          </a:solidFill>
                          <a:effectLst/>
                          <a:uLnTx/>
                          <a:uFillTx/>
                          <a:latin typeface="Avenir Heavy" panose="02000503020000020003"/>
                          <a:ea typeface="+mn-ea"/>
                          <a:cs typeface="+mn-cs"/>
                        </a:rPr>
                        <a:t>24</a:t>
                      </a:r>
                      <a:r>
                        <a:rPr kumimoji="0" lang="en-GB" sz="2400" b="1" i="0" u="none" strike="noStrike" kern="1200" cap="none" spc="0" normalizeH="0" baseline="0" noProof="0" dirty="0">
                          <a:ln>
                            <a:noFill/>
                          </a:ln>
                          <a:solidFill>
                            <a:srgbClr val="0070C0"/>
                          </a:solidFill>
                          <a:effectLst/>
                          <a:uLnTx/>
                          <a:uFillTx/>
                          <a:latin typeface="Avenir Heavy" panose="02000503020000020003"/>
                          <a:ea typeface="+mn-ea"/>
                          <a:cs typeface="+mn-cs"/>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33768031"/>
                  </a:ext>
                </a:extLst>
              </a:tr>
            </a:tbl>
          </a:graphicData>
        </a:graphic>
      </p:graphicFrame>
      <p:graphicFrame>
        <p:nvGraphicFramePr>
          <p:cNvPr id="9" name="D_66a1ad298645b5e2" hidden="1">
            <a:extLst>
              <a:ext uri="{FF2B5EF4-FFF2-40B4-BE49-F238E27FC236}">
                <a16:creationId xmlns:a16="http://schemas.microsoft.com/office/drawing/2014/main" id="{A85DEBF3-2A03-40D1-87AF-895F20331588}"/>
              </a:ext>
            </a:extLst>
          </p:cNvPr>
          <p:cNvGraphicFramePr/>
          <p:nvPr>
            <p:extLst>
              <p:ext uri="{D42A27DB-BD31-4B8C-83A1-F6EECF244321}">
                <p14:modId xmlns:p14="http://schemas.microsoft.com/office/powerpoint/2010/main" val="504879668"/>
              </p:ext>
            </p:extLst>
          </p:nvPr>
        </p:nvGraphicFramePr>
        <p:xfrm>
          <a:off x="-113594" y="-700742"/>
          <a:ext cx="3505200" cy="534406"/>
        </p:xfrm>
        <a:graphic>
          <a:graphicData uri="http://schemas.openxmlformats.org/drawingml/2006/chart">
            <c:chart xmlns:c="http://schemas.openxmlformats.org/drawingml/2006/chart" xmlns:r="http://schemas.openxmlformats.org/officeDocument/2006/relationships" r:id="rId8"/>
          </a:graphicData>
        </a:graphic>
      </p:graphicFrame>
      <p:sp>
        <p:nvSpPr>
          <p:cNvPr id="24" name="TextBox 23"/>
          <p:cNvSpPr txBox="1"/>
          <p:nvPr/>
        </p:nvSpPr>
        <p:spPr>
          <a:xfrm>
            <a:off x="2543122" y="1013330"/>
            <a:ext cx="1266825" cy="338554"/>
          </a:xfrm>
          <a:prstGeom prst="rect">
            <a:avLst/>
          </a:prstGeom>
          <a:noFill/>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lumMod val="75000"/>
                  </a:srgbClr>
                </a:solidFill>
                <a:effectLst/>
                <a:uLnTx/>
                <a:uFillTx/>
                <a:latin typeface="Calibri" panose="020F0502020204030204" pitchFamily="34" charset="0"/>
                <a:ea typeface="+mn-ea"/>
                <a:cs typeface="Calibri" panose="020F0502020204030204" pitchFamily="34" charset="0"/>
              </a:rPr>
              <a:t>Total</a:t>
            </a:r>
          </a:p>
        </p:txBody>
      </p:sp>
      <p:sp>
        <p:nvSpPr>
          <p:cNvPr id="25" name="TextBox 24"/>
          <p:cNvSpPr txBox="1"/>
          <p:nvPr/>
        </p:nvSpPr>
        <p:spPr>
          <a:xfrm>
            <a:off x="5663298" y="1013330"/>
            <a:ext cx="1266825" cy="338554"/>
          </a:xfrm>
          <a:prstGeom prst="rect">
            <a:avLst/>
          </a:prstGeom>
          <a:noFill/>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C000"/>
                </a:solidFill>
                <a:effectLst/>
                <a:uLnTx/>
                <a:uFillTx/>
                <a:latin typeface="Calibri" panose="020F0502020204030204" pitchFamily="34" charset="0"/>
                <a:ea typeface="+mn-ea"/>
                <a:cs typeface="Calibri" panose="020F0502020204030204" pitchFamily="34" charset="0"/>
              </a:rPr>
              <a:t>Segment 2</a:t>
            </a:r>
          </a:p>
        </p:txBody>
      </p:sp>
      <p:sp>
        <p:nvSpPr>
          <p:cNvPr id="26" name="TextBox 25"/>
          <p:cNvSpPr txBox="1"/>
          <p:nvPr/>
        </p:nvSpPr>
        <p:spPr>
          <a:xfrm>
            <a:off x="7190031" y="1013330"/>
            <a:ext cx="1266825" cy="338554"/>
          </a:xfrm>
          <a:prstGeom prst="rect">
            <a:avLst/>
          </a:prstGeom>
          <a:noFill/>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A2C617"/>
                </a:solidFill>
                <a:effectLst/>
                <a:uLnTx/>
                <a:uFillTx/>
                <a:latin typeface="Calibri" panose="020F0502020204030204" pitchFamily="34" charset="0"/>
                <a:ea typeface="+mn-ea"/>
                <a:cs typeface="Calibri" panose="020F0502020204030204" pitchFamily="34" charset="0"/>
              </a:rPr>
              <a:t>Segment 3</a:t>
            </a:r>
          </a:p>
        </p:txBody>
      </p:sp>
      <p:sp>
        <p:nvSpPr>
          <p:cNvPr id="27" name="TextBox 26"/>
          <p:cNvSpPr txBox="1"/>
          <p:nvPr/>
        </p:nvSpPr>
        <p:spPr>
          <a:xfrm>
            <a:off x="8716764" y="1013330"/>
            <a:ext cx="1266825" cy="338554"/>
          </a:xfrm>
          <a:prstGeom prst="rect">
            <a:avLst/>
          </a:prstGeom>
          <a:noFill/>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9C9C"/>
                </a:solidFill>
                <a:effectLst/>
                <a:uLnTx/>
                <a:uFillTx/>
                <a:latin typeface="Calibri" panose="020F0502020204030204" pitchFamily="34" charset="0"/>
                <a:ea typeface="+mn-ea"/>
                <a:cs typeface="Calibri" panose="020F0502020204030204" pitchFamily="34" charset="0"/>
              </a:rPr>
              <a:t>Segment 4</a:t>
            </a:r>
          </a:p>
        </p:txBody>
      </p:sp>
      <p:sp>
        <p:nvSpPr>
          <p:cNvPr id="28" name="TextBox 27"/>
          <p:cNvSpPr txBox="1"/>
          <p:nvPr/>
        </p:nvSpPr>
        <p:spPr>
          <a:xfrm>
            <a:off x="10243497" y="1013330"/>
            <a:ext cx="1266825" cy="338554"/>
          </a:xfrm>
          <a:prstGeom prst="rect">
            <a:avLst/>
          </a:prstGeom>
          <a:noFill/>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Segment 5</a:t>
            </a:r>
          </a:p>
        </p:txBody>
      </p:sp>
      <p:sp>
        <p:nvSpPr>
          <p:cNvPr id="30" name="TextBox 29"/>
          <p:cNvSpPr txBox="1"/>
          <p:nvPr/>
        </p:nvSpPr>
        <p:spPr>
          <a:xfrm>
            <a:off x="4136565" y="1013330"/>
            <a:ext cx="1266825" cy="338554"/>
          </a:xfrm>
          <a:prstGeom prst="rect">
            <a:avLst/>
          </a:prstGeom>
          <a:noFill/>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EE7707"/>
                </a:solidFill>
                <a:effectLst/>
                <a:uLnTx/>
                <a:uFillTx/>
                <a:latin typeface="Calibri" panose="020F0502020204030204" pitchFamily="34" charset="0"/>
                <a:ea typeface="+mn-ea"/>
                <a:cs typeface="Calibri" panose="020F0502020204030204" pitchFamily="34" charset="0"/>
              </a:rPr>
              <a:t>Segment 1</a:t>
            </a:r>
          </a:p>
        </p:txBody>
      </p:sp>
    </p:spTree>
    <p:extLst>
      <p:ext uri="{BB962C8B-B14F-4D97-AF65-F5344CB8AC3E}">
        <p14:creationId xmlns:p14="http://schemas.microsoft.com/office/powerpoint/2010/main" val="915658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3933EF-6542-403C-88BA-43482E0BFFED}"/>
              </a:ext>
            </a:extLst>
          </p:cNvPr>
          <p:cNvSpPr>
            <a:spLocks noGrp="1"/>
          </p:cNvSpPr>
          <p:nvPr>
            <p:ph type="title"/>
          </p:nvPr>
        </p:nvSpPr>
        <p:spPr/>
        <p:txBody>
          <a:bodyPr/>
          <a:lstStyle/>
          <a:p>
            <a:r>
              <a:rPr lang="en-US" dirty="0"/>
              <a:t>Methodology</a:t>
            </a:r>
            <a:endParaRPr lang="en-GB" dirty="0"/>
          </a:p>
        </p:txBody>
      </p:sp>
      <p:sp>
        <p:nvSpPr>
          <p:cNvPr id="5" name="Slide Number Placeholder 4">
            <a:extLst>
              <a:ext uri="{FF2B5EF4-FFF2-40B4-BE49-F238E27FC236}">
                <a16:creationId xmlns:a16="http://schemas.microsoft.com/office/drawing/2014/main" id="{DF063D53-DFEE-47BD-B74B-E6AB84AE1B47}"/>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C4C6F56-B3DB-B64D-89A3-7D5B0D04A5CD}" type="slidenum">
              <a:rPr kumimoji="0" lang="en-GB" sz="900" b="0" i="0" u="none" strike="noStrike" kern="1200" cap="none" spc="0" normalizeH="0" baseline="0" noProof="0" smtClean="0">
                <a:ln>
                  <a:noFill/>
                </a:ln>
                <a:solidFill>
                  <a:srgbClr val="4A4A49"/>
                </a:solidFill>
                <a:effectLst/>
                <a:uLnTx/>
                <a:uFillTx/>
                <a:latin typeface="Calibri" panose="020F0502020204030204" pitchFamily="34" charset="0"/>
                <a:ea typeface="+mn-ea"/>
                <a:cs typeface="Calibri" panose="020F05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GB"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endParaRPr>
          </a:p>
        </p:txBody>
      </p:sp>
      <p:sp>
        <p:nvSpPr>
          <p:cNvPr id="6" name="Footer Placeholder 5">
            <a:extLst>
              <a:ext uri="{FF2B5EF4-FFF2-40B4-BE49-F238E27FC236}">
                <a16:creationId xmlns:a16="http://schemas.microsoft.com/office/drawing/2014/main" id="{BA59AABE-5F8F-460B-9BA5-673CE7BDEA0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rPr>
              <a:t>Methodology</a:t>
            </a:r>
          </a:p>
        </p:txBody>
      </p:sp>
      <p:sp>
        <p:nvSpPr>
          <p:cNvPr id="4" name="Rectangle 3">
            <a:extLst>
              <a:ext uri="{FF2B5EF4-FFF2-40B4-BE49-F238E27FC236}">
                <a16:creationId xmlns:a16="http://schemas.microsoft.com/office/drawing/2014/main" id="{62ED8255-C85F-46F1-BA44-46D506CE88F4}"/>
              </a:ext>
            </a:extLst>
          </p:cNvPr>
          <p:cNvSpPr/>
          <p:nvPr/>
        </p:nvSpPr>
        <p:spPr>
          <a:xfrm>
            <a:off x="212326" y="923924"/>
            <a:ext cx="5756275" cy="526732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2" name="Text Placeholder 1">
            <a:extLst>
              <a:ext uri="{FF2B5EF4-FFF2-40B4-BE49-F238E27FC236}">
                <a16:creationId xmlns:a16="http://schemas.microsoft.com/office/drawing/2014/main" id="{41E44650-1A0E-45E4-93C8-5C00C8EA759C}"/>
              </a:ext>
            </a:extLst>
          </p:cNvPr>
          <p:cNvSpPr>
            <a:spLocks noGrp="1"/>
          </p:cNvSpPr>
          <p:nvPr>
            <p:ph type="body" sz="quarter" idx="10"/>
          </p:nvPr>
        </p:nvSpPr>
        <p:spPr>
          <a:xfrm>
            <a:off x="334432" y="1284817"/>
            <a:ext cx="5504393" cy="4811183"/>
          </a:xfrm>
        </p:spPr>
        <p:txBody>
          <a:bodyPr>
            <a:normAutofit/>
          </a:bodyPr>
          <a:lstStyle/>
          <a:p>
            <a:pPr algn="ctr"/>
            <a:r>
              <a:rPr lang="en-GB" sz="1600" b="1" dirty="0">
                <a:solidFill>
                  <a:schemeClr val="bg1"/>
                </a:solidFill>
              </a:rPr>
              <a:t>Data collection: Ipsos MORI</a:t>
            </a:r>
          </a:p>
          <a:p>
            <a:pPr algn="ctr"/>
            <a:endParaRPr lang="en-GB" sz="1600" b="1" dirty="0">
              <a:solidFill>
                <a:schemeClr val="bg1"/>
              </a:solidFill>
            </a:endParaRPr>
          </a:p>
          <a:p>
            <a:pPr marL="882635" lvl="2" indent="-285750">
              <a:buFont typeface="Arial" panose="020B0604020202020204" pitchFamily="34" charset="0"/>
              <a:buChar char="•"/>
            </a:pPr>
            <a:r>
              <a:rPr lang="en-GB" sz="1600" dirty="0">
                <a:solidFill>
                  <a:schemeClr val="bg1"/>
                </a:solidFill>
              </a:rPr>
              <a:t>Online survey</a:t>
            </a:r>
          </a:p>
          <a:p>
            <a:pPr marL="882635" lvl="2" indent="-285750">
              <a:buFont typeface="Arial" panose="020B0604020202020204" pitchFamily="34" charset="0"/>
              <a:buChar char="•"/>
            </a:pPr>
            <a:endParaRPr lang="en-GB" sz="1600" dirty="0">
              <a:solidFill>
                <a:schemeClr val="bg1"/>
              </a:solidFill>
            </a:endParaRPr>
          </a:p>
          <a:p>
            <a:pPr marL="882635" lvl="2" indent="-285750">
              <a:buFont typeface="Arial" panose="020B0604020202020204" pitchFamily="34" charset="0"/>
              <a:buChar char="•"/>
            </a:pPr>
            <a:r>
              <a:rPr lang="en-GB" sz="1600" dirty="0">
                <a:solidFill>
                  <a:schemeClr val="bg1"/>
                </a:solidFill>
              </a:rPr>
              <a:t>Sample: 2,000 adults aged 18 – 65</a:t>
            </a:r>
          </a:p>
          <a:p>
            <a:pPr marL="882635" lvl="2" indent="-285750">
              <a:buFont typeface="Arial" panose="020B0604020202020204" pitchFamily="34" charset="0"/>
              <a:buChar char="•"/>
            </a:pPr>
            <a:endParaRPr lang="en-GB" sz="1600" dirty="0">
              <a:solidFill>
                <a:schemeClr val="bg1"/>
              </a:solidFill>
            </a:endParaRPr>
          </a:p>
          <a:p>
            <a:pPr marL="882635" lvl="2" indent="-285750">
              <a:buFont typeface="Arial" panose="020B0604020202020204" pitchFamily="34" charset="0"/>
              <a:buChar char="•"/>
            </a:pPr>
            <a:r>
              <a:rPr lang="en-GB" sz="1600" dirty="0">
                <a:solidFill>
                  <a:schemeClr val="bg1"/>
                </a:solidFill>
              </a:rPr>
              <a:t>Quotas and weighting: age, gender and region. Source of population profiles: Eurostat.</a:t>
            </a:r>
          </a:p>
          <a:p>
            <a:pPr marL="882635" lvl="2" indent="-285750">
              <a:buFont typeface="Arial" panose="020B0604020202020204" pitchFamily="34" charset="0"/>
              <a:buChar char="•"/>
            </a:pPr>
            <a:endParaRPr lang="en-GB" sz="1600" dirty="0">
              <a:solidFill>
                <a:schemeClr val="bg1"/>
              </a:solidFill>
            </a:endParaRPr>
          </a:p>
          <a:p>
            <a:pPr marL="882635" lvl="2" indent="-285750">
              <a:buFont typeface="Arial" panose="020B0604020202020204" pitchFamily="34" charset="0"/>
              <a:buChar char="•"/>
            </a:pPr>
            <a:r>
              <a:rPr lang="en-GB" sz="1600" dirty="0">
                <a:solidFill>
                  <a:schemeClr val="bg1"/>
                </a:solidFill>
              </a:rPr>
              <a:t>Sample originally recruited and weighted to be representative of the adult population of the country. Respondents excluded if not at all likely to vote in next European Parliament elections in May 2019 or if not eligible to vote. </a:t>
            </a:r>
          </a:p>
          <a:p>
            <a:pPr marL="882635" lvl="2" indent="-285750">
              <a:buFont typeface="Arial" panose="020B0604020202020204" pitchFamily="34" charset="0"/>
              <a:buChar char="•"/>
            </a:pPr>
            <a:endParaRPr lang="en-GB" sz="1600" dirty="0">
              <a:solidFill>
                <a:schemeClr val="bg1"/>
              </a:solidFill>
            </a:endParaRPr>
          </a:p>
          <a:p>
            <a:pPr marL="882635" lvl="2" indent="-285750">
              <a:buFont typeface="Arial" panose="020B0604020202020204" pitchFamily="34" charset="0"/>
              <a:buChar char="•"/>
            </a:pPr>
            <a:r>
              <a:rPr lang="en-GB" sz="1600" dirty="0">
                <a:solidFill>
                  <a:schemeClr val="bg1"/>
                </a:solidFill>
              </a:rPr>
              <a:t>Fieldwork: 4 – 16 January 2019</a:t>
            </a:r>
            <a:endParaRPr lang="en-US" sz="1600" dirty="0">
              <a:solidFill>
                <a:schemeClr val="bg1"/>
              </a:solidFill>
            </a:endParaRPr>
          </a:p>
          <a:p>
            <a:endParaRPr lang="en-GB" sz="1600" b="1" dirty="0">
              <a:solidFill>
                <a:schemeClr val="bg1"/>
              </a:solidFill>
            </a:endParaRPr>
          </a:p>
        </p:txBody>
      </p:sp>
      <p:grpSp>
        <p:nvGrpSpPr>
          <p:cNvPr id="26" name="Group 25">
            <a:extLst>
              <a:ext uri="{FF2B5EF4-FFF2-40B4-BE49-F238E27FC236}">
                <a16:creationId xmlns:a16="http://schemas.microsoft.com/office/drawing/2014/main" id="{86A3B8FF-A468-43C3-B97D-0015468FA5B2}"/>
              </a:ext>
            </a:extLst>
          </p:cNvPr>
          <p:cNvGrpSpPr>
            <a:grpSpLocks noChangeAspect="1"/>
          </p:cNvGrpSpPr>
          <p:nvPr/>
        </p:nvGrpSpPr>
        <p:grpSpPr>
          <a:xfrm>
            <a:off x="322183" y="1820777"/>
            <a:ext cx="540000" cy="540000"/>
            <a:chOff x="4075113" y="1852614"/>
            <a:chExt cx="608013" cy="608013"/>
          </a:xfrm>
          <a:solidFill>
            <a:schemeClr val="bg1"/>
          </a:solidFill>
        </p:grpSpPr>
        <p:sp>
          <p:nvSpPr>
            <p:cNvPr id="27" name="Freeform 8">
              <a:extLst>
                <a:ext uri="{FF2B5EF4-FFF2-40B4-BE49-F238E27FC236}">
                  <a16:creationId xmlns:a16="http://schemas.microsoft.com/office/drawing/2014/main" id="{56FC902E-EA6D-42F2-9D7B-6678BB898407}"/>
                </a:ext>
              </a:extLst>
            </p:cNvPr>
            <p:cNvSpPr>
              <a:spLocks noEditPoints="1"/>
            </p:cNvSpPr>
            <p:nvPr/>
          </p:nvSpPr>
          <p:spPr bwMode="auto">
            <a:xfrm>
              <a:off x="4132263" y="1981201"/>
              <a:ext cx="500063" cy="355600"/>
            </a:xfrm>
            <a:custGeom>
              <a:avLst/>
              <a:gdLst/>
              <a:ahLst/>
              <a:cxnLst>
                <a:cxn ang="0">
                  <a:pos x="285" y="10"/>
                </a:cxn>
                <a:cxn ang="0">
                  <a:pos x="282" y="4"/>
                </a:cxn>
                <a:cxn ang="0">
                  <a:pos x="41" y="0"/>
                </a:cxn>
                <a:cxn ang="0">
                  <a:pos x="34" y="4"/>
                </a:cxn>
                <a:cxn ang="0">
                  <a:pos x="31" y="187"/>
                </a:cxn>
                <a:cxn ang="0">
                  <a:pos x="12" y="187"/>
                </a:cxn>
                <a:cxn ang="0">
                  <a:pos x="2" y="195"/>
                </a:cxn>
                <a:cxn ang="0">
                  <a:pos x="0" y="210"/>
                </a:cxn>
                <a:cxn ang="0">
                  <a:pos x="2" y="215"/>
                </a:cxn>
                <a:cxn ang="0">
                  <a:pos x="12" y="223"/>
                </a:cxn>
                <a:cxn ang="0">
                  <a:pos x="300" y="224"/>
                </a:cxn>
                <a:cxn ang="0">
                  <a:pos x="310" y="220"/>
                </a:cxn>
                <a:cxn ang="0">
                  <a:pos x="315" y="210"/>
                </a:cxn>
                <a:cxn ang="0">
                  <a:pos x="314" y="199"/>
                </a:cxn>
                <a:cxn ang="0">
                  <a:pos x="306" y="188"/>
                </a:cxn>
                <a:cxn ang="0">
                  <a:pos x="300" y="187"/>
                </a:cxn>
                <a:cxn ang="0">
                  <a:pos x="40" y="10"/>
                </a:cxn>
                <a:cxn ang="0">
                  <a:pos x="274" y="10"/>
                </a:cxn>
                <a:cxn ang="0">
                  <a:pos x="275" y="188"/>
                </a:cxn>
                <a:cxn ang="0">
                  <a:pos x="41" y="189"/>
                </a:cxn>
                <a:cxn ang="0">
                  <a:pos x="40" y="188"/>
                </a:cxn>
                <a:cxn ang="0">
                  <a:pos x="137" y="211"/>
                </a:cxn>
                <a:cxn ang="0">
                  <a:pos x="131" y="207"/>
                </a:cxn>
                <a:cxn ang="0">
                  <a:pos x="131" y="203"/>
                </a:cxn>
                <a:cxn ang="0">
                  <a:pos x="137" y="199"/>
                </a:cxn>
                <a:cxn ang="0">
                  <a:pos x="142" y="201"/>
                </a:cxn>
                <a:cxn ang="0">
                  <a:pos x="143" y="205"/>
                </a:cxn>
                <a:cxn ang="0">
                  <a:pos x="140" y="211"/>
                </a:cxn>
                <a:cxn ang="0">
                  <a:pos x="137" y="211"/>
                </a:cxn>
                <a:cxn ang="0">
                  <a:pos x="154" y="211"/>
                </a:cxn>
                <a:cxn ang="0">
                  <a:pos x="152" y="205"/>
                </a:cxn>
                <a:cxn ang="0">
                  <a:pos x="153" y="201"/>
                </a:cxn>
                <a:cxn ang="0">
                  <a:pos x="158" y="199"/>
                </a:cxn>
                <a:cxn ang="0">
                  <a:pos x="164" y="203"/>
                </a:cxn>
                <a:cxn ang="0">
                  <a:pos x="164" y="207"/>
                </a:cxn>
                <a:cxn ang="0">
                  <a:pos x="158" y="211"/>
                </a:cxn>
                <a:cxn ang="0">
                  <a:pos x="178" y="211"/>
                </a:cxn>
                <a:cxn ang="0">
                  <a:pos x="174" y="210"/>
                </a:cxn>
                <a:cxn ang="0">
                  <a:pos x="172" y="205"/>
                </a:cxn>
                <a:cxn ang="0">
                  <a:pos x="175" y="199"/>
                </a:cxn>
                <a:cxn ang="0">
                  <a:pos x="180" y="199"/>
                </a:cxn>
                <a:cxn ang="0">
                  <a:pos x="184" y="205"/>
                </a:cxn>
                <a:cxn ang="0">
                  <a:pos x="182" y="210"/>
                </a:cxn>
                <a:cxn ang="0">
                  <a:pos x="178" y="211"/>
                </a:cxn>
                <a:cxn ang="0">
                  <a:pos x="225" y="211"/>
                </a:cxn>
                <a:cxn ang="0">
                  <a:pos x="287" y="211"/>
                </a:cxn>
              </a:cxnLst>
              <a:rect l="0" t="0" r="r" b="b"/>
              <a:pathLst>
                <a:path w="315" h="224">
                  <a:moveTo>
                    <a:pt x="300" y="187"/>
                  </a:moveTo>
                  <a:lnTo>
                    <a:pt x="285" y="187"/>
                  </a:lnTo>
                  <a:lnTo>
                    <a:pt x="285" y="10"/>
                  </a:lnTo>
                  <a:lnTo>
                    <a:pt x="285" y="10"/>
                  </a:lnTo>
                  <a:lnTo>
                    <a:pt x="284" y="6"/>
                  </a:lnTo>
                  <a:lnTo>
                    <a:pt x="282" y="4"/>
                  </a:lnTo>
                  <a:lnTo>
                    <a:pt x="277" y="1"/>
                  </a:lnTo>
                  <a:lnTo>
                    <a:pt x="274" y="0"/>
                  </a:lnTo>
                  <a:lnTo>
                    <a:pt x="41" y="0"/>
                  </a:lnTo>
                  <a:lnTo>
                    <a:pt x="41" y="0"/>
                  </a:lnTo>
                  <a:lnTo>
                    <a:pt x="38" y="1"/>
                  </a:lnTo>
                  <a:lnTo>
                    <a:pt x="34" y="4"/>
                  </a:lnTo>
                  <a:lnTo>
                    <a:pt x="31" y="6"/>
                  </a:lnTo>
                  <a:lnTo>
                    <a:pt x="31" y="10"/>
                  </a:lnTo>
                  <a:lnTo>
                    <a:pt x="31" y="187"/>
                  </a:lnTo>
                  <a:lnTo>
                    <a:pt x="15" y="187"/>
                  </a:lnTo>
                  <a:lnTo>
                    <a:pt x="15" y="187"/>
                  </a:lnTo>
                  <a:lnTo>
                    <a:pt x="12" y="187"/>
                  </a:lnTo>
                  <a:lnTo>
                    <a:pt x="9" y="188"/>
                  </a:lnTo>
                  <a:lnTo>
                    <a:pt x="4" y="191"/>
                  </a:lnTo>
                  <a:lnTo>
                    <a:pt x="2" y="195"/>
                  </a:lnTo>
                  <a:lnTo>
                    <a:pt x="0" y="199"/>
                  </a:lnTo>
                  <a:lnTo>
                    <a:pt x="0" y="201"/>
                  </a:lnTo>
                  <a:lnTo>
                    <a:pt x="0" y="210"/>
                  </a:lnTo>
                  <a:lnTo>
                    <a:pt x="0" y="210"/>
                  </a:lnTo>
                  <a:lnTo>
                    <a:pt x="0" y="212"/>
                  </a:lnTo>
                  <a:lnTo>
                    <a:pt x="2" y="215"/>
                  </a:lnTo>
                  <a:lnTo>
                    <a:pt x="4" y="220"/>
                  </a:lnTo>
                  <a:lnTo>
                    <a:pt x="9" y="223"/>
                  </a:lnTo>
                  <a:lnTo>
                    <a:pt x="12" y="223"/>
                  </a:lnTo>
                  <a:lnTo>
                    <a:pt x="15" y="224"/>
                  </a:lnTo>
                  <a:lnTo>
                    <a:pt x="300" y="224"/>
                  </a:lnTo>
                  <a:lnTo>
                    <a:pt x="300" y="224"/>
                  </a:lnTo>
                  <a:lnTo>
                    <a:pt x="303" y="223"/>
                  </a:lnTo>
                  <a:lnTo>
                    <a:pt x="306" y="223"/>
                  </a:lnTo>
                  <a:lnTo>
                    <a:pt x="310" y="220"/>
                  </a:lnTo>
                  <a:lnTo>
                    <a:pt x="313" y="215"/>
                  </a:lnTo>
                  <a:lnTo>
                    <a:pt x="314" y="212"/>
                  </a:lnTo>
                  <a:lnTo>
                    <a:pt x="315" y="210"/>
                  </a:lnTo>
                  <a:lnTo>
                    <a:pt x="315" y="201"/>
                  </a:lnTo>
                  <a:lnTo>
                    <a:pt x="315" y="201"/>
                  </a:lnTo>
                  <a:lnTo>
                    <a:pt x="314" y="199"/>
                  </a:lnTo>
                  <a:lnTo>
                    <a:pt x="313" y="195"/>
                  </a:lnTo>
                  <a:lnTo>
                    <a:pt x="310" y="191"/>
                  </a:lnTo>
                  <a:lnTo>
                    <a:pt x="306" y="188"/>
                  </a:lnTo>
                  <a:lnTo>
                    <a:pt x="303" y="187"/>
                  </a:lnTo>
                  <a:lnTo>
                    <a:pt x="300" y="187"/>
                  </a:lnTo>
                  <a:lnTo>
                    <a:pt x="300" y="187"/>
                  </a:lnTo>
                  <a:lnTo>
                    <a:pt x="300" y="187"/>
                  </a:lnTo>
                  <a:close/>
                  <a:moveTo>
                    <a:pt x="40" y="188"/>
                  </a:moveTo>
                  <a:lnTo>
                    <a:pt x="40" y="10"/>
                  </a:lnTo>
                  <a:lnTo>
                    <a:pt x="40" y="10"/>
                  </a:lnTo>
                  <a:lnTo>
                    <a:pt x="41" y="10"/>
                  </a:lnTo>
                  <a:lnTo>
                    <a:pt x="274" y="10"/>
                  </a:lnTo>
                  <a:lnTo>
                    <a:pt x="274" y="10"/>
                  </a:lnTo>
                  <a:lnTo>
                    <a:pt x="275" y="10"/>
                  </a:lnTo>
                  <a:lnTo>
                    <a:pt x="275" y="188"/>
                  </a:lnTo>
                  <a:lnTo>
                    <a:pt x="275" y="188"/>
                  </a:lnTo>
                  <a:lnTo>
                    <a:pt x="274" y="189"/>
                  </a:lnTo>
                  <a:lnTo>
                    <a:pt x="41" y="189"/>
                  </a:lnTo>
                  <a:lnTo>
                    <a:pt x="41" y="189"/>
                  </a:lnTo>
                  <a:lnTo>
                    <a:pt x="40" y="188"/>
                  </a:lnTo>
                  <a:lnTo>
                    <a:pt x="40" y="188"/>
                  </a:lnTo>
                  <a:lnTo>
                    <a:pt x="40" y="188"/>
                  </a:lnTo>
                  <a:close/>
                  <a:moveTo>
                    <a:pt x="137" y="211"/>
                  </a:moveTo>
                  <a:lnTo>
                    <a:pt x="137" y="211"/>
                  </a:lnTo>
                  <a:lnTo>
                    <a:pt x="135" y="211"/>
                  </a:lnTo>
                  <a:lnTo>
                    <a:pt x="132" y="210"/>
                  </a:lnTo>
                  <a:lnTo>
                    <a:pt x="131" y="207"/>
                  </a:lnTo>
                  <a:lnTo>
                    <a:pt x="131" y="205"/>
                  </a:lnTo>
                  <a:lnTo>
                    <a:pt x="131" y="205"/>
                  </a:lnTo>
                  <a:lnTo>
                    <a:pt x="131" y="203"/>
                  </a:lnTo>
                  <a:lnTo>
                    <a:pt x="132" y="201"/>
                  </a:lnTo>
                  <a:lnTo>
                    <a:pt x="135" y="199"/>
                  </a:lnTo>
                  <a:lnTo>
                    <a:pt x="137" y="199"/>
                  </a:lnTo>
                  <a:lnTo>
                    <a:pt x="137" y="199"/>
                  </a:lnTo>
                  <a:lnTo>
                    <a:pt x="140" y="199"/>
                  </a:lnTo>
                  <a:lnTo>
                    <a:pt x="142" y="201"/>
                  </a:lnTo>
                  <a:lnTo>
                    <a:pt x="143" y="203"/>
                  </a:lnTo>
                  <a:lnTo>
                    <a:pt x="143" y="205"/>
                  </a:lnTo>
                  <a:lnTo>
                    <a:pt x="143" y="205"/>
                  </a:lnTo>
                  <a:lnTo>
                    <a:pt x="143" y="207"/>
                  </a:lnTo>
                  <a:lnTo>
                    <a:pt x="142" y="210"/>
                  </a:lnTo>
                  <a:lnTo>
                    <a:pt x="140" y="211"/>
                  </a:lnTo>
                  <a:lnTo>
                    <a:pt x="137" y="211"/>
                  </a:lnTo>
                  <a:lnTo>
                    <a:pt x="137" y="211"/>
                  </a:lnTo>
                  <a:lnTo>
                    <a:pt x="137" y="211"/>
                  </a:lnTo>
                  <a:close/>
                  <a:moveTo>
                    <a:pt x="158" y="211"/>
                  </a:moveTo>
                  <a:lnTo>
                    <a:pt x="158" y="211"/>
                  </a:lnTo>
                  <a:lnTo>
                    <a:pt x="154" y="211"/>
                  </a:lnTo>
                  <a:lnTo>
                    <a:pt x="153" y="210"/>
                  </a:lnTo>
                  <a:lnTo>
                    <a:pt x="152" y="207"/>
                  </a:lnTo>
                  <a:lnTo>
                    <a:pt x="152" y="205"/>
                  </a:lnTo>
                  <a:lnTo>
                    <a:pt x="152" y="205"/>
                  </a:lnTo>
                  <a:lnTo>
                    <a:pt x="152" y="203"/>
                  </a:lnTo>
                  <a:lnTo>
                    <a:pt x="153" y="201"/>
                  </a:lnTo>
                  <a:lnTo>
                    <a:pt x="154" y="199"/>
                  </a:lnTo>
                  <a:lnTo>
                    <a:pt x="158" y="199"/>
                  </a:lnTo>
                  <a:lnTo>
                    <a:pt x="158" y="199"/>
                  </a:lnTo>
                  <a:lnTo>
                    <a:pt x="159" y="199"/>
                  </a:lnTo>
                  <a:lnTo>
                    <a:pt x="162" y="201"/>
                  </a:lnTo>
                  <a:lnTo>
                    <a:pt x="164" y="203"/>
                  </a:lnTo>
                  <a:lnTo>
                    <a:pt x="164" y="205"/>
                  </a:lnTo>
                  <a:lnTo>
                    <a:pt x="164" y="205"/>
                  </a:lnTo>
                  <a:lnTo>
                    <a:pt x="164" y="207"/>
                  </a:lnTo>
                  <a:lnTo>
                    <a:pt x="162" y="210"/>
                  </a:lnTo>
                  <a:lnTo>
                    <a:pt x="159" y="211"/>
                  </a:lnTo>
                  <a:lnTo>
                    <a:pt x="158" y="211"/>
                  </a:lnTo>
                  <a:lnTo>
                    <a:pt x="158" y="211"/>
                  </a:lnTo>
                  <a:lnTo>
                    <a:pt x="158" y="211"/>
                  </a:lnTo>
                  <a:close/>
                  <a:moveTo>
                    <a:pt x="178" y="211"/>
                  </a:moveTo>
                  <a:lnTo>
                    <a:pt x="178" y="211"/>
                  </a:lnTo>
                  <a:lnTo>
                    <a:pt x="175" y="211"/>
                  </a:lnTo>
                  <a:lnTo>
                    <a:pt x="174" y="210"/>
                  </a:lnTo>
                  <a:lnTo>
                    <a:pt x="172" y="207"/>
                  </a:lnTo>
                  <a:lnTo>
                    <a:pt x="172" y="205"/>
                  </a:lnTo>
                  <a:lnTo>
                    <a:pt x="172" y="205"/>
                  </a:lnTo>
                  <a:lnTo>
                    <a:pt x="172" y="203"/>
                  </a:lnTo>
                  <a:lnTo>
                    <a:pt x="174" y="201"/>
                  </a:lnTo>
                  <a:lnTo>
                    <a:pt x="175" y="199"/>
                  </a:lnTo>
                  <a:lnTo>
                    <a:pt x="178" y="199"/>
                  </a:lnTo>
                  <a:lnTo>
                    <a:pt x="178" y="199"/>
                  </a:lnTo>
                  <a:lnTo>
                    <a:pt x="180" y="199"/>
                  </a:lnTo>
                  <a:lnTo>
                    <a:pt x="182" y="201"/>
                  </a:lnTo>
                  <a:lnTo>
                    <a:pt x="184" y="203"/>
                  </a:lnTo>
                  <a:lnTo>
                    <a:pt x="184" y="205"/>
                  </a:lnTo>
                  <a:lnTo>
                    <a:pt x="184" y="205"/>
                  </a:lnTo>
                  <a:lnTo>
                    <a:pt x="184" y="207"/>
                  </a:lnTo>
                  <a:lnTo>
                    <a:pt x="182" y="210"/>
                  </a:lnTo>
                  <a:lnTo>
                    <a:pt x="180" y="211"/>
                  </a:lnTo>
                  <a:lnTo>
                    <a:pt x="178" y="211"/>
                  </a:lnTo>
                  <a:lnTo>
                    <a:pt x="178" y="211"/>
                  </a:lnTo>
                  <a:lnTo>
                    <a:pt x="178" y="211"/>
                  </a:lnTo>
                  <a:close/>
                  <a:moveTo>
                    <a:pt x="287" y="211"/>
                  </a:moveTo>
                  <a:lnTo>
                    <a:pt x="225" y="211"/>
                  </a:lnTo>
                  <a:lnTo>
                    <a:pt x="225" y="199"/>
                  </a:lnTo>
                  <a:lnTo>
                    <a:pt x="287" y="199"/>
                  </a:lnTo>
                  <a:lnTo>
                    <a:pt x="287" y="211"/>
                  </a:lnTo>
                  <a:lnTo>
                    <a:pt x="287" y="2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A4A49"/>
                </a:solidFill>
                <a:effectLst/>
                <a:uLnTx/>
                <a:uFillTx/>
                <a:latin typeface="Franklin Gothic Book"/>
                <a:ea typeface="+mn-ea"/>
                <a:cs typeface="+mn-cs"/>
              </a:endParaRPr>
            </a:p>
          </p:txBody>
        </p:sp>
        <p:sp>
          <p:nvSpPr>
            <p:cNvPr id="28" name="Freeform 9">
              <a:extLst>
                <a:ext uri="{FF2B5EF4-FFF2-40B4-BE49-F238E27FC236}">
                  <a16:creationId xmlns:a16="http://schemas.microsoft.com/office/drawing/2014/main" id="{61A05BF1-EA51-470B-99AA-AC9E222CBCDD}"/>
                </a:ext>
              </a:extLst>
            </p:cNvPr>
            <p:cNvSpPr>
              <a:spLocks/>
            </p:cNvSpPr>
            <p:nvPr/>
          </p:nvSpPr>
          <p:spPr bwMode="auto">
            <a:xfrm>
              <a:off x="4284663" y="2039939"/>
              <a:ext cx="195263" cy="46038"/>
            </a:xfrm>
            <a:custGeom>
              <a:avLst/>
              <a:gdLst/>
              <a:ahLst/>
              <a:cxnLst>
                <a:cxn ang="0">
                  <a:pos x="0" y="21"/>
                </a:cxn>
                <a:cxn ang="0">
                  <a:pos x="5" y="29"/>
                </a:cxn>
                <a:cxn ang="0">
                  <a:pos x="5" y="29"/>
                </a:cxn>
                <a:cxn ang="0">
                  <a:pos x="11" y="24"/>
                </a:cxn>
                <a:cxn ang="0">
                  <a:pos x="18" y="21"/>
                </a:cxn>
                <a:cxn ang="0">
                  <a:pos x="25" y="16"/>
                </a:cxn>
                <a:cxn ang="0">
                  <a:pos x="32" y="14"/>
                </a:cxn>
                <a:cxn ang="0">
                  <a:pos x="39" y="12"/>
                </a:cxn>
                <a:cxn ang="0">
                  <a:pos x="46" y="10"/>
                </a:cxn>
                <a:cxn ang="0">
                  <a:pos x="54" y="9"/>
                </a:cxn>
                <a:cxn ang="0">
                  <a:pos x="62" y="9"/>
                </a:cxn>
                <a:cxn ang="0">
                  <a:pos x="68" y="9"/>
                </a:cxn>
                <a:cxn ang="0">
                  <a:pos x="77" y="10"/>
                </a:cxn>
                <a:cxn ang="0">
                  <a:pos x="84" y="12"/>
                </a:cxn>
                <a:cxn ang="0">
                  <a:pos x="91" y="14"/>
                </a:cxn>
                <a:cxn ang="0">
                  <a:pos x="98" y="16"/>
                </a:cxn>
                <a:cxn ang="0">
                  <a:pos x="105" y="20"/>
                </a:cxn>
                <a:cxn ang="0">
                  <a:pos x="112" y="23"/>
                </a:cxn>
                <a:cxn ang="0">
                  <a:pos x="118" y="28"/>
                </a:cxn>
                <a:cxn ang="0">
                  <a:pos x="123" y="21"/>
                </a:cxn>
                <a:cxn ang="0">
                  <a:pos x="123" y="21"/>
                </a:cxn>
                <a:cxn ang="0">
                  <a:pos x="116" y="15"/>
                </a:cxn>
                <a:cxn ang="0">
                  <a:pos x="109" y="11"/>
                </a:cxn>
                <a:cxn ang="0">
                  <a:pos x="101" y="7"/>
                </a:cxn>
                <a:cxn ang="0">
                  <a:pos x="94" y="4"/>
                </a:cxn>
                <a:cxn ang="0">
                  <a:pos x="85" y="2"/>
                </a:cxn>
                <a:cxn ang="0">
                  <a:pos x="78" y="0"/>
                </a:cxn>
                <a:cxn ang="0">
                  <a:pos x="69" y="0"/>
                </a:cxn>
                <a:cxn ang="0">
                  <a:pos x="62" y="0"/>
                </a:cxn>
                <a:cxn ang="0">
                  <a:pos x="54" y="0"/>
                </a:cxn>
                <a:cxn ang="0">
                  <a:pos x="45" y="0"/>
                </a:cxn>
                <a:cxn ang="0">
                  <a:pos x="37" y="2"/>
                </a:cxn>
                <a:cxn ang="0">
                  <a:pos x="29" y="4"/>
                </a:cxn>
                <a:cxn ang="0">
                  <a:pos x="21" y="8"/>
                </a:cxn>
                <a:cxn ang="0">
                  <a:pos x="14" y="11"/>
                </a:cxn>
                <a:cxn ang="0">
                  <a:pos x="8" y="16"/>
                </a:cxn>
                <a:cxn ang="0">
                  <a:pos x="0" y="21"/>
                </a:cxn>
                <a:cxn ang="0">
                  <a:pos x="0" y="21"/>
                </a:cxn>
                <a:cxn ang="0">
                  <a:pos x="0" y="21"/>
                </a:cxn>
              </a:cxnLst>
              <a:rect l="0" t="0" r="r" b="b"/>
              <a:pathLst>
                <a:path w="123" h="29">
                  <a:moveTo>
                    <a:pt x="0" y="21"/>
                  </a:moveTo>
                  <a:lnTo>
                    <a:pt x="5" y="29"/>
                  </a:lnTo>
                  <a:lnTo>
                    <a:pt x="5" y="29"/>
                  </a:lnTo>
                  <a:lnTo>
                    <a:pt x="11" y="24"/>
                  </a:lnTo>
                  <a:lnTo>
                    <a:pt x="18" y="21"/>
                  </a:lnTo>
                  <a:lnTo>
                    <a:pt x="25" y="16"/>
                  </a:lnTo>
                  <a:lnTo>
                    <a:pt x="32" y="14"/>
                  </a:lnTo>
                  <a:lnTo>
                    <a:pt x="39" y="12"/>
                  </a:lnTo>
                  <a:lnTo>
                    <a:pt x="46" y="10"/>
                  </a:lnTo>
                  <a:lnTo>
                    <a:pt x="54" y="9"/>
                  </a:lnTo>
                  <a:lnTo>
                    <a:pt x="62" y="9"/>
                  </a:lnTo>
                  <a:lnTo>
                    <a:pt x="68" y="9"/>
                  </a:lnTo>
                  <a:lnTo>
                    <a:pt x="77" y="10"/>
                  </a:lnTo>
                  <a:lnTo>
                    <a:pt x="84" y="12"/>
                  </a:lnTo>
                  <a:lnTo>
                    <a:pt x="91" y="14"/>
                  </a:lnTo>
                  <a:lnTo>
                    <a:pt x="98" y="16"/>
                  </a:lnTo>
                  <a:lnTo>
                    <a:pt x="105" y="20"/>
                  </a:lnTo>
                  <a:lnTo>
                    <a:pt x="112" y="23"/>
                  </a:lnTo>
                  <a:lnTo>
                    <a:pt x="118" y="28"/>
                  </a:lnTo>
                  <a:lnTo>
                    <a:pt x="123" y="21"/>
                  </a:lnTo>
                  <a:lnTo>
                    <a:pt x="123" y="21"/>
                  </a:lnTo>
                  <a:lnTo>
                    <a:pt x="116" y="15"/>
                  </a:lnTo>
                  <a:lnTo>
                    <a:pt x="109" y="11"/>
                  </a:lnTo>
                  <a:lnTo>
                    <a:pt x="101" y="7"/>
                  </a:lnTo>
                  <a:lnTo>
                    <a:pt x="94" y="4"/>
                  </a:lnTo>
                  <a:lnTo>
                    <a:pt x="85" y="2"/>
                  </a:lnTo>
                  <a:lnTo>
                    <a:pt x="78" y="0"/>
                  </a:lnTo>
                  <a:lnTo>
                    <a:pt x="69" y="0"/>
                  </a:lnTo>
                  <a:lnTo>
                    <a:pt x="62" y="0"/>
                  </a:lnTo>
                  <a:lnTo>
                    <a:pt x="54" y="0"/>
                  </a:lnTo>
                  <a:lnTo>
                    <a:pt x="45" y="0"/>
                  </a:lnTo>
                  <a:lnTo>
                    <a:pt x="37" y="2"/>
                  </a:lnTo>
                  <a:lnTo>
                    <a:pt x="29" y="4"/>
                  </a:lnTo>
                  <a:lnTo>
                    <a:pt x="21" y="8"/>
                  </a:lnTo>
                  <a:lnTo>
                    <a:pt x="14" y="11"/>
                  </a:lnTo>
                  <a:lnTo>
                    <a:pt x="8" y="16"/>
                  </a:lnTo>
                  <a:lnTo>
                    <a:pt x="0" y="21"/>
                  </a:lnTo>
                  <a:lnTo>
                    <a:pt x="0" y="21"/>
                  </a:lnTo>
                  <a:lnTo>
                    <a:pt x="0" y="2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A4A49"/>
                </a:solidFill>
                <a:effectLst/>
                <a:uLnTx/>
                <a:uFillTx/>
                <a:latin typeface="Franklin Gothic Book"/>
                <a:ea typeface="+mn-ea"/>
                <a:cs typeface="+mn-cs"/>
              </a:endParaRPr>
            </a:p>
          </p:txBody>
        </p:sp>
        <p:sp>
          <p:nvSpPr>
            <p:cNvPr id="29" name="Freeform 10">
              <a:extLst>
                <a:ext uri="{FF2B5EF4-FFF2-40B4-BE49-F238E27FC236}">
                  <a16:creationId xmlns:a16="http://schemas.microsoft.com/office/drawing/2014/main" id="{D6D96289-D29A-4C0F-92D2-69441DAC6F60}"/>
                </a:ext>
              </a:extLst>
            </p:cNvPr>
            <p:cNvSpPr>
              <a:spLocks/>
            </p:cNvSpPr>
            <p:nvPr/>
          </p:nvSpPr>
          <p:spPr bwMode="auto">
            <a:xfrm>
              <a:off x="4365626" y="2176464"/>
              <a:ext cx="38100" cy="36513"/>
            </a:xfrm>
            <a:custGeom>
              <a:avLst/>
              <a:gdLst/>
              <a:ahLst/>
              <a:cxnLst>
                <a:cxn ang="0">
                  <a:pos x="12" y="0"/>
                </a:cxn>
                <a:cxn ang="0">
                  <a:pos x="12" y="0"/>
                </a:cxn>
                <a:cxn ang="0">
                  <a:pos x="7" y="1"/>
                </a:cxn>
                <a:cxn ang="0">
                  <a:pos x="4" y="3"/>
                </a:cxn>
                <a:cxn ang="0">
                  <a:pos x="1" y="7"/>
                </a:cxn>
                <a:cxn ang="0">
                  <a:pos x="0" y="11"/>
                </a:cxn>
                <a:cxn ang="0">
                  <a:pos x="0" y="11"/>
                </a:cxn>
                <a:cxn ang="0">
                  <a:pos x="1" y="16"/>
                </a:cxn>
                <a:cxn ang="0">
                  <a:pos x="4" y="20"/>
                </a:cxn>
                <a:cxn ang="0">
                  <a:pos x="7" y="22"/>
                </a:cxn>
                <a:cxn ang="0">
                  <a:pos x="12" y="23"/>
                </a:cxn>
                <a:cxn ang="0">
                  <a:pos x="12" y="23"/>
                </a:cxn>
                <a:cxn ang="0">
                  <a:pos x="17" y="22"/>
                </a:cxn>
                <a:cxn ang="0">
                  <a:pos x="21" y="20"/>
                </a:cxn>
                <a:cxn ang="0">
                  <a:pos x="23" y="16"/>
                </a:cxn>
                <a:cxn ang="0">
                  <a:pos x="24" y="11"/>
                </a:cxn>
                <a:cxn ang="0">
                  <a:pos x="24" y="11"/>
                </a:cxn>
                <a:cxn ang="0">
                  <a:pos x="23" y="7"/>
                </a:cxn>
                <a:cxn ang="0">
                  <a:pos x="21" y="3"/>
                </a:cxn>
                <a:cxn ang="0">
                  <a:pos x="17" y="1"/>
                </a:cxn>
                <a:cxn ang="0">
                  <a:pos x="12" y="0"/>
                </a:cxn>
                <a:cxn ang="0">
                  <a:pos x="12" y="0"/>
                </a:cxn>
                <a:cxn ang="0">
                  <a:pos x="12" y="0"/>
                </a:cxn>
              </a:cxnLst>
              <a:rect l="0" t="0" r="r" b="b"/>
              <a:pathLst>
                <a:path w="24" h="23">
                  <a:moveTo>
                    <a:pt x="12" y="0"/>
                  </a:moveTo>
                  <a:lnTo>
                    <a:pt x="12" y="0"/>
                  </a:lnTo>
                  <a:lnTo>
                    <a:pt x="7" y="1"/>
                  </a:lnTo>
                  <a:lnTo>
                    <a:pt x="4" y="3"/>
                  </a:lnTo>
                  <a:lnTo>
                    <a:pt x="1" y="7"/>
                  </a:lnTo>
                  <a:lnTo>
                    <a:pt x="0" y="11"/>
                  </a:lnTo>
                  <a:lnTo>
                    <a:pt x="0" y="11"/>
                  </a:lnTo>
                  <a:lnTo>
                    <a:pt x="1" y="16"/>
                  </a:lnTo>
                  <a:lnTo>
                    <a:pt x="4" y="20"/>
                  </a:lnTo>
                  <a:lnTo>
                    <a:pt x="7" y="22"/>
                  </a:lnTo>
                  <a:lnTo>
                    <a:pt x="12" y="23"/>
                  </a:lnTo>
                  <a:lnTo>
                    <a:pt x="12" y="23"/>
                  </a:lnTo>
                  <a:lnTo>
                    <a:pt x="17" y="22"/>
                  </a:lnTo>
                  <a:lnTo>
                    <a:pt x="21" y="20"/>
                  </a:lnTo>
                  <a:lnTo>
                    <a:pt x="23" y="16"/>
                  </a:lnTo>
                  <a:lnTo>
                    <a:pt x="24" y="11"/>
                  </a:lnTo>
                  <a:lnTo>
                    <a:pt x="24" y="11"/>
                  </a:lnTo>
                  <a:lnTo>
                    <a:pt x="23" y="7"/>
                  </a:lnTo>
                  <a:lnTo>
                    <a:pt x="21" y="3"/>
                  </a:lnTo>
                  <a:lnTo>
                    <a:pt x="17" y="1"/>
                  </a:lnTo>
                  <a:lnTo>
                    <a:pt x="12" y="0"/>
                  </a:lnTo>
                  <a:lnTo>
                    <a:pt x="12" y="0"/>
                  </a:lnTo>
                  <a:lnTo>
                    <a:pt x="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A4A49"/>
                </a:solidFill>
                <a:effectLst/>
                <a:uLnTx/>
                <a:uFillTx/>
                <a:latin typeface="Franklin Gothic Book"/>
                <a:ea typeface="+mn-ea"/>
                <a:cs typeface="+mn-cs"/>
              </a:endParaRPr>
            </a:p>
          </p:txBody>
        </p:sp>
        <p:sp>
          <p:nvSpPr>
            <p:cNvPr id="30" name="Freeform 11">
              <a:extLst>
                <a:ext uri="{FF2B5EF4-FFF2-40B4-BE49-F238E27FC236}">
                  <a16:creationId xmlns:a16="http://schemas.microsoft.com/office/drawing/2014/main" id="{69928B11-8DE7-4FA0-AF9F-1E407B64DB84}"/>
                </a:ext>
              </a:extLst>
            </p:cNvPr>
            <p:cNvSpPr>
              <a:spLocks/>
            </p:cNvSpPr>
            <p:nvPr/>
          </p:nvSpPr>
          <p:spPr bwMode="auto">
            <a:xfrm>
              <a:off x="4332288" y="2128839"/>
              <a:ext cx="100013" cy="42863"/>
            </a:xfrm>
            <a:custGeom>
              <a:avLst/>
              <a:gdLst/>
              <a:ahLst/>
              <a:cxnLst>
                <a:cxn ang="0">
                  <a:pos x="4" y="13"/>
                </a:cxn>
                <a:cxn ang="0">
                  <a:pos x="4" y="13"/>
                </a:cxn>
                <a:cxn ang="0">
                  <a:pos x="0" y="16"/>
                </a:cxn>
                <a:cxn ang="0">
                  <a:pos x="6" y="27"/>
                </a:cxn>
                <a:cxn ang="0">
                  <a:pos x="6" y="27"/>
                </a:cxn>
                <a:cxn ang="0">
                  <a:pos x="8" y="23"/>
                </a:cxn>
                <a:cxn ang="0">
                  <a:pos x="11" y="20"/>
                </a:cxn>
                <a:cxn ang="0">
                  <a:pos x="11" y="20"/>
                </a:cxn>
                <a:cxn ang="0">
                  <a:pos x="16" y="15"/>
                </a:cxn>
                <a:cxn ang="0">
                  <a:pos x="21" y="13"/>
                </a:cxn>
                <a:cxn ang="0">
                  <a:pos x="26" y="11"/>
                </a:cxn>
                <a:cxn ang="0">
                  <a:pos x="32" y="10"/>
                </a:cxn>
                <a:cxn ang="0">
                  <a:pos x="38" y="11"/>
                </a:cxn>
                <a:cxn ang="0">
                  <a:pos x="43" y="13"/>
                </a:cxn>
                <a:cxn ang="0">
                  <a:pos x="48" y="15"/>
                </a:cxn>
                <a:cxn ang="0">
                  <a:pos x="53" y="20"/>
                </a:cxn>
                <a:cxn ang="0">
                  <a:pos x="53" y="20"/>
                </a:cxn>
                <a:cxn ang="0">
                  <a:pos x="57" y="25"/>
                </a:cxn>
                <a:cxn ang="0">
                  <a:pos x="63" y="16"/>
                </a:cxn>
                <a:cxn ang="0">
                  <a:pos x="63" y="16"/>
                </a:cxn>
                <a:cxn ang="0">
                  <a:pos x="59" y="13"/>
                </a:cxn>
                <a:cxn ang="0">
                  <a:pos x="59" y="13"/>
                </a:cxn>
                <a:cxn ang="0">
                  <a:pos x="54" y="7"/>
                </a:cxn>
                <a:cxn ang="0">
                  <a:pos x="46" y="4"/>
                </a:cxn>
                <a:cxn ang="0">
                  <a:pos x="39" y="1"/>
                </a:cxn>
                <a:cxn ang="0">
                  <a:pos x="32" y="0"/>
                </a:cxn>
                <a:cxn ang="0">
                  <a:pos x="25" y="1"/>
                </a:cxn>
                <a:cxn ang="0">
                  <a:pos x="17" y="4"/>
                </a:cxn>
                <a:cxn ang="0">
                  <a:pos x="10" y="7"/>
                </a:cxn>
                <a:cxn ang="0">
                  <a:pos x="4" y="13"/>
                </a:cxn>
                <a:cxn ang="0">
                  <a:pos x="4" y="13"/>
                </a:cxn>
                <a:cxn ang="0">
                  <a:pos x="4" y="13"/>
                </a:cxn>
              </a:cxnLst>
              <a:rect l="0" t="0" r="r" b="b"/>
              <a:pathLst>
                <a:path w="63" h="27">
                  <a:moveTo>
                    <a:pt x="4" y="13"/>
                  </a:moveTo>
                  <a:lnTo>
                    <a:pt x="4" y="13"/>
                  </a:lnTo>
                  <a:lnTo>
                    <a:pt x="0" y="16"/>
                  </a:lnTo>
                  <a:lnTo>
                    <a:pt x="6" y="27"/>
                  </a:lnTo>
                  <a:lnTo>
                    <a:pt x="6" y="27"/>
                  </a:lnTo>
                  <a:lnTo>
                    <a:pt x="8" y="23"/>
                  </a:lnTo>
                  <a:lnTo>
                    <a:pt x="11" y="20"/>
                  </a:lnTo>
                  <a:lnTo>
                    <a:pt x="11" y="20"/>
                  </a:lnTo>
                  <a:lnTo>
                    <a:pt x="16" y="15"/>
                  </a:lnTo>
                  <a:lnTo>
                    <a:pt x="21" y="13"/>
                  </a:lnTo>
                  <a:lnTo>
                    <a:pt x="26" y="11"/>
                  </a:lnTo>
                  <a:lnTo>
                    <a:pt x="32" y="10"/>
                  </a:lnTo>
                  <a:lnTo>
                    <a:pt x="38" y="11"/>
                  </a:lnTo>
                  <a:lnTo>
                    <a:pt x="43" y="13"/>
                  </a:lnTo>
                  <a:lnTo>
                    <a:pt x="48" y="15"/>
                  </a:lnTo>
                  <a:lnTo>
                    <a:pt x="53" y="20"/>
                  </a:lnTo>
                  <a:lnTo>
                    <a:pt x="53" y="20"/>
                  </a:lnTo>
                  <a:lnTo>
                    <a:pt x="57" y="25"/>
                  </a:lnTo>
                  <a:lnTo>
                    <a:pt x="63" y="16"/>
                  </a:lnTo>
                  <a:lnTo>
                    <a:pt x="63" y="16"/>
                  </a:lnTo>
                  <a:lnTo>
                    <a:pt x="59" y="13"/>
                  </a:lnTo>
                  <a:lnTo>
                    <a:pt x="59" y="13"/>
                  </a:lnTo>
                  <a:lnTo>
                    <a:pt x="54" y="7"/>
                  </a:lnTo>
                  <a:lnTo>
                    <a:pt x="46" y="4"/>
                  </a:lnTo>
                  <a:lnTo>
                    <a:pt x="39" y="1"/>
                  </a:lnTo>
                  <a:lnTo>
                    <a:pt x="32" y="0"/>
                  </a:lnTo>
                  <a:lnTo>
                    <a:pt x="25" y="1"/>
                  </a:lnTo>
                  <a:lnTo>
                    <a:pt x="17" y="4"/>
                  </a:lnTo>
                  <a:lnTo>
                    <a:pt x="10" y="7"/>
                  </a:lnTo>
                  <a:lnTo>
                    <a:pt x="4" y="13"/>
                  </a:lnTo>
                  <a:lnTo>
                    <a:pt x="4" y="13"/>
                  </a:lnTo>
                  <a:lnTo>
                    <a:pt x="4" y="1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A4A49"/>
                </a:solidFill>
                <a:effectLst/>
                <a:uLnTx/>
                <a:uFillTx/>
                <a:latin typeface="Franklin Gothic Book"/>
                <a:ea typeface="+mn-ea"/>
                <a:cs typeface="+mn-cs"/>
              </a:endParaRPr>
            </a:p>
          </p:txBody>
        </p:sp>
        <p:sp>
          <p:nvSpPr>
            <p:cNvPr id="31" name="Freeform 12">
              <a:extLst>
                <a:ext uri="{FF2B5EF4-FFF2-40B4-BE49-F238E27FC236}">
                  <a16:creationId xmlns:a16="http://schemas.microsoft.com/office/drawing/2014/main" id="{8E78DAE8-0EF9-4D35-8861-1028A402D9A8}"/>
                </a:ext>
              </a:extLst>
            </p:cNvPr>
            <p:cNvSpPr>
              <a:spLocks/>
            </p:cNvSpPr>
            <p:nvPr/>
          </p:nvSpPr>
          <p:spPr bwMode="auto">
            <a:xfrm>
              <a:off x="4308476" y="2085976"/>
              <a:ext cx="147638" cy="42863"/>
            </a:xfrm>
            <a:custGeom>
              <a:avLst/>
              <a:gdLst/>
              <a:ahLst/>
              <a:cxnLst>
                <a:cxn ang="0">
                  <a:pos x="0" y="18"/>
                </a:cxn>
                <a:cxn ang="0">
                  <a:pos x="5" y="27"/>
                </a:cxn>
                <a:cxn ang="0">
                  <a:pos x="5" y="27"/>
                </a:cxn>
                <a:cxn ang="0">
                  <a:pos x="5" y="27"/>
                </a:cxn>
                <a:cxn ang="0">
                  <a:pos x="10" y="23"/>
                </a:cxn>
                <a:cxn ang="0">
                  <a:pos x="14" y="19"/>
                </a:cxn>
                <a:cxn ang="0">
                  <a:pos x="25" y="14"/>
                </a:cxn>
                <a:cxn ang="0">
                  <a:pos x="36" y="11"/>
                </a:cxn>
                <a:cxn ang="0">
                  <a:pos x="47" y="9"/>
                </a:cxn>
                <a:cxn ang="0">
                  <a:pos x="58" y="11"/>
                </a:cxn>
                <a:cxn ang="0">
                  <a:pos x="69" y="14"/>
                </a:cxn>
                <a:cxn ang="0">
                  <a:pos x="80" y="19"/>
                </a:cxn>
                <a:cxn ang="0">
                  <a:pos x="83" y="23"/>
                </a:cxn>
                <a:cxn ang="0">
                  <a:pos x="88" y="27"/>
                </a:cxn>
                <a:cxn ang="0">
                  <a:pos x="93" y="18"/>
                </a:cxn>
                <a:cxn ang="0">
                  <a:pos x="93" y="18"/>
                </a:cxn>
                <a:cxn ang="0">
                  <a:pos x="88" y="13"/>
                </a:cxn>
                <a:cxn ang="0">
                  <a:pos x="82" y="10"/>
                </a:cxn>
                <a:cxn ang="0">
                  <a:pos x="77" y="7"/>
                </a:cxn>
                <a:cxn ang="0">
                  <a:pos x="71" y="4"/>
                </a:cxn>
                <a:cxn ang="0">
                  <a:pos x="58" y="1"/>
                </a:cxn>
                <a:cxn ang="0">
                  <a:pos x="47" y="0"/>
                </a:cxn>
                <a:cxn ang="0">
                  <a:pos x="34" y="1"/>
                </a:cxn>
                <a:cxn ang="0">
                  <a:pos x="22" y="4"/>
                </a:cxn>
                <a:cxn ang="0">
                  <a:pos x="16" y="7"/>
                </a:cxn>
                <a:cxn ang="0">
                  <a:pos x="10" y="10"/>
                </a:cxn>
                <a:cxn ang="0">
                  <a:pos x="5" y="14"/>
                </a:cxn>
                <a:cxn ang="0">
                  <a:pos x="0" y="18"/>
                </a:cxn>
                <a:cxn ang="0">
                  <a:pos x="0" y="18"/>
                </a:cxn>
                <a:cxn ang="0">
                  <a:pos x="0" y="18"/>
                </a:cxn>
              </a:cxnLst>
              <a:rect l="0" t="0" r="r" b="b"/>
              <a:pathLst>
                <a:path w="93" h="27">
                  <a:moveTo>
                    <a:pt x="0" y="18"/>
                  </a:moveTo>
                  <a:lnTo>
                    <a:pt x="5" y="27"/>
                  </a:lnTo>
                  <a:lnTo>
                    <a:pt x="5" y="27"/>
                  </a:lnTo>
                  <a:lnTo>
                    <a:pt x="5" y="27"/>
                  </a:lnTo>
                  <a:lnTo>
                    <a:pt x="10" y="23"/>
                  </a:lnTo>
                  <a:lnTo>
                    <a:pt x="14" y="19"/>
                  </a:lnTo>
                  <a:lnTo>
                    <a:pt x="25" y="14"/>
                  </a:lnTo>
                  <a:lnTo>
                    <a:pt x="36" y="11"/>
                  </a:lnTo>
                  <a:lnTo>
                    <a:pt x="47" y="9"/>
                  </a:lnTo>
                  <a:lnTo>
                    <a:pt x="58" y="11"/>
                  </a:lnTo>
                  <a:lnTo>
                    <a:pt x="69" y="14"/>
                  </a:lnTo>
                  <a:lnTo>
                    <a:pt x="80" y="19"/>
                  </a:lnTo>
                  <a:lnTo>
                    <a:pt x="83" y="23"/>
                  </a:lnTo>
                  <a:lnTo>
                    <a:pt x="88" y="27"/>
                  </a:lnTo>
                  <a:lnTo>
                    <a:pt x="93" y="18"/>
                  </a:lnTo>
                  <a:lnTo>
                    <a:pt x="93" y="18"/>
                  </a:lnTo>
                  <a:lnTo>
                    <a:pt x="88" y="13"/>
                  </a:lnTo>
                  <a:lnTo>
                    <a:pt x="82" y="10"/>
                  </a:lnTo>
                  <a:lnTo>
                    <a:pt x="77" y="7"/>
                  </a:lnTo>
                  <a:lnTo>
                    <a:pt x="71" y="4"/>
                  </a:lnTo>
                  <a:lnTo>
                    <a:pt x="58" y="1"/>
                  </a:lnTo>
                  <a:lnTo>
                    <a:pt x="47" y="0"/>
                  </a:lnTo>
                  <a:lnTo>
                    <a:pt x="34" y="1"/>
                  </a:lnTo>
                  <a:lnTo>
                    <a:pt x="22" y="4"/>
                  </a:lnTo>
                  <a:lnTo>
                    <a:pt x="16" y="7"/>
                  </a:lnTo>
                  <a:lnTo>
                    <a:pt x="10" y="10"/>
                  </a:lnTo>
                  <a:lnTo>
                    <a:pt x="5" y="14"/>
                  </a:lnTo>
                  <a:lnTo>
                    <a:pt x="0" y="18"/>
                  </a:lnTo>
                  <a:lnTo>
                    <a:pt x="0" y="18"/>
                  </a:lnTo>
                  <a:lnTo>
                    <a:pt x="0"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A4A49"/>
                </a:solidFill>
                <a:effectLst/>
                <a:uLnTx/>
                <a:uFillTx/>
                <a:latin typeface="Franklin Gothic Book"/>
                <a:ea typeface="+mn-ea"/>
                <a:cs typeface="+mn-cs"/>
              </a:endParaRPr>
            </a:p>
          </p:txBody>
        </p:sp>
        <p:sp>
          <p:nvSpPr>
            <p:cNvPr id="32" name="Freeform 54">
              <a:extLst>
                <a:ext uri="{FF2B5EF4-FFF2-40B4-BE49-F238E27FC236}">
                  <a16:creationId xmlns:a16="http://schemas.microsoft.com/office/drawing/2014/main" id="{93853C06-69AE-40D3-9A41-5451909BD8FF}"/>
                </a:ext>
              </a:extLst>
            </p:cNvPr>
            <p:cNvSpPr>
              <a:spLocks noEditPoints="1"/>
            </p:cNvSpPr>
            <p:nvPr/>
          </p:nvSpPr>
          <p:spPr bwMode="auto">
            <a:xfrm>
              <a:off x="4075113" y="1852614"/>
              <a:ext cx="608013" cy="608013"/>
            </a:xfrm>
            <a:custGeom>
              <a:avLst/>
              <a:gdLst/>
              <a:ahLst/>
              <a:cxnLst>
                <a:cxn ang="0">
                  <a:pos x="423" y="454"/>
                </a:cxn>
                <a:cxn ang="0">
                  <a:pos x="30" y="454"/>
                </a:cxn>
                <a:cxn ang="0">
                  <a:pos x="0" y="424"/>
                </a:cxn>
                <a:cxn ang="0">
                  <a:pos x="0" y="30"/>
                </a:cxn>
                <a:cxn ang="0">
                  <a:pos x="30" y="0"/>
                </a:cxn>
                <a:cxn ang="0">
                  <a:pos x="423" y="0"/>
                </a:cxn>
                <a:cxn ang="0">
                  <a:pos x="453" y="30"/>
                </a:cxn>
                <a:cxn ang="0">
                  <a:pos x="453" y="424"/>
                </a:cxn>
                <a:cxn ang="0">
                  <a:pos x="423" y="454"/>
                </a:cxn>
                <a:cxn ang="0">
                  <a:pos x="30" y="18"/>
                </a:cxn>
                <a:cxn ang="0">
                  <a:pos x="18" y="30"/>
                </a:cxn>
                <a:cxn ang="0">
                  <a:pos x="18" y="424"/>
                </a:cxn>
                <a:cxn ang="0">
                  <a:pos x="30" y="435"/>
                </a:cxn>
                <a:cxn ang="0">
                  <a:pos x="423" y="435"/>
                </a:cxn>
                <a:cxn ang="0">
                  <a:pos x="435" y="424"/>
                </a:cxn>
                <a:cxn ang="0">
                  <a:pos x="435" y="30"/>
                </a:cxn>
                <a:cxn ang="0">
                  <a:pos x="423" y="18"/>
                </a:cxn>
                <a:cxn ang="0">
                  <a:pos x="30" y="18"/>
                </a:cxn>
              </a:cxnLst>
              <a:rect l="0" t="0" r="r" b="b"/>
              <a:pathLst>
                <a:path w="453" h="454">
                  <a:moveTo>
                    <a:pt x="423" y="454"/>
                  </a:moveTo>
                  <a:cubicBezTo>
                    <a:pt x="30" y="454"/>
                    <a:pt x="30" y="454"/>
                    <a:pt x="30" y="454"/>
                  </a:cubicBezTo>
                  <a:cubicBezTo>
                    <a:pt x="13" y="454"/>
                    <a:pt x="0" y="440"/>
                    <a:pt x="0" y="424"/>
                  </a:cubicBezTo>
                  <a:cubicBezTo>
                    <a:pt x="0" y="30"/>
                    <a:pt x="0" y="30"/>
                    <a:pt x="0" y="30"/>
                  </a:cubicBezTo>
                  <a:cubicBezTo>
                    <a:pt x="0" y="13"/>
                    <a:pt x="13" y="0"/>
                    <a:pt x="30" y="0"/>
                  </a:cubicBezTo>
                  <a:cubicBezTo>
                    <a:pt x="423" y="0"/>
                    <a:pt x="423" y="0"/>
                    <a:pt x="423" y="0"/>
                  </a:cubicBezTo>
                  <a:cubicBezTo>
                    <a:pt x="440" y="0"/>
                    <a:pt x="453" y="13"/>
                    <a:pt x="453" y="30"/>
                  </a:cubicBezTo>
                  <a:cubicBezTo>
                    <a:pt x="453" y="424"/>
                    <a:pt x="453" y="424"/>
                    <a:pt x="453" y="424"/>
                  </a:cubicBezTo>
                  <a:cubicBezTo>
                    <a:pt x="453" y="440"/>
                    <a:pt x="440" y="454"/>
                    <a:pt x="423" y="454"/>
                  </a:cubicBezTo>
                  <a:close/>
                  <a:moveTo>
                    <a:pt x="30" y="18"/>
                  </a:moveTo>
                  <a:cubicBezTo>
                    <a:pt x="23" y="18"/>
                    <a:pt x="18" y="23"/>
                    <a:pt x="18" y="30"/>
                  </a:cubicBezTo>
                  <a:cubicBezTo>
                    <a:pt x="18" y="424"/>
                    <a:pt x="18" y="424"/>
                    <a:pt x="18" y="424"/>
                  </a:cubicBezTo>
                  <a:cubicBezTo>
                    <a:pt x="18" y="430"/>
                    <a:pt x="23" y="435"/>
                    <a:pt x="30" y="435"/>
                  </a:cubicBezTo>
                  <a:cubicBezTo>
                    <a:pt x="423" y="435"/>
                    <a:pt x="423" y="435"/>
                    <a:pt x="423" y="435"/>
                  </a:cubicBezTo>
                  <a:cubicBezTo>
                    <a:pt x="430" y="435"/>
                    <a:pt x="435" y="430"/>
                    <a:pt x="435" y="424"/>
                  </a:cubicBezTo>
                  <a:cubicBezTo>
                    <a:pt x="435" y="30"/>
                    <a:pt x="435" y="30"/>
                    <a:pt x="435" y="30"/>
                  </a:cubicBezTo>
                  <a:cubicBezTo>
                    <a:pt x="435" y="23"/>
                    <a:pt x="430" y="18"/>
                    <a:pt x="423" y="18"/>
                  </a:cubicBezTo>
                  <a:cubicBezTo>
                    <a:pt x="30" y="18"/>
                    <a:pt x="30" y="18"/>
                    <a:pt x="30" y="1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A4A49"/>
                </a:solidFill>
                <a:effectLst/>
                <a:uLnTx/>
                <a:uFillTx/>
                <a:latin typeface="Franklin Gothic Book"/>
                <a:ea typeface="+mn-ea"/>
                <a:cs typeface="+mn-cs"/>
              </a:endParaRPr>
            </a:p>
          </p:txBody>
        </p:sp>
      </p:grpSp>
      <p:grpSp>
        <p:nvGrpSpPr>
          <p:cNvPr id="33" name="Group 32">
            <a:extLst>
              <a:ext uri="{FF2B5EF4-FFF2-40B4-BE49-F238E27FC236}">
                <a16:creationId xmlns:a16="http://schemas.microsoft.com/office/drawing/2014/main" id="{B4B23F1E-0F46-4178-BC4A-6647BA477834}"/>
              </a:ext>
            </a:extLst>
          </p:cNvPr>
          <p:cNvGrpSpPr>
            <a:grpSpLocks noChangeAspect="1"/>
          </p:cNvGrpSpPr>
          <p:nvPr/>
        </p:nvGrpSpPr>
        <p:grpSpPr>
          <a:xfrm>
            <a:off x="322183" y="3090333"/>
            <a:ext cx="540000" cy="540000"/>
            <a:chOff x="4965701" y="1852614"/>
            <a:chExt cx="606425" cy="608013"/>
          </a:xfrm>
          <a:solidFill>
            <a:schemeClr val="bg1"/>
          </a:solidFill>
        </p:grpSpPr>
        <p:sp>
          <p:nvSpPr>
            <p:cNvPr id="34" name="Freeform 56">
              <a:extLst>
                <a:ext uri="{FF2B5EF4-FFF2-40B4-BE49-F238E27FC236}">
                  <a16:creationId xmlns:a16="http://schemas.microsoft.com/office/drawing/2014/main" id="{ECF5D970-6A38-40B1-9B1F-F11274D70326}"/>
                </a:ext>
              </a:extLst>
            </p:cNvPr>
            <p:cNvSpPr>
              <a:spLocks noEditPoints="1"/>
            </p:cNvSpPr>
            <p:nvPr/>
          </p:nvSpPr>
          <p:spPr bwMode="auto">
            <a:xfrm>
              <a:off x="4965701" y="1852614"/>
              <a:ext cx="606425" cy="608013"/>
            </a:xfrm>
            <a:custGeom>
              <a:avLst/>
              <a:gdLst/>
              <a:ahLst/>
              <a:cxnLst>
                <a:cxn ang="0">
                  <a:pos x="423" y="454"/>
                </a:cxn>
                <a:cxn ang="0">
                  <a:pos x="30" y="454"/>
                </a:cxn>
                <a:cxn ang="0">
                  <a:pos x="0" y="424"/>
                </a:cxn>
                <a:cxn ang="0">
                  <a:pos x="0" y="30"/>
                </a:cxn>
                <a:cxn ang="0">
                  <a:pos x="30" y="0"/>
                </a:cxn>
                <a:cxn ang="0">
                  <a:pos x="423" y="0"/>
                </a:cxn>
                <a:cxn ang="0">
                  <a:pos x="453" y="30"/>
                </a:cxn>
                <a:cxn ang="0">
                  <a:pos x="453" y="424"/>
                </a:cxn>
                <a:cxn ang="0">
                  <a:pos x="423" y="454"/>
                </a:cxn>
                <a:cxn ang="0">
                  <a:pos x="30" y="18"/>
                </a:cxn>
                <a:cxn ang="0">
                  <a:pos x="18" y="30"/>
                </a:cxn>
                <a:cxn ang="0">
                  <a:pos x="18" y="424"/>
                </a:cxn>
                <a:cxn ang="0">
                  <a:pos x="30" y="435"/>
                </a:cxn>
                <a:cxn ang="0">
                  <a:pos x="423" y="435"/>
                </a:cxn>
                <a:cxn ang="0">
                  <a:pos x="435" y="424"/>
                </a:cxn>
                <a:cxn ang="0">
                  <a:pos x="435" y="30"/>
                </a:cxn>
                <a:cxn ang="0">
                  <a:pos x="423" y="18"/>
                </a:cxn>
                <a:cxn ang="0">
                  <a:pos x="30" y="18"/>
                </a:cxn>
              </a:cxnLst>
              <a:rect l="0" t="0" r="r" b="b"/>
              <a:pathLst>
                <a:path w="453" h="454">
                  <a:moveTo>
                    <a:pt x="423" y="454"/>
                  </a:moveTo>
                  <a:cubicBezTo>
                    <a:pt x="30" y="454"/>
                    <a:pt x="30" y="454"/>
                    <a:pt x="30" y="454"/>
                  </a:cubicBezTo>
                  <a:cubicBezTo>
                    <a:pt x="13" y="454"/>
                    <a:pt x="0" y="440"/>
                    <a:pt x="0" y="424"/>
                  </a:cubicBezTo>
                  <a:cubicBezTo>
                    <a:pt x="0" y="30"/>
                    <a:pt x="0" y="30"/>
                    <a:pt x="0" y="30"/>
                  </a:cubicBezTo>
                  <a:cubicBezTo>
                    <a:pt x="0" y="13"/>
                    <a:pt x="13" y="0"/>
                    <a:pt x="30" y="0"/>
                  </a:cubicBezTo>
                  <a:cubicBezTo>
                    <a:pt x="423" y="0"/>
                    <a:pt x="423" y="0"/>
                    <a:pt x="423" y="0"/>
                  </a:cubicBezTo>
                  <a:cubicBezTo>
                    <a:pt x="440" y="0"/>
                    <a:pt x="453" y="13"/>
                    <a:pt x="453" y="30"/>
                  </a:cubicBezTo>
                  <a:cubicBezTo>
                    <a:pt x="453" y="424"/>
                    <a:pt x="453" y="424"/>
                    <a:pt x="453" y="424"/>
                  </a:cubicBezTo>
                  <a:cubicBezTo>
                    <a:pt x="453" y="440"/>
                    <a:pt x="440" y="454"/>
                    <a:pt x="423" y="454"/>
                  </a:cubicBezTo>
                  <a:close/>
                  <a:moveTo>
                    <a:pt x="30" y="18"/>
                  </a:moveTo>
                  <a:cubicBezTo>
                    <a:pt x="23" y="18"/>
                    <a:pt x="18" y="23"/>
                    <a:pt x="18" y="30"/>
                  </a:cubicBezTo>
                  <a:cubicBezTo>
                    <a:pt x="18" y="424"/>
                    <a:pt x="18" y="424"/>
                    <a:pt x="18" y="424"/>
                  </a:cubicBezTo>
                  <a:cubicBezTo>
                    <a:pt x="18" y="430"/>
                    <a:pt x="23" y="435"/>
                    <a:pt x="30" y="435"/>
                  </a:cubicBezTo>
                  <a:cubicBezTo>
                    <a:pt x="423" y="435"/>
                    <a:pt x="423" y="435"/>
                    <a:pt x="423" y="435"/>
                  </a:cubicBezTo>
                  <a:cubicBezTo>
                    <a:pt x="430" y="435"/>
                    <a:pt x="435" y="430"/>
                    <a:pt x="435" y="424"/>
                  </a:cubicBezTo>
                  <a:cubicBezTo>
                    <a:pt x="435" y="30"/>
                    <a:pt x="435" y="30"/>
                    <a:pt x="435" y="30"/>
                  </a:cubicBezTo>
                  <a:cubicBezTo>
                    <a:pt x="435" y="23"/>
                    <a:pt x="430" y="18"/>
                    <a:pt x="423" y="18"/>
                  </a:cubicBezTo>
                  <a:cubicBezTo>
                    <a:pt x="30" y="18"/>
                    <a:pt x="30" y="18"/>
                    <a:pt x="30" y="1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A4A49"/>
                </a:solidFill>
                <a:effectLst/>
                <a:uLnTx/>
                <a:uFillTx/>
                <a:latin typeface="Franklin Gothic Book"/>
                <a:ea typeface="+mn-ea"/>
                <a:cs typeface="+mn-cs"/>
              </a:endParaRPr>
            </a:p>
          </p:txBody>
        </p:sp>
        <p:sp>
          <p:nvSpPr>
            <p:cNvPr id="35" name="Freeform 96">
              <a:extLst>
                <a:ext uri="{FF2B5EF4-FFF2-40B4-BE49-F238E27FC236}">
                  <a16:creationId xmlns:a16="http://schemas.microsoft.com/office/drawing/2014/main" id="{96AF816F-9431-4E65-B71A-D99067F95167}"/>
                </a:ext>
              </a:extLst>
            </p:cNvPr>
            <p:cNvSpPr>
              <a:spLocks/>
            </p:cNvSpPr>
            <p:nvPr/>
          </p:nvSpPr>
          <p:spPr bwMode="auto">
            <a:xfrm>
              <a:off x="5129213" y="2005014"/>
              <a:ext cx="136525" cy="74613"/>
            </a:xfrm>
            <a:custGeom>
              <a:avLst/>
              <a:gdLst/>
              <a:ahLst/>
              <a:cxnLst>
                <a:cxn ang="0">
                  <a:pos x="68" y="0"/>
                </a:cxn>
                <a:cxn ang="0">
                  <a:pos x="31" y="0"/>
                </a:cxn>
                <a:cxn ang="0">
                  <a:pos x="29" y="0"/>
                </a:cxn>
                <a:cxn ang="0">
                  <a:pos x="22" y="2"/>
                </a:cxn>
                <a:cxn ang="0">
                  <a:pos x="6" y="22"/>
                </a:cxn>
                <a:cxn ang="0">
                  <a:pos x="0" y="56"/>
                </a:cxn>
                <a:cxn ang="0">
                  <a:pos x="16" y="56"/>
                </a:cxn>
                <a:cxn ang="0">
                  <a:pos x="23" y="25"/>
                </a:cxn>
                <a:cxn ang="0">
                  <a:pos x="23" y="56"/>
                </a:cxn>
                <a:cxn ang="0">
                  <a:pos x="79" y="56"/>
                </a:cxn>
                <a:cxn ang="0">
                  <a:pos x="79" y="25"/>
                </a:cxn>
                <a:cxn ang="0">
                  <a:pos x="81" y="30"/>
                </a:cxn>
                <a:cxn ang="0">
                  <a:pos x="86" y="56"/>
                </a:cxn>
                <a:cxn ang="0">
                  <a:pos x="102" y="56"/>
                </a:cxn>
                <a:cxn ang="0">
                  <a:pos x="91" y="13"/>
                </a:cxn>
                <a:cxn ang="0">
                  <a:pos x="80" y="2"/>
                </a:cxn>
                <a:cxn ang="0">
                  <a:pos x="76" y="1"/>
                </a:cxn>
              </a:cxnLst>
              <a:rect l="0" t="0" r="r" b="b"/>
              <a:pathLst>
                <a:path w="102" h="56">
                  <a:moveTo>
                    <a:pt x="68" y="0"/>
                  </a:moveTo>
                  <a:cubicBezTo>
                    <a:pt x="31" y="0"/>
                    <a:pt x="31" y="0"/>
                    <a:pt x="31" y="0"/>
                  </a:cubicBezTo>
                  <a:cubicBezTo>
                    <a:pt x="30" y="0"/>
                    <a:pt x="29" y="0"/>
                    <a:pt x="29" y="0"/>
                  </a:cubicBezTo>
                  <a:cubicBezTo>
                    <a:pt x="27" y="1"/>
                    <a:pt x="25" y="1"/>
                    <a:pt x="22" y="2"/>
                  </a:cubicBezTo>
                  <a:cubicBezTo>
                    <a:pt x="17" y="5"/>
                    <a:pt x="11" y="11"/>
                    <a:pt x="6" y="22"/>
                  </a:cubicBezTo>
                  <a:cubicBezTo>
                    <a:pt x="3" y="30"/>
                    <a:pt x="1" y="41"/>
                    <a:pt x="0" y="56"/>
                  </a:cubicBezTo>
                  <a:cubicBezTo>
                    <a:pt x="16" y="56"/>
                    <a:pt x="16" y="56"/>
                    <a:pt x="16" y="56"/>
                  </a:cubicBezTo>
                  <a:cubicBezTo>
                    <a:pt x="17" y="41"/>
                    <a:pt x="20" y="31"/>
                    <a:pt x="23" y="25"/>
                  </a:cubicBezTo>
                  <a:cubicBezTo>
                    <a:pt x="23" y="56"/>
                    <a:pt x="23" y="56"/>
                    <a:pt x="23" y="56"/>
                  </a:cubicBezTo>
                  <a:cubicBezTo>
                    <a:pt x="79" y="56"/>
                    <a:pt x="79" y="56"/>
                    <a:pt x="79" y="56"/>
                  </a:cubicBezTo>
                  <a:cubicBezTo>
                    <a:pt x="79" y="25"/>
                    <a:pt x="79" y="25"/>
                    <a:pt x="79" y="25"/>
                  </a:cubicBezTo>
                  <a:cubicBezTo>
                    <a:pt x="80" y="26"/>
                    <a:pt x="80" y="28"/>
                    <a:pt x="81" y="30"/>
                  </a:cubicBezTo>
                  <a:cubicBezTo>
                    <a:pt x="83" y="35"/>
                    <a:pt x="85" y="44"/>
                    <a:pt x="86" y="56"/>
                  </a:cubicBezTo>
                  <a:cubicBezTo>
                    <a:pt x="102" y="56"/>
                    <a:pt x="102" y="56"/>
                    <a:pt x="102" y="56"/>
                  </a:cubicBezTo>
                  <a:cubicBezTo>
                    <a:pt x="101" y="34"/>
                    <a:pt x="97" y="21"/>
                    <a:pt x="91" y="13"/>
                  </a:cubicBezTo>
                  <a:cubicBezTo>
                    <a:pt x="88" y="8"/>
                    <a:pt x="84" y="4"/>
                    <a:pt x="80" y="2"/>
                  </a:cubicBezTo>
                  <a:cubicBezTo>
                    <a:pt x="79" y="2"/>
                    <a:pt x="77" y="1"/>
                    <a:pt x="76"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A4A49"/>
                </a:solidFill>
                <a:effectLst/>
                <a:uLnTx/>
                <a:uFillTx/>
                <a:latin typeface="Franklin Gothic Book"/>
                <a:ea typeface="+mn-ea"/>
                <a:cs typeface="+mn-cs"/>
              </a:endParaRPr>
            </a:p>
          </p:txBody>
        </p:sp>
        <p:sp>
          <p:nvSpPr>
            <p:cNvPr id="36" name="Freeform 97">
              <a:extLst>
                <a:ext uri="{FF2B5EF4-FFF2-40B4-BE49-F238E27FC236}">
                  <a16:creationId xmlns:a16="http://schemas.microsoft.com/office/drawing/2014/main" id="{9BB91D93-ED17-4A3D-A0A1-8ECABE771069}"/>
                </a:ext>
              </a:extLst>
            </p:cNvPr>
            <p:cNvSpPr>
              <a:spLocks/>
            </p:cNvSpPr>
            <p:nvPr/>
          </p:nvSpPr>
          <p:spPr bwMode="auto">
            <a:xfrm>
              <a:off x="5164138" y="1930401"/>
              <a:ext cx="68263" cy="68263"/>
            </a:xfrm>
            <a:custGeom>
              <a:avLst/>
              <a:gdLst/>
              <a:ahLst/>
              <a:cxnLst>
                <a:cxn ang="0">
                  <a:pos x="21" y="48"/>
                </a:cxn>
                <a:cxn ang="0">
                  <a:pos x="49" y="31"/>
                </a:cxn>
                <a:cxn ang="0">
                  <a:pos x="31" y="3"/>
                </a:cxn>
                <a:cxn ang="0">
                  <a:pos x="3" y="20"/>
                </a:cxn>
                <a:cxn ang="0">
                  <a:pos x="21" y="48"/>
                </a:cxn>
              </a:cxnLst>
              <a:rect l="0" t="0" r="r" b="b"/>
              <a:pathLst>
                <a:path w="52" h="51">
                  <a:moveTo>
                    <a:pt x="21" y="48"/>
                  </a:moveTo>
                  <a:cubicBezTo>
                    <a:pt x="33" y="51"/>
                    <a:pt x="46" y="44"/>
                    <a:pt x="49" y="31"/>
                  </a:cubicBezTo>
                  <a:cubicBezTo>
                    <a:pt x="52" y="19"/>
                    <a:pt x="44" y="6"/>
                    <a:pt x="31" y="3"/>
                  </a:cubicBezTo>
                  <a:cubicBezTo>
                    <a:pt x="19" y="0"/>
                    <a:pt x="6" y="8"/>
                    <a:pt x="3" y="20"/>
                  </a:cubicBezTo>
                  <a:cubicBezTo>
                    <a:pt x="0" y="33"/>
                    <a:pt x="8" y="46"/>
                    <a:pt x="21" y="4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A4A49"/>
                </a:solidFill>
                <a:effectLst/>
                <a:uLnTx/>
                <a:uFillTx/>
                <a:latin typeface="Franklin Gothic Book"/>
                <a:ea typeface="+mn-ea"/>
                <a:cs typeface="+mn-cs"/>
              </a:endParaRPr>
            </a:p>
          </p:txBody>
        </p:sp>
        <p:sp>
          <p:nvSpPr>
            <p:cNvPr id="37" name="Freeform 98">
              <a:extLst>
                <a:ext uri="{FF2B5EF4-FFF2-40B4-BE49-F238E27FC236}">
                  <a16:creationId xmlns:a16="http://schemas.microsoft.com/office/drawing/2014/main" id="{890F3507-19CF-45AD-ADED-DA102B3FDD8D}"/>
                </a:ext>
              </a:extLst>
            </p:cNvPr>
            <p:cNvSpPr>
              <a:spLocks/>
            </p:cNvSpPr>
            <p:nvPr/>
          </p:nvSpPr>
          <p:spPr bwMode="auto">
            <a:xfrm>
              <a:off x="5265738" y="2005014"/>
              <a:ext cx="138113" cy="74613"/>
            </a:xfrm>
            <a:custGeom>
              <a:avLst/>
              <a:gdLst/>
              <a:ahLst/>
              <a:cxnLst>
                <a:cxn ang="0">
                  <a:pos x="69" y="0"/>
                </a:cxn>
                <a:cxn ang="0">
                  <a:pos x="31" y="0"/>
                </a:cxn>
                <a:cxn ang="0">
                  <a:pos x="29" y="0"/>
                </a:cxn>
                <a:cxn ang="0">
                  <a:pos x="23" y="2"/>
                </a:cxn>
                <a:cxn ang="0">
                  <a:pos x="7" y="22"/>
                </a:cxn>
                <a:cxn ang="0">
                  <a:pos x="0" y="56"/>
                </a:cxn>
                <a:cxn ang="0">
                  <a:pos x="17" y="56"/>
                </a:cxn>
                <a:cxn ang="0">
                  <a:pos x="23" y="25"/>
                </a:cxn>
                <a:cxn ang="0">
                  <a:pos x="23" y="56"/>
                </a:cxn>
                <a:cxn ang="0">
                  <a:pos x="79" y="56"/>
                </a:cxn>
                <a:cxn ang="0">
                  <a:pos x="79" y="25"/>
                </a:cxn>
                <a:cxn ang="0">
                  <a:pos x="81" y="30"/>
                </a:cxn>
                <a:cxn ang="0">
                  <a:pos x="86" y="56"/>
                </a:cxn>
                <a:cxn ang="0">
                  <a:pos x="103" y="56"/>
                </a:cxn>
                <a:cxn ang="0">
                  <a:pos x="91" y="13"/>
                </a:cxn>
                <a:cxn ang="0">
                  <a:pos x="80" y="2"/>
                </a:cxn>
                <a:cxn ang="0">
                  <a:pos x="76" y="1"/>
                </a:cxn>
              </a:cxnLst>
              <a:rect l="0" t="0" r="r" b="b"/>
              <a:pathLst>
                <a:path w="103" h="56">
                  <a:moveTo>
                    <a:pt x="69" y="0"/>
                  </a:moveTo>
                  <a:cubicBezTo>
                    <a:pt x="31" y="0"/>
                    <a:pt x="31" y="0"/>
                    <a:pt x="31" y="0"/>
                  </a:cubicBezTo>
                  <a:cubicBezTo>
                    <a:pt x="31" y="0"/>
                    <a:pt x="30" y="0"/>
                    <a:pt x="29" y="0"/>
                  </a:cubicBezTo>
                  <a:cubicBezTo>
                    <a:pt x="27" y="1"/>
                    <a:pt x="25" y="1"/>
                    <a:pt x="23" y="2"/>
                  </a:cubicBezTo>
                  <a:cubicBezTo>
                    <a:pt x="17" y="5"/>
                    <a:pt x="11" y="11"/>
                    <a:pt x="7" y="22"/>
                  </a:cubicBezTo>
                  <a:cubicBezTo>
                    <a:pt x="4" y="30"/>
                    <a:pt x="1" y="41"/>
                    <a:pt x="0" y="56"/>
                  </a:cubicBezTo>
                  <a:cubicBezTo>
                    <a:pt x="17" y="56"/>
                    <a:pt x="17" y="56"/>
                    <a:pt x="17" y="56"/>
                  </a:cubicBezTo>
                  <a:cubicBezTo>
                    <a:pt x="18" y="41"/>
                    <a:pt x="21" y="31"/>
                    <a:pt x="23" y="25"/>
                  </a:cubicBezTo>
                  <a:cubicBezTo>
                    <a:pt x="23" y="56"/>
                    <a:pt x="23" y="56"/>
                    <a:pt x="23" y="56"/>
                  </a:cubicBezTo>
                  <a:cubicBezTo>
                    <a:pt x="79" y="56"/>
                    <a:pt x="79" y="56"/>
                    <a:pt x="79" y="56"/>
                  </a:cubicBezTo>
                  <a:cubicBezTo>
                    <a:pt x="79" y="25"/>
                    <a:pt x="79" y="25"/>
                    <a:pt x="79" y="25"/>
                  </a:cubicBezTo>
                  <a:cubicBezTo>
                    <a:pt x="80" y="26"/>
                    <a:pt x="81" y="28"/>
                    <a:pt x="81" y="30"/>
                  </a:cubicBezTo>
                  <a:cubicBezTo>
                    <a:pt x="83" y="35"/>
                    <a:pt x="85" y="44"/>
                    <a:pt x="86" y="56"/>
                  </a:cubicBezTo>
                  <a:cubicBezTo>
                    <a:pt x="103" y="56"/>
                    <a:pt x="103" y="56"/>
                    <a:pt x="103" y="56"/>
                  </a:cubicBezTo>
                  <a:cubicBezTo>
                    <a:pt x="101" y="34"/>
                    <a:pt x="97" y="21"/>
                    <a:pt x="91" y="13"/>
                  </a:cubicBezTo>
                  <a:cubicBezTo>
                    <a:pt x="88" y="8"/>
                    <a:pt x="84" y="4"/>
                    <a:pt x="80" y="2"/>
                  </a:cubicBezTo>
                  <a:cubicBezTo>
                    <a:pt x="79" y="2"/>
                    <a:pt x="78" y="1"/>
                    <a:pt x="76"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A4A49"/>
                </a:solidFill>
                <a:effectLst/>
                <a:uLnTx/>
                <a:uFillTx/>
                <a:latin typeface="Franklin Gothic Book"/>
                <a:ea typeface="+mn-ea"/>
                <a:cs typeface="+mn-cs"/>
              </a:endParaRPr>
            </a:p>
          </p:txBody>
        </p:sp>
        <p:sp>
          <p:nvSpPr>
            <p:cNvPr id="38" name="Freeform 99">
              <a:extLst>
                <a:ext uri="{FF2B5EF4-FFF2-40B4-BE49-F238E27FC236}">
                  <a16:creationId xmlns:a16="http://schemas.microsoft.com/office/drawing/2014/main" id="{633E60A7-0180-41AF-8B0B-D3C5F1A0E7AC}"/>
                </a:ext>
              </a:extLst>
            </p:cNvPr>
            <p:cNvSpPr>
              <a:spLocks/>
            </p:cNvSpPr>
            <p:nvPr/>
          </p:nvSpPr>
          <p:spPr bwMode="auto">
            <a:xfrm>
              <a:off x="5300663" y="1930401"/>
              <a:ext cx="68263" cy="68263"/>
            </a:xfrm>
            <a:custGeom>
              <a:avLst/>
              <a:gdLst/>
              <a:ahLst/>
              <a:cxnLst>
                <a:cxn ang="0">
                  <a:pos x="20" y="48"/>
                </a:cxn>
                <a:cxn ang="0">
                  <a:pos x="48" y="31"/>
                </a:cxn>
                <a:cxn ang="0">
                  <a:pos x="31" y="3"/>
                </a:cxn>
                <a:cxn ang="0">
                  <a:pos x="3" y="20"/>
                </a:cxn>
                <a:cxn ang="0">
                  <a:pos x="20" y="48"/>
                </a:cxn>
              </a:cxnLst>
              <a:rect l="0" t="0" r="r" b="b"/>
              <a:pathLst>
                <a:path w="51" h="51">
                  <a:moveTo>
                    <a:pt x="20" y="48"/>
                  </a:moveTo>
                  <a:cubicBezTo>
                    <a:pt x="33" y="51"/>
                    <a:pt x="45" y="44"/>
                    <a:pt x="48" y="31"/>
                  </a:cubicBezTo>
                  <a:cubicBezTo>
                    <a:pt x="51" y="19"/>
                    <a:pt x="43" y="6"/>
                    <a:pt x="31" y="3"/>
                  </a:cubicBezTo>
                  <a:cubicBezTo>
                    <a:pt x="18" y="0"/>
                    <a:pt x="6" y="8"/>
                    <a:pt x="3" y="20"/>
                  </a:cubicBezTo>
                  <a:cubicBezTo>
                    <a:pt x="0" y="33"/>
                    <a:pt x="8" y="46"/>
                    <a:pt x="20" y="4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A4A49"/>
                </a:solidFill>
                <a:effectLst/>
                <a:uLnTx/>
                <a:uFillTx/>
                <a:latin typeface="Franklin Gothic Book"/>
                <a:ea typeface="+mn-ea"/>
                <a:cs typeface="+mn-cs"/>
              </a:endParaRPr>
            </a:p>
          </p:txBody>
        </p:sp>
        <p:sp>
          <p:nvSpPr>
            <p:cNvPr id="39" name="Freeform 100">
              <a:extLst>
                <a:ext uri="{FF2B5EF4-FFF2-40B4-BE49-F238E27FC236}">
                  <a16:creationId xmlns:a16="http://schemas.microsoft.com/office/drawing/2014/main" id="{C3FD00E6-A465-4AEE-A629-6B3FD7E30CEB}"/>
                </a:ext>
              </a:extLst>
            </p:cNvPr>
            <p:cNvSpPr>
              <a:spLocks/>
            </p:cNvSpPr>
            <p:nvPr/>
          </p:nvSpPr>
          <p:spPr bwMode="auto">
            <a:xfrm>
              <a:off x="5060951" y="2166939"/>
              <a:ext cx="138113" cy="76200"/>
            </a:xfrm>
            <a:custGeom>
              <a:avLst/>
              <a:gdLst/>
              <a:ahLst/>
              <a:cxnLst>
                <a:cxn ang="0">
                  <a:pos x="69" y="0"/>
                </a:cxn>
                <a:cxn ang="0">
                  <a:pos x="31" y="0"/>
                </a:cxn>
                <a:cxn ang="0">
                  <a:pos x="29" y="1"/>
                </a:cxn>
                <a:cxn ang="0">
                  <a:pos x="23" y="3"/>
                </a:cxn>
                <a:cxn ang="0">
                  <a:pos x="7" y="22"/>
                </a:cxn>
                <a:cxn ang="0">
                  <a:pos x="0" y="57"/>
                </a:cxn>
                <a:cxn ang="0">
                  <a:pos x="17" y="57"/>
                </a:cxn>
                <a:cxn ang="0">
                  <a:pos x="23" y="25"/>
                </a:cxn>
                <a:cxn ang="0">
                  <a:pos x="23" y="57"/>
                </a:cxn>
                <a:cxn ang="0">
                  <a:pos x="79" y="57"/>
                </a:cxn>
                <a:cxn ang="0">
                  <a:pos x="79" y="25"/>
                </a:cxn>
                <a:cxn ang="0">
                  <a:pos x="81" y="30"/>
                </a:cxn>
                <a:cxn ang="0">
                  <a:pos x="86" y="57"/>
                </a:cxn>
                <a:cxn ang="0">
                  <a:pos x="103" y="57"/>
                </a:cxn>
                <a:cxn ang="0">
                  <a:pos x="91" y="13"/>
                </a:cxn>
                <a:cxn ang="0">
                  <a:pos x="80" y="3"/>
                </a:cxn>
                <a:cxn ang="0">
                  <a:pos x="76" y="1"/>
                </a:cxn>
              </a:cxnLst>
              <a:rect l="0" t="0" r="r" b="b"/>
              <a:pathLst>
                <a:path w="103" h="57">
                  <a:moveTo>
                    <a:pt x="69" y="0"/>
                  </a:moveTo>
                  <a:cubicBezTo>
                    <a:pt x="31" y="0"/>
                    <a:pt x="31" y="0"/>
                    <a:pt x="31" y="0"/>
                  </a:cubicBezTo>
                  <a:cubicBezTo>
                    <a:pt x="31" y="0"/>
                    <a:pt x="30" y="0"/>
                    <a:pt x="29" y="1"/>
                  </a:cubicBezTo>
                  <a:cubicBezTo>
                    <a:pt x="27" y="1"/>
                    <a:pt x="25" y="1"/>
                    <a:pt x="23" y="3"/>
                  </a:cubicBezTo>
                  <a:cubicBezTo>
                    <a:pt x="17" y="5"/>
                    <a:pt x="11" y="11"/>
                    <a:pt x="7" y="22"/>
                  </a:cubicBezTo>
                  <a:cubicBezTo>
                    <a:pt x="4" y="30"/>
                    <a:pt x="1" y="41"/>
                    <a:pt x="0" y="57"/>
                  </a:cubicBezTo>
                  <a:cubicBezTo>
                    <a:pt x="17" y="57"/>
                    <a:pt x="17" y="57"/>
                    <a:pt x="17" y="57"/>
                  </a:cubicBezTo>
                  <a:cubicBezTo>
                    <a:pt x="18" y="41"/>
                    <a:pt x="21" y="31"/>
                    <a:pt x="23" y="25"/>
                  </a:cubicBezTo>
                  <a:cubicBezTo>
                    <a:pt x="23" y="57"/>
                    <a:pt x="23" y="57"/>
                    <a:pt x="23" y="57"/>
                  </a:cubicBezTo>
                  <a:cubicBezTo>
                    <a:pt x="79" y="57"/>
                    <a:pt x="79" y="57"/>
                    <a:pt x="79" y="57"/>
                  </a:cubicBezTo>
                  <a:cubicBezTo>
                    <a:pt x="79" y="25"/>
                    <a:pt x="79" y="25"/>
                    <a:pt x="79" y="25"/>
                  </a:cubicBezTo>
                  <a:cubicBezTo>
                    <a:pt x="80" y="27"/>
                    <a:pt x="81" y="28"/>
                    <a:pt x="81" y="30"/>
                  </a:cubicBezTo>
                  <a:cubicBezTo>
                    <a:pt x="83" y="36"/>
                    <a:pt x="85" y="44"/>
                    <a:pt x="86" y="57"/>
                  </a:cubicBezTo>
                  <a:cubicBezTo>
                    <a:pt x="103" y="57"/>
                    <a:pt x="103" y="57"/>
                    <a:pt x="103" y="57"/>
                  </a:cubicBezTo>
                  <a:cubicBezTo>
                    <a:pt x="101" y="35"/>
                    <a:pt x="97" y="22"/>
                    <a:pt x="91" y="13"/>
                  </a:cubicBezTo>
                  <a:cubicBezTo>
                    <a:pt x="88" y="8"/>
                    <a:pt x="84" y="5"/>
                    <a:pt x="80" y="3"/>
                  </a:cubicBezTo>
                  <a:cubicBezTo>
                    <a:pt x="79" y="2"/>
                    <a:pt x="78" y="2"/>
                    <a:pt x="76"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A4A49"/>
                </a:solidFill>
                <a:effectLst/>
                <a:uLnTx/>
                <a:uFillTx/>
                <a:latin typeface="Franklin Gothic Book"/>
                <a:ea typeface="+mn-ea"/>
                <a:cs typeface="+mn-cs"/>
              </a:endParaRPr>
            </a:p>
          </p:txBody>
        </p:sp>
        <p:sp>
          <p:nvSpPr>
            <p:cNvPr id="40" name="Freeform 101">
              <a:extLst>
                <a:ext uri="{FF2B5EF4-FFF2-40B4-BE49-F238E27FC236}">
                  <a16:creationId xmlns:a16="http://schemas.microsoft.com/office/drawing/2014/main" id="{C9A5EEEB-B6F1-4848-99AB-B0130C078C4A}"/>
                </a:ext>
              </a:extLst>
            </p:cNvPr>
            <p:cNvSpPr>
              <a:spLocks/>
            </p:cNvSpPr>
            <p:nvPr/>
          </p:nvSpPr>
          <p:spPr bwMode="auto">
            <a:xfrm>
              <a:off x="5095876" y="2093914"/>
              <a:ext cx="68263" cy="68263"/>
            </a:xfrm>
            <a:custGeom>
              <a:avLst/>
              <a:gdLst/>
              <a:ahLst/>
              <a:cxnLst>
                <a:cxn ang="0">
                  <a:pos x="20" y="48"/>
                </a:cxn>
                <a:cxn ang="0">
                  <a:pos x="48" y="30"/>
                </a:cxn>
                <a:cxn ang="0">
                  <a:pos x="31" y="2"/>
                </a:cxn>
                <a:cxn ang="0">
                  <a:pos x="3" y="20"/>
                </a:cxn>
                <a:cxn ang="0">
                  <a:pos x="20" y="48"/>
                </a:cxn>
              </a:cxnLst>
              <a:rect l="0" t="0" r="r" b="b"/>
              <a:pathLst>
                <a:path w="51" h="51">
                  <a:moveTo>
                    <a:pt x="20" y="48"/>
                  </a:moveTo>
                  <a:cubicBezTo>
                    <a:pt x="33" y="51"/>
                    <a:pt x="45" y="43"/>
                    <a:pt x="48" y="30"/>
                  </a:cubicBezTo>
                  <a:cubicBezTo>
                    <a:pt x="51" y="18"/>
                    <a:pt x="43" y="5"/>
                    <a:pt x="31" y="2"/>
                  </a:cubicBezTo>
                  <a:cubicBezTo>
                    <a:pt x="18" y="0"/>
                    <a:pt x="6" y="7"/>
                    <a:pt x="3" y="20"/>
                  </a:cubicBezTo>
                  <a:cubicBezTo>
                    <a:pt x="0" y="32"/>
                    <a:pt x="8" y="45"/>
                    <a:pt x="20" y="4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A4A49"/>
                </a:solidFill>
                <a:effectLst/>
                <a:uLnTx/>
                <a:uFillTx/>
                <a:latin typeface="Franklin Gothic Book"/>
                <a:ea typeface="+mn-ea"/>
                <a:cs typeface="+mn-cs"/>
              </a:endParaRPr>
            </a:p>
          </p:txBody>
        </p:sp>
        <p:sp>
          <p:nvSpPr>
            <p:cNvPr id="41" name="Freeform 102">
              <a:extLst>
                <a:ext uri="{FF2B5EF4-FFF2-40B4-BE49-F238E27FC236}">
                  <a16:creationId xmlns:a16="http://schemas.microsoft.com/office/drawing/2014/main" id="{5F75D914-BF2B-4788-8ABB-AD612ECE762F}"/>
                </a:ext>
              </a:extLst>
            </p:cNvPr>
            <p:cNvSpPr>
              <a:spLocks/>
            </p:cNvSpPr>
            <p:nvPr/>
          </p:nvSpPr>
          <p:spPr bwMode="auto">
            <a:xfrm>
              <a:off x="5197476" y="2166939"/>
              <a:ext cx="138113" cy="76200"/>
            </a:xfrm>
            <a:custGeom>
              <a:avLst/>
              <a:gdLst/>
              <a:ahLst/>
              <a:cxnLst>
                <a:cxn ang="0">
                  <a:pos x="69" y="0"/>
                </a:cxn>
                <a:cxn ang="0">
                  <a:pos x="32" y="0"/>
                </a:cxn>
                <a:cxn ang="0">
                  <a:pos x="29" y="1"/>
                </a:cxn>
                <a:cxn ang="0">
                  <a:pos x="23" y="3"/>
                </a:cxn>
                <a:cxn ang="0">
                  <a:pos x="7" y="22"/>
                </a:cxn>
                <a:cxn ang="0">
                  <a:pos x="0" y="57"/>
                </a:cxn>
                <a:cxn ang="0">
                  <a:pos x="17" y="57"/>
                </a:cxn>
                <a:cxn ang="0">
                  <a:pos x="24" y="25"/>
                </a:cxn>
                <a:cxn ang="0">
                  <a:pos x="24" y="57"/>
                </a:cxn>
                <a:cxn ang="0">
                  <a:pos x="80" y="57"/>
                </a:cxn>
                <a:cxn ang="0">
                  <a:pos x="80" y="25"/>
                </a:cxn>
                <a:cxn ang="0">
                  <a:pos x="82" y="30"/>
                </a:cxn>
                <a:cxn ang="0">
                  <a:pos x="86" y="57"/>
                </a:cxn>
                <a:cxn ang="0">
                  <a:pos x="103" y="57"/>
                </a:cxn>
                <a:cxn ang="0">
                  <a:pos x="92" y="13"/>
                </a:cxn>
                <a:cxn ang="0">
                  <a:pos x="81" y="3"/>
                </a:cxn>
                <a:cxn ang="0">
                  <a:pos x="77" y="1"/>
                </a:cxn>
              </a:cxnLst>
              <a:rect l="0" t="0" r="r" b="b"/>
              <a:pathLst>
                <a:path w="103" h="57">
                  <a:moveTo>
                    <a:pt x="69" y="0"/>
                  </a:moveTo>
                  <a:cubicBezTo>
                    <a:pt x="32" y="0"/>
                    <a:pt x="32" y="0"/>
                    <a:pt x="32" y="0"/>
                  </a:cubicBezTo>
                  <a:cubicBezTo>
                    <a:pt x="31" y="0"/>
                    <a:pt x="30" y="0"/>
                    <a:pt x="29" y="1"/>
                  </a:cubicBezTo>
                  <a:cubicBezTo>
                    <a:pt x="27" y="1"/>
                    <a:pt x="25" y="1"/>
                    <a:pt x="23" y="3"/>
                  </a:cubicBezTo>
                  <a:cubicBezTo>
                    <a:pt x="17" y="5"/>
                    <a:pt x="11" y="11"/>
                    <a:pt x="7" y="22"/>
                  </a:cubicBezTo>
                  <a:cubicBezTo>
                    <a:pt x="4" y="30"/>
                    <a:pt x="1" y="41"/>
                    <a:pt x="0" y="57"/>
                  </a:cubicBezTo>
                  <a:cubicBezTo>
                    <a:pt x="17" y="57"/>
                    <a:pt x="17" y="57"/>
                    <a:pt x="17" y="57"/>
                  </a:cubicBezTo>
                  <a:cubicBezTo>
                    <a:pt x="18" y="41"/>
                    <a:pt x="21" y="31"/>
                    <a:pt x="24" y="25"/>
                  </a:cubicBezTo>
                  <a:cubicBezTo>
                    <a:pt x="24" y="57"/>
                    <a:pt x="24" y="57"/>
                    <a:pt x="24" y="57"/>
                  </a:cubicBezTo>
                  <a:cubicBezTo>
                    <a:pt x="80" y="57"/>
                    <a:pt x="80" y="57"/>
                    <a:pt x="80" y="57"/>
                  </a:cubicBezTo>
                  <a:cubicBezTo>
                    <a:pt x="80" y="25"/>
                    <a:pt x="80" y="25"/>
                    <a:pt x="80" y="25"/>
                  </a:cubicBezTo>
                  <a:cubicBezTo>
                    <a:pt x="80" y="27"/>
                    <a:pt x="81" y="28"/>
                    <a:pt x="82" y="30"/>
                  </a:cubicBezTo>
                  <a:cubicBezTo>
                    <a:pt x="84" y="36"/>
                    <a:pt x="86" y="44"/>
                    <a:pt x="86" y="57"/>
                  </a:cubicBezTo>
                  <a:cubicBezTo>
                    <a:pt x="103" y="57"/>
                    <a:pt x="103" y="57"/>
                    <a:pt x="103" y="57"/>
                  </a:cubicBezTo>
                  <a:cubicBezTo>
                    <a:pt x="102" y="35"/>
                    <a:pt x="97" y="22"/>
                    <a:pt x="92" y="13"/>
                  </a:cubicBezTo>
                  <a:cubicBezTo>
                    <a:pt x="88" y="8"/>
                    <a:pt x="84" y="5"/>
                    <a:pt x="81" y="3"/>
                  </a:cubicBezTo>
                  <a:cubicBezTo>
                    <a:pt x="79" y="2"/>
                    <a:pt x="78" y="2"/>
                    <a:pt x="77"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A4A49"/>
                </a:solidFill>
                <a:effectLst/>
                <a:uLnTx/>
                <a:uFillTx/>
                <a:latin typeface="Franklin Gothic Book"/>
                <a:ea typeface="+mn-ea"/>
                <a:cs typeface="+mn-cs"/>
              </a:endParaRPr>
            </a:p>
          </p:txBody>
        </p:sp>
        <p:sp>
          <p:nvSpPr>
            <p:cNvPr id="42" name="Freeform 103">
              <a:extLst>
                <a:ext uri="{FF2B5EF4-FFF2-40B4-BE49-F238E27FC236}">
                  <a16:creationId xmlns:a16="http://schemas.microsoft.com/office/drawing/2014/main" id="{86F93BD5-DF04-4685-9F76-7BDC0C5E06FA}"/>
                </a:ext>
              </a:extLst>
            </p:cNvPr>
            <p:cNvSpPr>
              <a:spLocks/>
            </p:cNvSpPr>
            <p:nvPr/>
          </p:nvSpPr>
          <p:spPr bwMode="auto">
            <a:xfrm>
              <a:off x="5232401" y="2093914"/>
              <a:ext cx="68263" cy="68263"/>
            </a:xfrm>
            <a:custGeom>
              <a:avLst/>
              <a:gdLst/>
              <a:ahLst/>
              <a:cxnLst>
                <a:cxn ang="0">
                  <a:pos x="20" y="48"/>
                </a:cxn>
                <a:cxn ang="0">
                  <a:pos x="48" y="30"/>
                </a:cxn>
                <a:cxn ang="0">
                  <a:pos x="31" y="2"/>
                </a:cxn>
                <a:cxn ang="0">
                  <a:pos x="3" y="20"/>
                </a:cxn>
                <a:cxn ang="0">
                  <a:pos x="20" y="48"/>
                </a:cxn>
              </a:cxnLst>
              <a:rect l="0" t="0" r="r" b="b"/>
              <a:pathLst>
                <a:path w="51" h="51">
                  <a:moveTo>
                    <a:pt x="20" y="48"/>
                  </a:moveTo>
                  <a:cubicBezTo>
                    <a:pt x="33" y="51"/>
                    <a:pt x="45" y="43"/>
                    <a:pt x="48" y="30"/>
                  </a:cubicBezTo>
                  <a:cubicBezTo>
                    <a:pt x="51" y="18"/>
                    <a:pt x="43" y="5"/>
                    <a:pt x="31" y="2"/>
                  </a:cubicBezTo>
                  <a:cubicBezTo>
                    <a:pt x="18" y="0"/>
                    <a:pt x="6" y="7"/>
                    <a:pt x="3" y="20"/>
                  </a:cubicBezTo>
                  <a:cubicBezTo>
                    <a:pt x="0" y="32"/>
                    <a:pt x="8" y="45"/>
                    <a:pt x="20" y="4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A4A49"/>
                </a:solidFill>
                <a:effectLst/>
                <a:uLnTx/>
                <a:uFillTx/>
                <a:latin typeface="Franklin Gothic Book"/>
                <a:ea typeface="+mn-ea"/>
                <a:cs typeface="+mn-cs"/>
              </a:endParaRPr>
            </a:p>
          </p:txBody>
        </p:sp>
        <p:sp>
          <p:nvSpPr>
            <p:cNvPr id="43" name="Freeform 104">
              <a:extLst>
                <a:ext uri="{FF2B5EF4-FFF2-40B4-BE49-F238E27FC236}">
                  <a16:creationId xmlns:a16="http://schemas.microsoft.com/office/drawing/2014/main" id="{59EF40CA-1B56-4242-AC06-9FD6ACFCEC28}"/>
                </a:ext>
              </a:extLst>
            </p:cNvPr>
            <p:cNvSpPr>
              <a:spLocks/>
            </p:cNvSpPr>
            <p:nvPr/>
          </p:nvSpPr>
          <p:spPr bwMode="auto">
            <a:xfrm>
              <a:off x="5334001" y="2166939"/>
              <a:ext cx="136525" cy="76200"/>
            </a:xfrm>
            <a:custGeom>
              <a:avLst/>
              <a:gdLst/>
              <a:ahLst/>
              <a:cxnLst>
                <a:cxn ang="0">
                  <a:pos x="68" y="0"/>
                </a:cxn>
                <a:cxn ang="0">
                  <a:pos x="31" y="0"/>
                </a:cxn>
                <a:cxn ang="0">
                  <a:pos x="29" y="1"/>
                </a:cxn>
                <a:cxn ang="0">
                  <a:pos x="22" y="3"/>
                </a:cxn>
                <a:cxn ang="0">
                  <a:pos x="6" y="22"/>
                </a:cxn>
                <a:cxn ang="0">
                  <a:pos x="0" y="57"/>
                </a:cxn>
                <a:cxn ang="0">
                  <a:pos x="16" y="57"/>
                </a:cxn>
                <a:cxn ang="0">
                  <a:pos x="23" y="25"/>
                </a:cxn>
                <a:cxn ang="0">
                  <a:pos x="23" y="57"/>
                </a:cxn>
                <a:cxn ang="0">
                  <a:pos x="79" y="57"/>
                </a:cxn>
                <a:cxn ang="0">
                  <a:pos x="79" y="25"/>
                </a:cxn>
                <a:cxn ang="0">
                  <a:pos x="81" y="30"/>
                </a:cxn>
                <a:cxn ang="0">
                  <a:pos x="86" y="57"/>
                </a:cxn>
                <a:cxn ang="0">
                  <a:pos x="102" y="57"/>
                </a:cxn>
                <a:cxn ang="0">
                  <a:pos x="91" y="13"/>
                </a:cxn>
                <a:cxn ang="0">
                  <a:pos x="80" y="3"/>
                </a:cxn>
                <a:cxn ang="0">
                  <a:pos x="76" y="1"/>
                </a:cxn>
              </a:cxnLst>
              <a:rect l="0" t="0" r="r" b="b"/>
              <a:pathLst>
                <a:path w="102" h="57">
                  <a:moveTo>
                    <a:pt x="68" y="0"/>
                  </a:moveTo>
                  <a:cubicBezTo>
                    <a:pt x="31" y="0"/>
                    <a:pt x="31" y="0"/>
                    <a:pt x="31" y="0"/>
                  </a:cubicBezTo>
                  <a:cubicBezTo>
                    <a:pt x="30" y="0"/>
                    <a:pt x="29" y="0"/>
                    <a:pt x="29" y="1"/>
                  </a:cubicBezTo>
                  <a:cubicBezTo>
                    <a:pt x="27" y="1"/>
                    <a:pt x="25" y="1"/>
                    <a:pt x="22" y="3"/>
                  </a:cubicBezTo>
                  <a:cubicBezTo>
                    <a:pt x="17" y="5"/>
                    <a:pt x="11" y="11"/>
                    <a:pt x="6" y="22"/>
                  </a:cubicBezTo>
                  <a:cubicBezTo>
                    <a:pt x="3" y="30"/>
                    <a:pt x="1" y="41"/>
                    <a:pt x="0" y="57"/>
                  </a:cubicBezTo>
                  <a:cubicBezTo>
                    <a:pt x="16" y="57"/>
                    <a:pt x="16" y="57"/>
                    <a:pt x="16" y="57"/>
                  </a:cubicBezTo>
                  <a:cubicBezTo>
                    <a:pt x="17" y="41"/>
                    <a:pt x="20" y="31"/>
                    <a:pt x="23" y="25"/>
                  </a:cubicBezTo>
                  <a:cubicBezTo>
                    <a:pt x="23" y="57"/>
                    <a:pt x="23" y="57"/>
                    <a:pt x="23" y="57"/>
                  </a:cubicBezTo>
                  <a:cubicBezTo>
                    <a:pt x="79" y="57"/>
                    <a:pt x="79" y="57"/>
                    <a:pt x="79" y="57"/>
                  </a:cubicBezTo>
                  <a:cubicBezTo>
                    <a:pt x="79" y="25"/>
                    <a:pt x="79" y="25"/>
                    <a:pt x="79" y="25"/>
                  </a:cubicBezTo>
                  <a:cubicBezTo>
                    <a:pt x="80" y="27"/>
                    <a:pt x="80" y="28"/>
                    <a:pt x="81" y="30"/>
                  </a:cubicBezTo>
                  <a:cubicBezTo>
                    <a:pt x="83" y="36"/>
                    <a:pt x="85" y="44"/>
                    <a:pt x="86" y="57"/>
                  </a:cubicBezTo>
                  <a:cubicBezTo>
                    <a:pt x="102" y="57"/>
                    <a:pt x="102" y="57"/>
                    <a:pt x="102" y="57"/>
                  </a:cubicBezTo>
                  <a:cubicBezTo>
                    <a:pt x="101" y="35"/>
                    <a:pt x="97" y="22"/>
                    <a:pt x="91" y="13"/>
                  </a:cubicBezTo>
                  <a:cubicBezTo>
                    <a:pt x="88" y="8"/>
                    <a:pt x="84" y="5"/>
                    <a:pt x="80" y="3"/>
                  </a:cubicBezTo>
                  <a:cubicBezTo>
                    <a:pt x="79" y="2"/>
                    <a:pt x="77" y="2"/>
                    <a:pt x="76"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A4A49"/>
                </a:solidFill>
                <a:effectLst/>
                <a:uLnTx/>
                <a:uFillTx/>
                <a:latin typeface="Franklin Gothic Book"/>
                <a:ea typeface="+mn-ea"/>
                <a:cs typeface="+mn-cs"/>
              </a:endParaRPr>
            </a:p>
          </p:txBody>
        </p:sp>
        <p:sp>
          <p:nvSpPr>
            <p:cNvPr id="44" name="Freeform 105">
              <a:extLst>
                <a:ext uri="{FF2B5EF4-FFF2-40B4-BE49-F238E27FC236}">
                  <a16:creationId xmlns:a16="http://schemas.microsoft.com/office/drawing/2014/main" id="{610A2C08-90B1-45CD-8467-EB8850CAF244}"/>
                </a:ext>
              </a:extLst>
            </p:cNvPr>
            <p:cNvSpPr>
              <a:spLocks/>
            </p:cNvSpPr>
            <p:nvPr/>
          </p:nvSpPr>
          <p:spPr bwMode="auto">
            <a:xfrm>
              <a:off x="5367338" y="2093914"/>
              <a:ext cx="69850" cy="68263"/>
            </a:xfrm>
            <a:custGeom>
              <a:avLst/>
              <a:gdLst/>
              <a:ahLst/>
              <a:cxnLst>
                <a:cxn ang="0">
                  <a:pos x="21" y="48"/>
                </a:cxn>
                <a:cxn ang="0">
                  <a:pos x="49" y="30"/>
                </a:cxn>
                <a:cxn ang="0">
                  <a:pos x="31" y="2"/>
                </a:cxn>
                <a:cxn ang="0">
                  <a:pos x="3" y="20"/>
                </a:cxn>
                <a:cxn ang="0">
                  <a:pos x="21" y="48"/>
                </a:cxn>
              </a:cxnLst>
              <a:rect l="0" t="0" r="r" b="b"/>
              <a:pathLst>
                <a:path w="52" h="51">
                  <a:moveTo>
                    <a:pt x="21" y="48"/>
                  </a:moveTo>
                  <a:cubicBezTo>
                    <a:pt x="33" y="51"/>
                    <a:pt x="46" y="43"/>
                    <a:pt x="49" y="30"/>
                  </a:cubicBezTo>
                  <a:cubicBezTo>
                    <a:pt x="52" y="18"/>
                    <a:pt x="44" y="5"/>
                    <a:pt x="31" y="2"/>
                  </a:cubicBezTo>
                  <a:cubicBezTo>
                    <a:pt x="19" y="0"/>
                    <a:pt x="6" y="7"/>
                    <a:pt x="3" y="20"/>
                  </a:cubicBezTo>
                  <a:cubicBezTo>
                    <a:pt x="0" y="32"/>
                    <a:pt x="8" y="45"/>
                    <a:pt x="21" y="4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A4A49"/>
                </a:solidFill>
                <a:effectLst/>
                <a:uLnTx/>
                <a:uFillTx/>
                <a:latin typeface="Franklin Gothic Book"/>
                <a:ea typeface="+mn-ea"/>
                <a:cs typeface="+mn-cs"/>
              </a:endParaRPr>
            </a:p>
          </p:txBody>
        </p:sp>
        <p:sp>
          <p:nvSpPr>
            <p:cNvPr id="45" name="Freeform 106">
              <a:extLst>
                <a:ext uri="{FF2B5EF4-FFF2-40B4-BE49-F238E27FC236}">
                  <a16:creationId xmlns:a16="http://schemas.microsoft.com/office/drawing/2014/main" id="{CCDFA561-7BB1-40D2-B356-FAC0E18276EA}"/>
                </a:ext>
              </a:extLst>
            </p:cNvPr>
            <p:cNvSpPr>
              <a:spLocks/>
            </p:cNvSpPr>
            <p:nvPr/>
          </p:nvSpPr>
          <p:spPr bwMode="auto">
            <a:xfrm>
              <a:off x="4992688" y="2330451"/>
              <a:ext cx="138113" cy="74613"/>
            </a:xfrm>
            <a:custGeom>
              <a:avLst/>
              <a:gdLst/>
              <a:ahLst/>
              <a:cxnLst>
                <a:cxn ang="0">
                  <a:pos x="69" y="0"/>
                </a:cxn>
                <a:cxn ang="0">
                  <a:pos x="32" y="0"/>
                </a:cxn>
                <a:cxn ang="0">
                  <a:pos x="29" y="0"/>
                </a:cxn>
                <a:cxn ang="0">
                  <a:pos x="23" y="2"/>
                </a:cxn>
                <a:cxn ang="0">
                  <a:pos x="7" y="21"/>
                </a:cxn>
                <a:cxn ang="0">
                  <a:pos x="0" y="56"/>
                </a:cxn>
                <a:cxn ang="0">
                  <a:pos x="17" y="56"/>
                </a:cxn>
                <a:cxn ang="0">
                  <a:pos x="24" y="25"/>
                </a:cxn>
                <a:cxn ang="0">
                  <a:pos x="24" y="56"/>
                </a:cxn>
                <a:cxn ang="0">
                  <a:pos x="80" y="56"/>
                </a:cxn>
                <a:cxn ang="0">
                  <a:pos x="80" y="25"/>
                </a:cxn>
                <a:cxn ang="0">
                  <a:pos x="82" y="29"/>
                </a:cxn>
                <a:cxn ang="0">
                  <a:pos x="86" y="56"/>
                </a:cxn>
                <a:cxn ang="0">
                  <a:pos x="103" y="56"/>
                </a:cxn>
                <a:cxn ang="0">
                  <a:pos x="92" y="12"/>
                </a:cxn>
                <a:cxn ang="0">
                  <a:pos x="81" y="2"/>
                </a:cxn>
                <a:cxn ang="0">
                  <a:pos x="77" y="1"/>
                </a:cxn>
              </a:cxnLst>
              <a:rect l="0" t="0" r="r" b="b"/>
              <a:pathLst>
                <a:path w="103" h="56">
                  <a:moveTo>
                    <a:pt x="69" y="0"/>
                  </a:moveTo>
                  <a:cubicBezTo>
                    <a:pt x="32" y="0"/>
                    <a:pt x="32" y="0"/>
                    <a:pt x="32" y="0"/>
                  </a:cubicBezTo>
                  <a:cubicBezTo>
                    <a:pt x="31" y="0"/>
                    <a:pt x="30" y="0"/>
                    <a:pt x="29" y="0"/>
                  </a:cubicBezTo>
                  <a:cubicBezTo>
                    <a:pt x="27" y="0"/>
                    <a:pt x="25" y="1"/>
                    <a:pt x="23" y="2"/>
                  </a:cubicBezTo>
                  <a:cubicBezTo>
                    <a:pt x="17" y="5"/>
                    <a:pt x="11" y="11"/>
                    <a:pt x="7" y="21"/>
                  </a:cubicBezTo>
                  <a:cubicBezTo>
                    <a:pt x="4" y="30"/>
                    <a:pt x="1" y="41"/>
                    <a:pt x="0" y="56"/>
                  </a:cubicBezTo>
                  <a:cubicBezTo>
                    <a:pt x="17" y="56"/>
                    <a:pt x="17" y="56"/>
                    <a:pt x="17" y="56"/>
                  </a:cubicBezTo>
                  <a:cubicBezTo>
                    <a:pt x="18" y="40"/>
                    <a:pt x="21" y="30"/>
                    <a:pt x="24" y="25"/>
                  </a:cubicBezTo>
                  <a:cubicBezTo>
                    <a:pt x="24" y="56"/>
                    <a:pt x="24" y="56"/>
                    <a:pt x="24" y="56"/>
                  </a:cubicBezTo>
                  <a:cubicBezTo>
                    <a:pt x="80" y="56"/>
                    <a:pt x="80" y="56"/>
                    <a:pt x="80" y="56"/>
                  </a:cubicBezTo>
                  <a:cubicBezTo>
                    <a:pt x="80" y="25"/>
                    <a:pt x="80" y="25"/>
                    <a:pt x="80" y="25"/>
                  </a:cubicBezTo>
                  <a:cubicBezTo>
                    <a:pt x="80" y="26"/>
                    <a:pt x="81" y="27"/>
                    <a:pt x="82" y="29"/>
                  </a:cubicBezTo>
                  <a:cubicBezTo>
                    <a:pt x="84" y="35"/>
                    <a:pt x="85" y="44"/>
                    <a:pt x="86" y="56"/>
                  </a:cubicBezTo>
                  <a:cubicBezTo>
                    <a:pt x="103" y="56"/>
                    <a:pt x="103" y="56"/>
                    <a:pt x="103" y="56"/>
                  </a:cubicBezTo>
                  <a:cubicBezTo>
                    <a:pt x="102" y="34"/>
                    <a:pt x="97" y="21"/>
                    <a:pt x="92" y="12"/>
                  </a:cubicBezTo>
                  <a:cubicBezTo>
                    <a:pt x="88" y="7"/>
                    <a:pt x="84" y="4"/>
                    <a:pt x="81" y="2"/>
                  </a:cubicBezTo>
                  <a:cubicBezTo>
                    <a:pt x="79" y="1"/>
                    <a:pt x="78" y="1"/>
                    <a:pt x="77"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A4A49"/>
                </a:solidFill>
                <a:effectLst/>
                <a:uLnTx/>
                <a:uFillTx/>
                <a:latin typeface="Franklin Gothic Book"/>
                <a:ea typeface="+mn-ea"/>
                <a:cs typeface="+mn-cs"/>
              </a:endParaRPr>
            </a:p>
          </p:txBody>
        </p:sp>
        <p:sp>
          <p:nvSpPr>
            <p:cNvPr id="46" name="Freeform 107">
              <a:extLst>
                <a:ext uri="{FF2B5EF4-FFF2-40B4-BE49-F238E27FC236}">
                  <a16:creationId xmlns:a16="http://schemas.microsoft.com/office/drawing/2014/main" id="{D4953354-BB51-4F41-AEE1-D05FEF576176}"/>
                </a:ext>
              </a:extLst>
            </p:cNvPr>
            <p:cNvSpPr>
              <a:spLocks/>
            </p:cNvSpPr>
            <p:nvPr/>
          </p:nvSpPr>
          <p:spPr bwMode="auto">
            <a:xfrm>
              <a:off x="5027613" y="2255839"/>
              <a:ext cx="68263" cy="68263"/>
            </a:xfrm>
            <a:custGeom>
              <a:avLst/>
              <a:gdLst/>
              <a:ahLst/>
              <a:cxnLst>
                <a:cxn ang="0">
                  <a:pos x="20" y="48"/>
                </a:cxn>
                <a:cxn ang="0">
                  <a:pos x="48" y="31"/>
                </a:cxn>
                <a:cxn ang="0">
                  <a:pos x="31" y="3"/>
                </a:cxn>
                <a:cxn ang="0">
                  <a:pos x="3" y="20"/>
                </a:cxn>
                <a:cxn ang="0">
                  <a:pos x="20" y="48"/>
                </a:cxn>
              </a:cxnLst>
              <a:rect l="0" t="0" r="r" b="b"/>
              <a:pathLst>
                <a:path w="51" h="51">
                  <a:moveTo>
                    <a:pt x="20" y="48"/>
                  </a:moveTo>
                  <a:cubicBezTo>
                    <a:pt x="33" y="51"/>
                    <a:pt x="45" y="43"/>
                    <a:pt x="48" y="31"/>
                  </a:cubicBezTo>
                  <a:cubicBezTo>
                    <a:pt x="51" y="18"/>
                    <a:pt x="43" y="6"/>
                    <a:pt x="31" y="3"/>
                  </a:cubicBezTo>
                  <a:cubicBezTo>
                    <a:pt x="18" y="0"/>
                    <a:pt x="6" y="8"/>
                    <a:pt x="3" y="20"/>
                  </a:cubicBezTo>
                  <a:cubicBezTo>
                    <a:pt x="0" y="33"/>
                    <a:pt x="8" y="45"/>
                    <a:pt x="20" y="4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A4A49"/>
                </a:solidFill>
                <a:effectLst/>
                <a:uLnTx/>
                <a:uFillTx/>
                <a:latin typeface="Franklin Gothic Book"/>
                <a:ea typeface="+mn-ea"/>
                <a:cs typeface="+mn-cs"/>
              </a:endParaRPr>
            </a:p>
          </p:txBody>
        </p:sp>
        <p:sp>
          <p:nvSpPr>
            <p:cNvPr id="47" name="Freeform 108">
              <a:extLst>
                <a:ext uri="{FF2B5EF4-FFF2-40B4-BE49-F238E27FC236}">
                  <a16:creationId xmlns:a16="http://schemas.microsoft.com/office/drawing/2014/main" id="{DB3D2761-98B5-4240-9864-64E0472F2FE9}"/>
                </a:ext>
              </a:extLst>
            </p:cNvPr>
            <p:cNvSpPr>
              <a:spLocks/>
            </p:cNvSpPr>
            <p:nvPr/>
          </p:nvSpPr>
          <p:spPr bwMode="auto">
            <a:xfrm>
              <a:off x="5129213" y="2330451"/>
              <a:ext cx="136525" cy="74613"/>
            </a:xfrm>
            <a:custGeom>
              <a:avLst/>
              <a:gdLst/>
              <a:ahLst/>
              <a:cxnLst>
                <a:cxn ang="0">
                  <a:pos x="68" y="0"/>
                </a:cxn>
                <a:cxn ang="0">
                  <a:pos x="31" y="0"/>
                </a:cxn>
                <a:cxn ang="0">
                  <a:pos x="29" y="0"/>
                </a:cxn>
                <a:cxn ang="0">
                  <a:pos x="22" y="2"/>
                </a:cxn>
                <a:cxn ang="0">
                  <a:pos x="6" y="21"/>
                </a:cxn>
                <a:cxn ang="0">
                  <a:pos x="0" y="56"/>
                </a:cxn>
                <a:cxn ang="0">
                  <a:pos x="16" y="56"/>
                </a:cxn>
                <a:cxn ang="0">
                  <a:pos x="23" y="25"/>
                </a:cxn>
                <a:cxn ang="0">
                  <a:pos x="23" y="56"/>
                </a:cxn>
                <a:cxn ang="0">
                  <a:pos x="79" y="56"/>
                </a:cxn>
                <a:cxn ang="0">
                  <a:pos x="79" y="25"/>
                </a:cxn>
                <a:cxn ang="0">
                  <a:pos x="81" y="29"/>
                </a:cxn>
                <a:cxn ang="0">
                  <a:pos x="86" y="56"/>
                </a:cxn>
                <a:cxn ang="0">
                  <a:pos x="102" y="56"/>
                </a:cxn>
                <a:cxn ang="0">
                  <a:pos x="91" y="12"/>
                </a:cxn>
                <a:cxn ang="0">
                  <a:pos x="80" y="2"/>
                </a:cxn>
                <a:cxn ang="0">
                  <a:pos x="76" y="1"/>
                </a:cxn>
              </a:cxnLst>
              <a:rect l="0" t="0" r="r" b="b"/>
              <a:pathLst>
                <a:path w="102" h="56">
                  <a:moveTo>
                    <a:pt x="68" y="0"/>
                  </a:moveTo>
                  <a:cubicBezTo>
                    <a:pt x="31" y="0"/>
                    <a:pt x="31" y="0"/>
                    <a:pt x="31" y="0"/>
                  </a:cubicBezTo>
                  <a:cubicBezTo>
                    <a:pt x="30" y="0"/>
                    <a:pt x="29" y="0"/>
                    <a:pt x="29" y="0"/>
                  </a:cubicBezTo>
                  <a:cubicBezTo>
                    <a:pt x="27" y="0"/>
                    <a:pt x="25" y="1"/>
                    <a:pt x="22" y="2"/>
                  </a:cubicBezTo>
                  <a:cubicBezTo>
                    <a:pt x="17" y="5"/>
                    <a:pt x="11" y="11"/>
                    <a:pt x="6" y="21"/>
                  </a:cubicBezTo>
                  <a:cubicBezTo>
                    <a:pt x="3" y="30"/>
                    <a:pt x="1" y="41"/>
                    <a:pt x="0" y="56"/>
                  </a:cubicBezTo>
                  <a:cubicBezTo>
                    <a:pt x="16" y="56"/>
                    <a:pt x="16" y="56"/>
                    <a:pt x="16" y="56"/>
                  </a:cubicBezTo>
                  <a:cubicBezTo>
                    <a:pt x="17" y="40"/>
                    <a:pt x="20" y="30"/>
                    <a:pt x="23" y="25"/>
                  </a:cubicBezTo>
                  <a:cubicBezTo>
                    <a:pt x="23" y="56"/>
                    <a:pt x="23" y="56"/>
                    <a:pt x="23" y="56"/>
                  </a:cubicBezTo>
                  <a:cubicBezTo>
                    <a:pt x="79" y="56"/>
                    <a:pt x="79" y="56"/>
                    <a:pt x="79" y="56"/>
                  </a:cubicBezTo>
                  <a:cubicBezTo>
                    <a:pt x="79" y="25"/>
                    <a:pt x="79" y="25"/>
                    <a:pt x="79" y="25"/>
                  </a:cubicBezTo>
                  <a:cubicBezTo>
                    <a:pt x="80" y="26"/>
                    <a:pt x="80" y="27"/>
                    <a:pt x="81" y="29"/>
                  </a:cubicBezTo>
                  <a:cubicBezTo>
                    <a:pt x="83" y="35"/>
                    <a:pt x="85" y="44"/>
                    <a:pt x="86" y="56"/>
                  </a:cubicBezTo>
                  <a:cubicBezTo>
                    <a:pt x="102" y="56"/>
                    <a:pt x="102" y="56"/>
                    <a:pt x="102" y="56"/>
                  </a:cubicBezTo>
                  <a:cubicBezTo>
                    <a:pt x="101" y="34"/>
                    <a:pt x="97" y="21"/>
                    <a:pt x="91" y="12"/>
                  </a:cubicBezTo>
                  <a:cubicBezTo>
                    <a:pt x="88" y="7"/>
                    <a:pt x="84" y="4"/>
                    <a:pt x="80" y="2"/>
                  </a:cubicBezTo>
                  <a:cubicBezTo>
                    <a:pt x="79" y="1"/>
                    <a:pt x="77" y="1"/>
                    <a:pt x="76"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A4A49"/>
                </a:solidFill>
                <a:effectLst/>
                <a:uLnTx/>
                <a:uFillTx/>
                <a:latin typeface="Franklin Gothic Book"/>
                <a:ea typeface="+mn-ea"/>
                <a:cs typeface="+mn-cs"/>
              </a:endParaRPr>
            </a:p>
          </p:txBody>
        </p:sp>
        <p:sp>
          <p:nvSpPr>
            <p:cNvPr id="48" name="Freeform 109">
              <a:extLst>
                <a:ext uri="{FF2B5EF4-FFF2-40B4-BE49-F238E27FC236}">
                  <a16:creationId xmlns:a16="http://schemas.microsoft.com/office/drawing/2014/main" id="{7D6E19EF-E71A-4A65-B182-F0E58CA95130}"/>
                </a:ext>
              </a:extLst>
            </p:cNvPr>
            <p:cNvSpPr>
              <a:spLocks/>
            </p:cNvSpPr>
            <p:nvPr/>
          </p:nvSpPr>
          <p:spPr bwMode="auto">
            <a:xfrm>
              <a:off x="5164138" y="2255839"/>
              <a:ext cx="68263" cy="68263"/>
            </a:xfrm>
            <a:custGeom>
              <a:avLst/>
              <a:gdLst/>
              <a:ahLst/>
              <a:cxnLst>
                <a:cxn ang="0">
                  <a:pos x="21" y="48"/>
                </a:cxn>
                <a:cxn ang="0">
                  <a:pos x="49" y="31"/>
                </a:cxn>
                <a:cxn ang="0">
                  <a:pos x="31" y="3"/>
                </a:cxn>
                <a:cxn ang="0">
                  <a:pos x="3" y="20"/>
                </a:cxn>
                <a:cxn ang="0">
                  <a:pos x="21" y="48"/>
                </a:cxn>
              </a:cxnLst>
              <a:rect l="0" t="0" r="r" b="b"/>
              <a:pathLst>
                <a:path w="52" h="51">
                  <a:moveTo>
                    <a:pt x="21" y="48"/>
                  </a:moveTo>
                  <a:cubicBezTo>
                    <a:pt x="33" y="51"/>
                    <a:pt x="46" y="43"/>
                    <a:pt x="49" y="31"/>
                  </a:cubicBezTo>
                  <a:cubicBezTo>
                    <a:pt x="52" y="18"/>
                    <a:pt x="44" y="6"/>
                    <a:pt x="31" y="3"/>
                  </a:cubicBezTo>
                  <a:cubicBezTo>
                    <a:pt x="19" y="0"/>
                    <a:pt x="6" y="8"/>
                    <a:pt x="3" y="20"/>
                  </a:cubicBezTo>
                  <a:cubicBezTo>
                    <a:pt x="0" y="33"/>
                    <a:pt x="8" y="45"/>
                    <a:pt x="21" y="4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A4A49"/>
                </a:solidFill>
                <a:effectLst/>
                <a:uLnTx/>
                <a:uFillTx/>
                <a:latin typeface="Franklin Gothic Book"/>
                <a:ea typeface="+mn-ea"/>
                <a:cs typeface="+mn-cs"/>
              </a:endParaRPr>
            </a:p>
          </p:txBody>
        </p:sp>
        <p:sp>
          <p:nvSpPr>
            <p:cNvPr id="49" name="Freeform 110">
              <a:extLst>
                <a:ext uri="{FF2B5EF4-FFF2-40B4-BE49-F238E27FC236}">
                  <a16:creationId xmlns:a16="http://schemas.microsoft.com/office/drawing/2014/main" id="{F890E1C8-0B0B-492E-8077-C871F25CF9C9}"/>
                </a:ext>
              </a:extLst>
            </p:cNvPr>
            <p:cNvSpPr>
              <a:spLocks/>
            </p:cNvSpPr>
            <p:nvPr/>
          </p:nvSpPr>
          <p:spPr bwMode="auto">
            <a:xfrm>
              <a:off x="5265738" y="2330451"/>
              <a:ext cx="138113" cy="74613"/>
            </a:xfrm>
            <a:custGeom>
              <a:avLst/>
              <a:gdLst/>
              <a:ahLst/>
              <a:cxnLst>
                <a:cxn ang="0">
                  <a:pos x="69" y="0"/>
                </a:cxn>
                <a:cxn ang="0">
                  <a:pos x="31" y="0"/>
                </a:cxn>
                <a:cxn ang="0">
                  <a:pos x="29" y="0"/>
                </a:cxn>
                <a:cxn ang="0">
                  <a:pos x="23" y="2"/>
                </a:cxn>
                <a:cxn ang="0">
                  <a:pos x="7" y="21"/>
                </a:cxn>
                <a:cxn ang="0">
                  <a:pos x="0" y="56"/>
                </a:cxn>
                <a:cxn ang="0">
                  <a:pos x="17" y="56"/>
                </a:cxn>
                <a:cxn ang="0">
                  <a:pos x="23" y="25"/>
                </a:cxn>
                <a:cxn ang="0">
                  <a:pos x="23" y="56"/>
                </a:cxn>
                <a:cxn ang="0">
                  <a:pos x="79" y="56"/>
                </a:cxn>
                <a:cxn ang="0">
                  <a:pos x="79" y="25"/>
                </a:cxn>
                <a:cxn ang="0">
                  <a:pos x="81" y="29"/>
                </a:cxn>
                <a:cxn ang="0">
                  <a:pos x="86" y="56"/>
                </a:cxn>
                <a:cxn ang="0">
                  <a:pos x="103" y="56"/>
                </a:cxn>
                <a:cxn ang="0">
                  <a:pos x="91" y="12"/>
                </a:cxn>
                <a:cxn ang="0">
                  <a:pos x="80" y="2"/>
                </a:cxn>
                <a:cxn ang="0">
                  <a:pos x="76" y="1"/>
                </a:cxn>
              </a:cxnLst>
              <a:rect l="0" t="0" r="r" b="b"/>
              <a:pathLst>
                <a:path w="103" h="56">
                  <a:moveTo>
                    <a:pt x="69" y="0"/>
                  </a:moveTo>
                  <a:cubicBezTo>
                    <a:pt x="31" y="0"/>
                    <a:pt x="31" y="0"/>
                    <a:pt x="31" y="0"/>
                  </a:cubicBezTo>
                  <a:cubicBezTo>
                    <a:pt x="31" y="0"/>
                    <a:pt x="30" y="0"/>
                    <a:pt x="29" y="0"/>
                  </a:cubicBezTo>
                  <a:cubicBezTo>
                    <a:pt x="27" y="0"/>
                    <a:pt x="25" y="1"/>
                    <a:pt x="23" y="2"/>
                  </a:cubicBezTo>
                  <a:cubicBezTo>
                    <a:pt x="17" y="5"/>
                    <a:pt x="11" y="11"/>
                    <a:pt x="7" y="21"/>
                  </a:cubicBezTo>
                  <a:cubicBezTo>
                    <a:pt x="4" y="30"/>
                    <a:pt x="1" y="41"/>
                    <a:pt x="0" y="56"/>
                  </a:cubicBezTo>
                  <a:cubicBezTo>
                    <a:pt x="17" y="56"/>
                    <a:pt x="17" y="56"/>
                    <a:pt x="17" y="56"/>
                  </a:cubicBezTo>
                  <a:cubicBezTo>
                    <a:pt x="18" y="40"/>
                    <a:pt x="21" y="30"/>
                    <a:pt x="23" y="25"/>
                  </a:cubicBezTo>
                  <a:cubicBezTo>
                    <a:pt x="23" y="56"/>
                    <a:pt x="23" y="56"/>
                    <a:pt x="23" y="56"/>
                  </a:cubicBezTo>
                  <a:cubicBezTo>
                    <a:pt x="79" y="56"/>
                    <a:pt x="79" y="56"/>
                    <a:pt x="79" y="56"/>
                  </a:cubicBezTo>
                  <a:cubicBezTo>
                    <a:pt x="79" y="25"/>
                    <a:pt x="79" y="25"/>
                    <a:pt x="79" y="25"/>
                  </a:cubicBezTo>
                  <a:cubicBezTo>
                    <a:pt x="80" y="26"/>
                    <a:pt x="81" y="27"/>
                    <a:pt x="81" y="29"/>
                  </a:cubicBezTo>
                  <a:cubicBezTo>
                    <a:pt x="83" y="35"/>
                    <a:pt x="85" y="44"/>
                    <a:pt x="86" y="56"/>
                  </a:cubicBezTo>
                  <a:cubicBezTo>
                    <a:pt x="103" y="56"/>
                    <a:pt x="103" y="56"/>
                    <a:pt x="103" y="56"/>
                  </a:cubicBezTo>
                  <a:cubicBezTo>
                    <a:pt x="101" y="34"/>
                    <a:pt x="97" y="21"/>
                    <a:pt x="91" y="12"/>
                  </a:cubicBezTo>
                  <a:cubicBezTo>
                    <a:pt x="88" y="7"/>
                    <a:pt x="84" y="4"/>
                    <a:pt x="80" y="2"/>
                  </a:cubicBezTo>
                  <a:cubicBezTo>
                    <a:pt x="79" y="1"/>
                    <a:pt x="78" y="1"/>
                    <a:pt x="76"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A4A49"/>
                </a:solidFill>
                <a:effectLst/>
                <a:uLnTx/>
                <a:uFillTx/>
                <a:latin typeface="Franklin Gothic Book"/>
                <a:ea typeface="+mn-ea"/>
                <a:cs typeface="+mn-cs"/>
              </a:endParaRPr>
            </a:p>
          </p:txBody>
        </p:sp>
        <p:sp>
          <p:nvSpPr>
            <p:cNvPr id="50" name="Freeform 111">
              <a:extLst>
                <a:ext uri="{FF2B5EF4-FFF2-40B4-BE49-F238E27FC236}">
                  <a16:creationId xmlns:a16="http://schemas.microsoft.com/office/drawing/2014/main" id="{A6D609B9-0C0C-4068-987D-1B038B6CD814}"/>
                </a:ext>
              </a:extLst>
            </p:cNvPr>
            <p:cNvSpPr>
              <a:spLocks/>
            </p:cNvSpPr>
            <p:nvPr/>
          </p:nvSpPr>
          <p:spPr bwMode="auto">
            <a:xfrm>
              <a:off x="5300663" y="2255839"/>
              <a:ext cx="68263" cy="68263"/>
            </a:xfrm>
            <a:custGeom>
              <a:avLst/>
              <a:gdLst/>
              <a:ahLst/>
              <a:cxnLst>
                <a:cxn ang="0">
                  <a:pos x="20" y="48"/>
                </a:cxn>
                <a:cxn ang="0">
                  <a:pos x="48" y="31"/>
                </a:cxn>
                <a:cxn ang="0">
                  <a:pos x="31" y="3"/>
                </a:cxn>
                <a:cxn ang="0">
                  <a:pos x="3" y="20"/>
                </a:cxn>
                <a:cxn ang="0">
                  <a:pos x="20" y="48"/>
                </a:cxn>
              </a:cxnLst>
              <a:rect l="0" t="0" r="r" b="b"/>
              <a:pathLst>
                <a:path w="51" h="51">
                  <a:moveTo>
                    <a:pt x="20" y="48"/>
                  </a:moveTo>
                  <a:cubicBezTo>
                    <a:pt x="33" y="51"/>
                    <a:pt x="45" y="43"/>
                    <a:pt x="48" y="31"/>
                  </a:cubicBezTo>
                  <a:cubicBezTo>
                    <a:pt x="51" y="18"/>
                    <a:pt x="43" y="6"/>
                    <a:pt x="31" y="3"/>
                  </a:cubicBezTo>
                  <a:cubicBezTo>
                    <a:pt x="18" y="0"/>
                    <a:pt x="6" y="8"/>
                    <a:pt x="3" y="20"/>
                  </a:cubicBezTo>
                  <a:cubicBezTo>
                    <a:pt x="0" y="33"/>
                    <a:pt x="8" y="45"/>
                    <a:pt x="20" y="4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A4A49"/>
                </a:solidFill>
                <a:effectLst/>
                <a:uLnTx/>
                <a:uFillTx/>
                <a:latin typeface="Franklin Gothic Book"/>
                <a:ea typeface="+mn-ea"/>
                <a:cs typeface="+mn-cs"/>
              </a:endParaRPr>
            </a:p>
          </p:txBody>
        </p:sp>
        <p:sp>
          <p:nvSpPr>
            <p:cNvPr id="51" name="Freeform 112">
              <a:extLst>
                <a:ext uri="{FF2B5EF4-FFF2-40B4-BE49-F238E27FC236}">
                  <a16:creationId xmlns:a16="http://schemas.microsoft.com/office/drawing/2014/main" id="{C1F26224-1D58-4CC2-8707-1EEAE4E92AFF}"/>
                </a:ext>
              </a:extLst>
            </p:cNvPr>
            <p:cNvSpPr>
              <a:spLocks/>
            </p:cNvSpPr>
            <p:nvPr/>
          </p:nvSpPr>
          <p:spPr bwMode="auto">
            <a:xfrm>
              <a:off x="5400676" y="2330451"/>
              <a:ext cx="138113" cy="74613"/>
            </a:xfrm>
            <a:custGeom>
              <a:avLst/>
              <a:gdLst/>
              <a:ahLst/>
              <a:cxnLst>
                <a:cxn ang="0">
                  <a:pos x="69" y="0"/>
                </a:cxn>
                <a:cxn ang="0">
                  <a:pos x="32" y="0"/>
                </a:cxn>
                <a:cxn ang="0">
                  <a:pos x="29" y="0"/>
                </a:cxn>
                <a:cxn ang="0">
                  <a:pos x="23" y="2"/>
                </a:cxn>
                <a:cxn ang="0">
                  <a:pos x="7" y="21"/>
                </a:cxn>
                <a:cxn ang="0">
                  <a:pos x="0" y="56"/>
                </a:cxn>
                <a:cxn ang="0">
                  <a:pos x="17" y="56"/>
                </a:cxn>
                <a:cxn ang="0">
                  <a:pos x="24" y="25"/>
                </a:cxn>
                <a:cxn ang="0">
                  <a:pos x="24" y="56"/>
                </a:cxn>
                <a:cxn ang="0">
                  <a:pos x="80" y="56"/>
                </a:cxn>
                <a:cxn ang="0">
                  <a:pos x="80" y="25"/>
                </a:cxn>
                <a:cxn ang="0">
                  <a:pos x="82" y="29"/>
                </a:cxn>
                <a:cxn ang="0">
                  <a:pos x="86" y="56"/>
                </a:cxn>
                <a:cxn ang="0">
                  <a:pos x="103" y="56"/>
                </a:cxn>
                <a:cxn ang="0">
                  <a:pos x="92" y="12"/>
                </a:cxn>
                <a:cxn ang="0">
                  <a:pos x="81" y="2"/>
                </a:cxn>
                <a:cxn ang="0">
                  <a:pos x="77" y="1"/>
                </a:cxn>
              </a:cxnLst>
              <a:rect l="0" t="0" r="r" b="b"/>
              <a:pathLst>
                <a:path w="103" h="56">
                  <a:moveTo>
                    <a:pt x="69" y="0"/>
                  </a:moveTo>
                  <a:cubicBezTo>
                    <a:pt x="32" y="0"/>
                    <a:pt x="32" y="0"/>
                    <a:pt x="32" y="0"/>
                  </a:cubicBezTo>
                  <a:cubicBezTo>
                    <a:pt x="31" y="0"/>
                    <a:pt x="30" y="0"/>
                    <a:pt x="29" y="0"/>
                  </a:cubicBezTo>
                  <a:cubicBezTo>
                    <a:pt x="27" y="0"/>
                    <a:pt x="25" y="1"/>
                    <a:pt x="23" y="2"/>
                  </a:cubicBezTo>
                  <a:cubicBezTo>
                    <a:pt x="17" y="5"/>
                    <a:pt x="11" y="11"/>
                    <a:pt x="7" y="21"/>
                  </a:cubicBezTo>
                  <a:cubicBezTo>
                    <a:pt x="4" y="30"/>
                    <a:pt x="1" y="41"/>
                    <a:pt x="0" y="56"/>
                  </a:cubicBezTo>
                  <a:cubicBezTo>
                    <a:pt x="17" y="56"/>
                    <a:pt x="17" y="56"/>
                    <a:pt x="17" y="56"/>
                  </a:cubicBezTo>
                  <a:cubicBezTo>
                    <a:pt x="18" y="40"/>
                    <a:pt x="21" y="30"/>
                    <a:pt x="24" y="25"/>
                  </a:cubicBezTo>
                  <a:cubicBezTo>
                    <a:pt x="24" y="56"/>
                    <a:pt x="24" y="56"/>
                    <a:pt x="24" y="56"/>
                  </a:cubicBezTo>
                  <a:cubicBezTo>
                    <a:pt x="80" y="56"/>
                    <a:pt x="80" y="56"/>
                    <a:pt x="80" y="56"/>
                  </a:cubicBezTo>
                  <a:cubicBezTo>
                    <a:pt x="80" y="25"/>
                    <a:pt x="80" y="25"/>
                    <a:pt x="80" y="25"/>
                  </a:cubicBezTo>
                  <a:cubicBezTo>
                    <a:pt x="80" y="26"/>
                    <a:pt x="81" y="27"/>
                    <a:pt x="82" y="29"/>
                  </a:cubicBezTo>
                  <a:cubicBezTo>
                    <a:pt x="84" y="35"/>
                    <a:pt x="86" y="44"/>
                    <a:pt x="86" y="56"/>
                  </a:cubicBezTo>
                  <a:cubicBezTo>
                    <a:pt x="103" y="56"/>
                    <a:pt x="103" y="56"/>
                    <a:pt x="103" y="56"/>
                  </a:cubicBezTo>
                  <a:cubicBezTo>
                    <a:pt x="102" y="34"/>
                    <a:pt x="97" y="21"/>
                    <a:pt x="92" y="12"/>
                  </a:cubicBezTo>
                  <a:cubicBezTo>
                    <a:pt x="88" y="7"/>
                    <a:pt x="84" y="4"/>
                    <a:pt x="81" y="2"/>
                  </a:cubicBezTo>
                  <a:cubicBezTo>
                    <a:pt x="79" y="1"/>
                    <a:pt x="78" y="1"/>
                    <a:pt x="77"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A4A49"/>
                </a:solidFill>
                <a:effectLst/>
                <a:uLnTx/>
                <a:uFillTx/>
                <a:latin typeface="Franklin Gothic Book"/>
                <a:ea typeface="+mn-ea"/>
                <a:cs typeface="+mn-cs"/>
              </a:endParaRPr>
            </a:p>
          </p:txBody>
        </p:sp>
        <p:sp>
          <p:nvSpPr>
            <p:cNvPr id="52" name="Freeform 113">
              <a:extLst>
                <a:ext uri="{FF2B5EF4-FFF2-40B4-BE49-F238E27FC236}">
                  <a16:creationId xmlns:a16="http://schemas.microsoft.com/office/drawing/2014/main" id="{6114C8D3-68A8-4BDA-B7C2-1F11BBBCD028}"/>
                </a:ext>
              </a:extLst>
            </p:cNvPr>
            <p:cNvSpPr>
              <a:spLocks/>
            </p:cNvSpPr>
            <p:nvPr/>
          </p:nvSpPr>
          <p:spPr bwMode="auto">
            <a:xfrm>
              <a:off x="5435601" y="2255839"/>
              <a:ext cx="68263" cy="68263"/>
            </a:xfrm>
            <a:custGeom>
              <a:avLst/>
              <a:gdLst/>
              <a:ahLst/>
              <a:cxnLst>
                <a:cxn ang="0">
                  <a:pos x="20" y="48"/>
                </a:cxn>
                <a:cxn ang="0">
                  <a:pos x="48" y="31"/>
                </a:cxn>
                <a:cxn ang="0">
                  <a:pos x="31" y="3"/>
                </a:cxn>
                <a:cxn ang="0">
                  <a:pos x="3" y="20"/>
                </a:cxn>
                <a:cxn ang="0">
                  <a:pos x="20" y="48"/>
                </a:cxn>
              </a:cxnLst>
              <a:rect l="0" t="0" r="r" b="b"/>
              <a:pathLst>
                <a:path w="51" h="51">
                  <a:moveTo>
                    <a:pt x="20" y="48"/>
                  </a:moveTo>
                  <a:cubicBezTo>
                    <a:pt x="33" y="51"/>
                    <a:pt x="45" y="43"/>
                    <a:pt x="48" y="31"/>
                  </a:cubicBezTo>
                  <a:cubicBezTo>
                    <a:pt x="51" y="18"/>
                    <a:pt x="44" y="6"/>
                    <a:pt x="31" y="3"/>
                  </a:cubicBezTo>
                  <a:cubicBezTo>
                    <a:pt x="18" y="0"/>
                    <a:pt x="6" y="8"/>
                    <a:pt x="3" y="20"/>
                  </a:cubicBezTo>
                  <a:cubicBezTo>
                    <a:pt x="0" y="33"/>
                    <a:pt x="8" y="45"/>
                    <a:pt x="20" y="4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A4A49"/>
                </a:solidFill>
                <a:effectLst/>
                <a:uLnTx/>
                <a:uFillTx/>
                <a:latin typeface="Franklin Gothic Book"/>
                <a:ea typeface="+mn-ea"/>
                <a:cs typeface="+mn-cs"/>
              </a:endParaRPr>
            </a:p>
          </p:txBody>
        </p:sp>
      </p:grpSp>
      <p:sp>
        <p:nvSpPr>
          <p:cNvPr id="53" name="Freeform 20">
            <a:extLst>
              <a:ext uri="{FF2B5EF4-FFF2-40B4-BE49-F238E27FC236}">
                <a16:creationId xmlns:a16="http://schemas.microsoft.com/office/drawing/2014/main" id="{729EFAF6-F717-43E0-9DA9-3A3416E4C296}"/>
              </a:ext>
            </a:extLst>
          </p:cNvPr>
          <p:cNvSpPr>
            <a:spLocks noChangeAspect="1" noEditPoints="1"/>
          </p:cNvSpPr>
          <p:nvPr/>
        </p:nvSpPr>
        <p:spPr bwMode="auto">
          <a:xfrm>
            <a:off x="351572" y="5335849"/>
            <a:ext cx="491093" cy="406421"/>
          </a:xfrm>
          <a:custGeom>
            <a:avLst/>
            <a:gdLst/>
            <a:ahLst/>
            <a:cxnLst>
              <a:cxn ang="0">
                <a:pos x="78" y="207"/>
              </a:cxn>
              <a:cxn ang="0">
                <a:pos x="254" y="88"/>
              </a:cxn>
              <a:cxn ang="0">
                <a:pos x="70" y="88"/>
              </a:cxn>
              <a:cxn ang="0">
                <a:pos x="86" y="18"/>
              </a:cxn>
              <a:cxn ang="0">
                <a:pos x="117" y="46"/>
              </a:cxn>
              <a:cxn ang="0">
                <a:pos x="207" y="46"/>
              </a:cxn>
              <a:cxn ang="0">
                <a:pos x="237" y="18"/>
              </a:cxn>
              <a:cxn ang="0">
                <a:pos x="288" y="209"/>
              </a:cxn>
              <a:cxn ang="0">
                <a:pos x="36" y="209"/>
              </a:cxn>
              <a:cxn ang="0">
                <a:pos x="202" y="135"/>
              </a:cxn>
              <a:cxn ang="0">
                <a:pos x="187" y="138"/>
              </a:cxn>
              <a:cxn ang="0">
                <a:pos x="190" y="152"/>
              </a:cxn>
              <a:cxn ang="0">
                <a:pos x="204" y="150"/>
              </a:cxn>
              <a:cxn ang="0">
                <a:pos x="208" y="132"/>
              </a:cxn>
              <a:cxn ang="0">
                <a:pos x="184" y="132"/>
              </a:cxn>
              <a:cxn ang="0">
                <a:pos x="140" y="156"/>
              </a:cxn>
              <a:cxn ang="0">
                <a:pos x="140" y="132"/>
              </a:cxn>
              <a:cxn ang="0">
                <a:pos x="150" y="188"/>
              </a:cxn>
              <a:cxn ang="0">
                <a:pos x="140" y="164"/>
              </a:cxn>
              <a:cxn ang="0">
                <a:pos x="116" y="164"/>
              </a:cxn>
              <a:cxn ang="0">
                <a:pos x="140" y="124"/>
              </a:cxn>
              <a:cxn ang="0">
                <a:pos x="140" y="99"/>
              </a:cxn>
              <a:cxn ang="0">
                <a:pos x="82" y="156"/>
              </a:cxn>
              <a:cxn ang="0">
                <a:pos x="106" y="164"/>
              </a:cxn>
              <a:cxn ang="0">
                <a:pos x="82" y="164"/>
              </a:cxn>
              <a:cxn ang="0">
                <a:pos x="242" y="156"/>
              </a:cxn>
              <a:cxn ang="0">
                <a:pos x="242" y="132"/>
              </a:cxn>
              <a:cxn ang="0">
                <a:pos x="184" y="124"/>
              </a:cxn>
              <a:cxn ang="0">
                <a:pos x="174" y="132"/>
              </a:cxn>
              <a:cxn ang="0">
                <a:pos x="150" y="132"/>
              </a:cxn>
              <a:cxn ang="0">
                <a:pos x="242" y="124"/>
              </a:cxn>
              <a:cxn ang="0">
                <a:pos x="242" y="99"/>
              </a:cxn>
              <a:cxn ang="0">
                <a:pos x="150" y="124"/>
              </a:cxn>
              <a:cxn ang="0">
                <a:pos x="208" y="164"/>
              </a:cxn>
              <a:cxn ang="0">
                <a:pos x="184" y="164"/>
              </a:cxn>
              <a:cxn ang="0">
                <a:pos x="92" y="46"/>
              </a:cxn>
              <a:cxn ang="0">
                <a:pos x="112" y="10"/>
              </a:cxn>
              <a:cxn ang="0">
                <a:pos x="222" y="56"/>
              </a:cxn>
              <a:cxn ang="0">
                <a:pos x="222" y="0"/>
              </a:cxn>
              <a:cxn ang="0">
                <a:pos x="222" y="56"/>
              </a:cxn>
              <a:cxn ang="0">
                <a:pos x="317" y="238"/>
              </a:cxn>
              <a:cxn ang="0">
                <a:pos x="317" y="267"/>
              </a:cxn>
              <a:cxn ang="0">
                <a:pos x="0" y="245"/>
              </a:cxn>
            </a:cxnLst>
            <a:rect l="0" t="0" r="r" b="b"/>
            <a:pathLst>
              <a:path w="324" h="267">
                <a:moveTo>
                  <a:pt x="70" y="88"/>
                </a:moveTo>
                <a:cubicBezTo>
                  <a:pt x="70" y="200"/>
                  <a:pt x="70" y="200"/>
                  <a:pt x="70" y="200"/>
                </a:cubicBezTo>
                <a:cubicBezTo>
                  <a:pt x="70" y="204"/>
                  <a:pt x="74" y="207"/>
                  <a:pt x="78" y="207"/>
                </a:cubicBezTo>
                <a:cubicBezTo>
                  <a:pt x="246" y="207"/>
                  <a:pt x="246" y="207"/>
                  <a:pt x="246" y="207"/>
                </a:cubicBezTo>
                <a:cubicBezTo>
                  <a:pt x="250" y="207"/>
                  <a:pt x="254" y="204"/>
                  <a:pt x="254" y="200"/>
                </a:cubicBezTo>
                <a:cubicBezTo>
                  <a:pt x="254" y="88"/>
                  <a:pt x="254" y="88"/>
                  <a:pt x="254" y="88"/>
                </a:cubicBezTo>
                <a:cubicBezTo>
                  <a:pt x="254" y="83"/>
                  <a:pt x="250" y="80"/>
                  <a:pt x="246" y="80"/>
                </a:cubicBezTo>
                <a:cubicBezTo>
                  <a:pt x="78" y="80"/>
                  <a:pt x="78" y="80"/>
                  <a:pt x="78" y="80"/>
                </a:cubicBezTo>
                <a:cubicBezTo>
                  <a:pt x="74" y="80"/>
                  <a:pt x="70" y="83"/>
                  <a:pt x="70" y="88"/>
                </a:cubicBezTo>
                <a:close/>
                <a:moveTo>
                  <a:pt x="36" y="41"/>
                </a:moveTo>
                <a:cubicBezTo>
                  <a:pt x="36" y="29"/>
                  <a:pt x="47" y="18"/>
                  <a:pt x="59" y="18"/>
                </a:cubicBezTo>
                <a:cubicBezTo>
                  <a:pt x="86" y="18"/>
                  <a:pt x="86" y="18"/>
                  <a:pt x="86" y="18"/>
                </a:cubicBezTo>
                <a:cubicBezTo>
                  <a:pt x="86" y="46"/>
                  <a:pt x="86" y="46"/>
                  <a:pt x="86" y="46"/>
                </a:cubicBezTo>
                <a:cubicBezTo>
                  <a:pt x="86" y="54"/>
                  <a:pt x="93" y="61"/>
                  <a:pt x="102" y="61"/>
                </a:cubicBezTo>
                <a:cubicBezTo>
                  <a:pt x="110" y="61"/>
                  <a:pt x="117" y="54"/>
                  <a:pt x="117" y="46"/>
                </a:cubicBezTo>
                <a:cubicBezTo>
                  <a:pt x="117" y="18"/>
                  <a:pt x="117" y="18"/>
                  <a:pt x="117" y="18"/>
                </a:cubicBezTo>
                <a:cubicBezTo>
                  <a:pt x="207" y="18"/>
                  <a:pt x="207" y="18"/>
                  <a:pt x="207" y="18"/>
                </a:cubicBezTo>
                <a:cubicBezTo>
                  <a:pt x="207" y="46"/>
                  <a:pt x="207" y="46"/>
                  <a:pt x="207" y="46"/>
                </a:cubicBezTo>
                <a:cubicBezTo>
                  <a:pt x="207" y="54"/>
                  <a:pt x="214" y="61"/>
                  <a:pt x="222" y="61"/>
                </a:cubicBezTo>
                <a:cubicBezTo>
                  <a:pt x="231" y="61"/>
                  <a:pt x="237" y="54"/>
                  <a:pt x="237" y="46"/>
                </a:cubicBezTo>
                <a:cubicBezTo>
                  <a:pt x="237" y="18"/>
                  <a:pt x="237" y="18"/>
                  <a:pt x="237" y="18"/>
                </a:cubicBezTo>
                <a:cubicBezTo>
                  <a:pt x="265" y="18"/>
                  <a:pt x="265" y="18"/>
                  <a:pt x="265" y="18"/>
                </a:cubicBezTo>
                <a:cubicBezTo>
                  <a:pt x="277" y="18"/>
                  <a:pt x="288" y="29"/>
                  <a:pt x="288" y="41"/>
                </a:cubicBezTo>
                <a:cubicBezTo>
                  <a:pt x="288" y="209"/>
                  <a:pt x="288" y="209"/>
                  <a:pt x="288" y="209"/>
                </a:cubicBezTo>
                <a:cubicBezTo>
                  <a:pt x="288" y="222"/>
                  <a:pt x="277" y="232"/>
                  <a:pt x="265" y="232"/>
                </a:cubicBezTo>
                <a:cubicBezTo>
                  <a:pt x="59" y="232"/>
                  <a:pt x="59" y="232"/>
                  <a:pt x="59" y="232"/>
                </a:cubicBezTo>
                <a:cubicBezTo>
                  <a:pt x="47" y="232"/>
                  <a:pt x="36" y="222"/>
                  <a:pt x="36" y="209"/>
                </a:cubicBezTo>
                <a:cubicBezTo>
                  <a:pt x="36" y="41"/>
                  <a:pt x="36" y="41"/>
                  <a:pt x="36" y="41"/>
                </a:cubicBezTo>
                <a:close/>
                <a:moveTo>
                  <a:pt x="204" y="138"/>
                </a:moveTo>
                <a:cubicBezTo>
                  <a:pt x="202" y="135"/>
                  <a:pt x="202" y="135"/>
                  <a:pt x="202" y="135"/>
                </a:cubicBezTo>
                <a:cubicBezTo>
                  <a:pt x="196" y="141"/>
                  <a:pt x="196" y="141"/>
                  <a:pt x="196" y="141"/>
                </a:cubicBezTo>
                <a:cubicBezTo>
                  <a:pt x="190" y="135"/>
                  <a:pt x="190" y="135"/>
                  <a:pt x="190" y="135"/>
                </a:cubicBezTo>
                <a:cubicBezTo>
                  <a:pt x="187" y="138"/>
                  <a:pt x="187" y="138"/>
                  <a:pt x="187" y="138"/>
                </a:cubicBezTo>
                <a:cubicBezTo>
                  <a:pt x="193" y="144"/>
                  <a:pt x="193" y="144"/>
                  <a:pt x="193" y="144"/>
                </a:cubicBezTo>
                <a:cubicBezTo>
                  <a:pt x="187" y="150"/>
                  <a:pt x="187" y="150"/>
                  <a:pt x="187" y="150"/>
                </a:cubicBezTo>
                <a:cubicBezTo>
                  <a:pt x="190" y="152"/>
                  <a:pt x="190" y="152"/>
                  <a:pt x="190" y="152"/>
                </a:cubicBezTo>
                <a:cubicBezTo>
                  <a:pt x="196" y="146"/>
                  <a:pt x="196" y="146"/>
                  <a:pt x="196" y="146"/>
                </a:cubicBezTo>
                <a:cubicBezTo>
                  <a:pt x="202" y="152"/>
                  <a:pt x="202" y="152"/>
                  <a:pt x="202" y="152"/>
                </a:cubicBezTo>
                <a:cubicBezTo>
                  <a:pt x="204" y="150"/>
                  <a:pt x="204" y="150"/>
                  <a:pt x="204" y="150"/>
                </a:cubicBezTo>
                <a:cubicBezTo>
                  <a:pt x="199" y="144"/>
                  <a:pt x="199" y="144"/>
                  <a:pt x="199" y="144"/>
                </a:cubicBezTo>
                <a:cubicBezTo>
                  <a:pt x="204" y="138"/>
                  <a:pt x="204" y="138"/>
                  <a:pt x="204" y="138"/>
                </a:cubicBezTo>
                <a:close/>
                <a:moveTo>
                  <a:pt x="208" y="132"/>
                </a:moveTo>
                <a:cubicBezTo>
                  <a:pt x="208" y="156"/>
                  <a:pt x="208" y="156"/>
                  <a:pt x="208" y="156"/>
                </a:cubicBezTo>
                <a:cubicBezTo>
                  <a:pt x="184" y="156"/>
                  <a:pt x="184" y="156"/>
                  <a:pt x="184" y="156"/>
                </a:cubicBezTo>
                <a:cubicBezTo>
                  <a:pt x="184" y="132"/>
                  <a:pt x="184" y="132"/>
                  <a:pt x="184" y="132"/>
                </a:cubicBezTo>
                <a:cubicBezTo>
                  <a:pt x="208" y="132"/>
                  <a:pt x="208" y="132"/>
                  <a:pt x="208" y="132"/>
                </a:cubicBezTo>
                <a:close/>
                <a:moveTo>
                  <a:pt x="140" y="132"/>
                </a:moveTo>
                <a:cubicBezTo>
                  <a:pt x="140" y="156"/>
                  <a:pt x="140" y="156"/>
                  <a:pt x="140" y="156"/>
                </a:cubicBezTo>
                <a:cubicBezTo>
                  <a:pt x="116" y="156"/>
                  <a:pt x="116" y="156"/>
                  <a:pt x="116" y="156"/>
                </a:cubicBezTo>
                <a:cubicBezTo>
                  <a:pt x="116" y="132"/>
                  <a:pt x="116" y="132"/>
                  <a:pt x="116" y="132"/>
                </a:cubicBezTo>
                <a:cubicBezTo>
                  <a:pt x="140" y="132"/>
                  <a:pt x="140" y="132"/>
                  <a:pt x="140" y="132"/>
                </a:cubicBezTo>
                <a:close/>
                <a:moveTo>
                  <a:pt x="174" y="164"/>
                </a:moveTo>
                <a:cubicBezTo>
                  <a:pt x="174" y="188"/>
                  <a:pt x="174" y="188"/>
                  <a:pt x="174" y="188"/>
                </a:cubicBezTo>
                <a:cubicBezTo>
                  <a:pt x="150" y="188"/>
                  <a:pt x="150" y="188"/>
                  <a:pt x="150" y="188"/>
                </a:cubicBezTo>
                <a:cubicBezTo>
                  <a:pt x="150" y="164"/>
                  <a:pt x="150" y="164"/>
                  <a:pt x="150" y="164"/>
                </a:cubicBezTo>
                <a:cubicBezTo>
                  <a:pt x="174" y="164"/>
                  <a:pt x="174" y="164"/>
                  <a:pt x="174" y="164"/>
                </a:cubicBezTo>
                <a:close/>
                <a:moveTo>
                  <a:pt x="140" y="164"/>
                </a:moveTo>
                <a:cubicBezTo>
                  <a:pt x="140" y="188"/>
                  <a:pt x="140" y="188"/>
                  <a:pt x="140" y="188"/>
                </a:cubicBezTo>
                <a:cubicBezTo>
                  <a:pt x="116" y="188"/>
                  <a:pt x="116" y="188"/>
                  <a:pt x="116" y="188"/>
                </a:cubicBezTo>
                <a:cubicBezTo>
                  <a:pt x="116" y="164"/>
                  <a:pt x="116" y="164"/>
                  <a:pt x="116" y="164"/>
                </a:cubicBezTo>
                <a:cubicBezTo>
                  <a:pt x="140" y="164"/>
                  <a:pt x="140" y="164"/>
                  <a:pt x="140" y="164"/>
                </a:cubicBezTo>
                <a:close/>
                <a:moveTo>
                  <a:pt x="140" y="99"/>
                </a:moveTo>
                <a:cubicBezTo>
                  <a:pt x="140" y="124"/>
                  <a:pt x="140" y="124"/>
                  <a:pt x="140" y="124"/>
                </a:cubicBezTo>
                <a:cubicBezTo>
                  <a:pt x="116" y="124"/>
                  <a:pt x="116" y="124"/>
                  <a:pt x="116" y="124"/>
                </a:cubicBezTo>
                <a:cubicBezTo>
                  <a:pt x="116" y="99"/>
                  <a:pt x="116" y="99"/>
                  <a:pt x="116" y="99"/>
                </a:cubicBezTo>
                <a:cubicBezTo>
                  <a:pt x="140" y="99"/>
                  <a:pt x="140" y="99"/>
                  <a:pt x="140" y="99"/>
                </a:cubicBezTo>
                <a:close/>
                <a:moveTo>
                  <a:pt x="106" y="132"/>
                </a:moveTo>
                <a:cubicBezTo>
                  <a:pt x="106" y="156"/>
                  <a:pt x="106" y="156"/>
                  <a:pt x="106" y="156"/>
                </a:cubicBezTo>
                <a:cubicBezTo>
                  <a:pt x="82" y="156"/>
                  <a:pt x="82" y="156"/>
                  <a:pt x="82" y="156"/>
                </a:cubicBezTo>
                <a:cubicBezTo>
                  <a:pt x="82" y="132"/>
                  <a:pt x="82" y="132"/>
                  <a:pt x="82" y="132"/>
                </a:cubicBezTo>
                <a:cubicBezTo>
                  <a:pt x="106" y="132"/>
                  <a:pt x="106" y="132"/>
                  <a:pt x="106" y="132"/>
                </a:cubicBezTo>
                <a:close/>
                <a:moveTo>
                  <a:pt x="106" y="164"/>
                </a:moveTo>
                <a:cubicBezTo>
                  <a:pt x="106" y="188"/>
                  <a:pt x="106" y="188"/>
                  <a:pt x="106" y="188"/>
                </a:cubicBezTo>
                <a:cubicBezTo>
                  <a:pt x="82" y="188"/>
                  <a:pt x="82" y="188"/>
                  <a:pt x="82" y="188"/>
                </a:cubicBezTo>
                <a:cubicBezTo>
                  <a:pt x="82" y="164"/>
                  <a:pt x="82" y="164"/>
                  <a:pt x="82" y="164"/>
                </a:cubicBezTo>
                <a:cubicBezTo>
                  <a:pt x="106" y="164"/>
                  <a:pt x="106" y="164"/>
                  <a:pt x="106" y="164"/>
                </a:cubicBezTo>
                <a:close/>
                <a:moveTo>
                  <a:pt x="242" y="132"/>
                </a:moveTo>
                <a:cubicBezTo>
                  <a:pt x="242" y="156"/>
                  <a:pt x="242" y="156"/>
                  <a:pt x="242" y="156"/>
                </a:cubicBezTo>
                <a:cubicBezTo>
                  <a:pt x="218" y="156"/>
                  <a:pt x="218" y="156"/>
                  <a:pt x="218" y="156"/>
                </a:cubicBezTo>
                <a:cubicBezTo>
                  <a:pt x="218" y="132"/>
                  <a:pt x="218" y="132"/>
                  <a:pt x="218" y="132"/>
                </a:cubicBezTo>
                <a:cubicBezTo>
                  <a:pt x="242" y="132"/>
                  <a:pt x="242" y="132"/>
                  <a:pt x="242" y="132"/>
                </a:cubicBezTo>
                <a:close/>
                <a:moveTo>
                  <a:pt x="208" y="99"/>
                </a:moveTo>
                <a:cubicBezTo>
                  <a:pt x="208" y="124"/>
                  <a:pt x="208" y="124"/>
                  <a:pt x="208" y="124"/>
                </a:cubicBezTo>
                <a:cubicBezTo>
                  <a:pt x="184" y="124"/>
                  <a:pt x="184" y="124"/>
                  <a:pt x="184" y="124"/>
                </a:cubicBezTo>
                <a:cubicBezTo>
                  <a:pt x="184" y="99"/>
                  <a:pt x="184" y="99"/>
                  <a:pt x="184" y="99"/>
                </a:cubicBezTo>
                <a:cubicBezTo>
                  <a:pt x="208" y="99"/>
                  <a:pt x="208" y="99"/>
                  <a:pt x="208" y="99"/>
                </a:cubicBezTo>
                <a:close/>
                <a:moveTo>
                  <a:pt x="174" y="132"/>
                </a:moveTo>
                <a:cubicBezTo>
                  <a:pt x="174" y="156"/>
                  <a:pt x="174" y="156"/>
                  <a:pt x="174" y="156"/>
                </a:cubicBezTo>
                <a:cubicBezTo>
                  <a:pt x="150" y="156"/>
                  <a:pt x="150" y="156"/>
                  <a:pt x="150" y="156"/>
                </a:cubicBezTo>
                <a:cubicBezTo>
                  <a:pt x="150" y="132"/>
                  <a:pt x="150" y="132"/>
                  <a:pt x="150" y="132"/>
                </a:cubicBezTo>
                <a:cubicBezTo>
                  <a:pt x="174" y="132"/>
                  <a:pt x="174" y="132"/>
                  <a:pt x="174" y="132"/>
                </a:cubicBezTo>
                <a:close/>
                <a:moveTo>
                  <a:pt x="242" y="99"/>
                </a:moveTo>
                <a:cubicBezTo>
                  <a:pt x="242" y="124"/>
                  <a:pt x="242" y="124"/>
                  <a:pt x="242" y="124"/>
                </a:cubicBezTo>
                <a:cubicBezTo>
                  <a:pt x="218" y="124"/>
                  <a:pt x="218" y="124"/>
                  <a:pt x="218" y="124"/>
                </a:cubicBezTo>
                <a:cubicBezTo>
                  <a:pt x="218" y="99"/>
                  <a:pt x="218" y="99"/>
                  <a:pt x="218" y="99"/>
                </a:cubicBezTo>
                <a:cubicBezTo>
                  <a:pt x="242" y="99"/>
                  <a:pt x="242" y="99"/>
                  <a:pt x="242" y="99"/>
                </a:cubicBezTo>
                <a:close/>
                <a:moveTo>
                  <a:pt x="174" y="99"/>
                </a:moveTo>
                <a:cubicBezTo>
                  <a:pt x="174" y="124"/>
                  <a:pt x="174" y="124"/>
                  <a:pt x="174" y="124"/>
                </a:cubicBezTo>
                <a:cubicBezTo>
                  <a:pt x="150" y="124"/>
                  <a:pt x="150" y="124"/>
                  <a:pt x="150" y="124"/>
                </a:cubicBezTo>
                <a:cubicBezTo>
                  <a:pt x="150" y="99"/>
                  <a:pt x="150" y="99"/>
                  <a:pt x="150" y="99"/>
                </a:cubicBezTo>
                <a:cubicBezTo>
                  <a:pt x="174" y="99"/>
                  <a:pt x="174" y="99"/>
                  <a:pt x="174" y="99"/>
                </a:cubicBezTo>
                <a:close/>
                <a:moveTo>
                  <a:pt x="208" y="164"/>
                </a:moveTo>
                <a:cubicBezTo>
                  <a:pt x="208" y="188"/>
                  <a:pt x="208" y="188"/>
                  <a:pt x="208" y="188"/>
                </a:cubicBezTo>
                <a:cubicBezTo>
                  <a:pt x="184" y="188"/>
                  <a:pt x="184" y="188"/>
                  <a:pt x="184" y="188"/>
                </a:cubicBezTo>
                <a:cubicBezTo>
                  <a:pt x="184" y="164"/>
                  <a:pt x="184" y="164"/>
                  <a:pt x="184" y="164"/>
                </a:cubicBezTo>
                <a:cubicBezTo>
                  <a:pt x="208" y="164"/>
                  <a:pt x="208" y="164"/>
                  <a:pt x="208" y="164"/>
                </a:cubicBezTo>
                <a:close/>
                <a:moveTo>
                  <a:pt x="102" y="56"/>
                </a:moveTo>
                <a:cubicBezTo>
                  <a:pt x="96" y="56"/>
                  <a:pt x="92" y="51"/>
                  <a:pt x="92" y="46"/>
                </a:cubicBezTo>
                <a:cubicBezTo>
                  <a:pt x="92" y="10"/>
                  <a:pt x="92" y="10"/>
                  <a:pt x="92" y="10"/>
                </a:cubicBezTo>
                <a:cubicBezTo>
                  <a:pt x="92" y="4"/>
                  <a:pt x="96" y="0"/>
                  <a:pt x="102" y="0"/>
                </a:cubicBezTo>
                <a:cubicBezTo>
                  <a:pt x="107" y="0"/>
                  <a:pt x="112" y="4"/>
                  <a:pt x="112" y="10"/>
                </a:cubicBezTo>
                <a:cubicBezTo>
                  <a:pt x="112" y="46"/>
                  <a:pt x="112" y="46"/>
                  <a:pt x="112" y="46"/>
                </a:cubicBezTo>
                <a:cubicBezTo>
                  <a:pt x="112" y="51"/>
                  <a:pt x="107" y="56"/>
                  <a:pt x="102" y="56"/>
                </a:cubicBezTo>
                <a:close/>
                <a:moveTo>
                  <a:pt x="222" y="56"/>
                </a:moveTo>
                <a:cubicBezTo>
                  <a:pt x="217" y="56"/>
                  <a:pt x="212" y="51"/>
                  <a:pt x="212" y="46"/>
                </a:cubicBezTo>
                <a:cubicBezTo>
                  <a:pt x="212" y="10"/>
                  <a:pt x="212" y="10"/>
                  <a:pt x="212" y="10"/>
                </a:cubicBezTo>
                <a:cubicBezTo>
                  <a:pt x="212" y="4"/>
                  <a:pt x="217" y="0"/>
                  <a:pt x="222" y="0"/>
                </a:cubicBezTo>
                <a:cubicBezTo>
                  <a:pt x="228" y="0"/>
                  <a:pt x="232" y="4"/>
                  <a:pt x="232" y="10"/>
                </a:cubicBezTo>
                <a:cubicBezTo>
                  <a:pt x="232" y="46"/>
                  <a:pt x="232" y="46"/>
                  <a:pt x="232" y="46"/>
                </a:cubicBezTo>
                <a:cubicBezTo>
                  <a:pt x="232" y="51"/>
                  <a:pt x="228" y="56"/>
                  <a:pt x="222" y="56"/>
                </a:cubicBezTo>
                <a:close/>
                <a:moveTo>
                  <a:pt x="0" y="245"/>
                </a:moveTo>
                <a:cubicBezTo>
                  <a:pt x="0" y="241"/>
                  <a:pt x="3" y="238"/>
                  <a:pt x="7" y="238"/>
                </a:cubicBezTo>
                <a:cubicBezTo>
                  <a:pt x="317" y="238"/>
                  <a:pt x="317" y="238"/>
                  <a:pt x="317" y="238"/>
                </a:cubicBezTo>
                <a:cubicBezTo>
                  <a:pt x="321" y="238"/>
                  <a:pt x="324" y="241"/>
                  <a:pt x="324" y="245"/>
                </a:cubicBezTo>
                <a:cubicBezTo>
                  <a:pt x="324" y="259"/>
                  <a:pt x="324" y="259"/>
                  <a:pt x="324" y="259"/>
                </a:cubicBezTo>
                <a:cubicBezTo>
                  <a:pt x="324" y="263"/>
                  <a:pt x="321" y="267"/>
                  <a:pt x="317" y="267"/>
                </a:cubicBezTo>
                <a:cubicBezTo>
                  <a:pt x="7" y="267"/>
                  <a:pt x="7" y="267"/>
                  <a:pt x="7" y="267"/>
                </a:cubicBezTo>
                <a:cubicBezTo>
                  <a:pt x="3" y="267"/>
                  <a:pt x="0" y="263"/>
                  <a:pt x="0" y="259"/>
                </a:cubicBezTo>
                <a:cubicBezTo>
                  <a:pt x="0" y="245"/>
                  <a:pt x="0" y="245"/>
                  <a:pt x="0" y="24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A4A49"/>
              </a:solidFill>
              <a:effectLst/>
              <a:uLnTx/>
              <a:uFillTx/>
              <a:latin typeface="Franklin Gothic Book"/>
              <a:ea typeface="+mn-ea"/>
              <a:cs typeface="+mn-cs"/>
            </a:endParaRPr>
          </a:p>
        </p:txBody>
      </p:sp>
      <p:sp>
        <p:nvSpPr>
          <p:cNvPr id="54" name="Rectangle: Rounded Corners 53">
            <a:extLst>
              <a:ext uri="{FF2B5EF4-FFF2-40B4-BE49-F238E27FC236}">
                <a16:creationId xmlns:a16="http://schemas.microsoft.com/office/drawing/2014/main" id="{924E20B1-C230-4A36-91D2-2E0680C9721D}"/>
              </a:ext>
            </a:extLst>
          </p:cNvPr>
          <p:cNvSpPr/>
          <p:nvPr/>
        </p:nvSpPr>
        <p:spPr>
          <a:xfrm>
            <a:off x="327164" y="5298271"/>
            <a:ext cx="535019" cy="524722"/>
          </a:xfrm>
          <a:prstGeom prst="roundRect">
            <a:avLst>
              <a:gd name="adj" fmla="val 5876"/>
            </a:avLst>
          </a:prstGeom>
          <a:no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Franklin Gothic Book"/>
              <a:ea typeface="+mn-ea"/>
              <a:cs typeface="+mn-cs"/>
            </a:endParaRPr>
          </a:p>
        </p:txBody>
      </p:sp>
      <p:grpSp>
        <p:nvGrpSpPr>
          <p:cNvPr id="56" name="Group 55">
            <a:extLst>
              <a:ext uri="{FF2B5EF4-FFF2-40B4-BE49-F238E27FC236}">
                <a16:creationId xmlns:a16="http://schemas.microsoft.com/office/drawing/2014/main" id="{A0A5C9D8-5790-463B-8ABA-00F4E87ED07E}"/>
              </a:ext>
            </a:extLst>
          </p:cNvPr>
          <p:cNvGrpSpPr>
            <a:grpSpLocks noChangeAspect="1"/>
          </p:cNvGrpSpPr>
          <p:nvPr/>
        </p:nvGrpSpPr>
        <p:grpSpPr>
          <a:xfrm>
            <a:off x="327111" y="4271904"/>
            <a:ext cx="508786" cy="277591"/>
            <a:chOff x="1224429" y="4300514"/>
            <a:chExt cx="1113858" cy="607714"/>
          </a:xfrm>
          <a:solidFill>
            <a:schemeClr val="bg1"/>
          </a:solidFill>
        </p:grpSpPr>
        <p:sp>
          <p:nvSpPr>
            <p:cNvPr id="57" name="Freeform 250">
              <a:extLst>
                <a:ext uri="{FF2B5EF4-FFF2-40B4-BE49-F238E27FC236}">
                  <a16:creationId xmlns:a16="http://schemas.microsoft.com/office/drawing/2014/main" id="{B58094BF-AA3E-4FAE-AA0E-BF7CDC368D1E}"/>
                </a:ext>
              </a:extLst>
            </p:cNvPr>
            <p:cNvSpPr>
              <a:spLocks/>
            </p:cNvSpPr>
            <p:nvPr/>
          </p:nvSpPr>
          <p:spPr bwMode="auto">
            <a:xfrm>
              <a:off x="1224429" y="4639943"/>
              <a:ext cx="358286" cy="266143"/>
            </a:xfrm>
            <a:custGeom>
              <a:avLst/>
              <a:gdLst/>
              <a:ahLst/>
              <a:cxnLst>
                <a:cxn ang="0">
                  <a:pos x="347" y="65"/>
                </a:cxn>
                <a:cxn ang="0">
                  <a:pos x="328" y="263"/>
                </a:cxn>
                <a:cxn ang="0">
                  <a:pos x="177" y="263"/>
                </a:cxn>
                <a:cxn ang="0">
                  <a:pos x="26" y="263"/>
                </a:cxn>
                <a:cxn ang="0">
                  <a:pos x="7" y="65"/>
                </a:cxn>
                <a:cxn ang="0">
                  <a:pos x="120" y="0"/>
                </a:cxn>
                <a:cxn ang="0">
                  <a:pos x="177" y="43"/>
                </a:cxn>
                <a:cxn ang="0">
                  <a:pos x="133" y="163"/>
                </a:cxn>
                <a:cxn ang="0">
                  <a:pos x="177" y="210"/>
                </a:cxn>
                <a:cxn ang="0">
                  <a:pos x="220" y="162"/>
                </a:cxn>
                <a:cxn ang="0">
                  <a:pos x="177" y="43"/>
                </a:cxn>
                <a:cxn ang="0">
                  <a:pos x="235" y="0"/>
                </a:cxn>
                <a:cxn ang="0">
                  <a:pos x="347" y="65"/>
                </a:cxn>
              </a:cxnLst>
              <a:rect l="0" t="0" r="r" b="b"/>
              <a:pathLst>
                <a:path w="354" h="263">
                  <a:moveTo>
                    <a:pt x="347" y="65"/>
                  </a:moveTo>
                  <a:cubicBezTo>
                    <a:pt x="354" y="125"/>
                    <a:pt x="328" y="263"/>
                    <a:pt x="328" y="263"/>
                  </a:cubicBezTo>
                  <a:cubicBezTo>
                    <a:pt x="177" y="263"/>
                    <a:pt x="177" y="263"/>
                    <a:pt x="177" y="263"/>
                  </a:cubicBezTo>
                  <a:cubicBezTo>
                    <a:pt x="26" y="263"/>
                    <a:pt x="26" y="263"/>
                    <a:pt x="26" y="263"/>
                  </a:cubicBezTo>
                  <a:cubicBezTo>
                    <a:pt x="26" y="263"/>
                    <a:pt x="0" y="125"/>
                    <a:pt x="7" y="65"/>
                  </a:cubicBezTo>
                  <a:cubicBezTo>
                    <a:pt x="11" y="25"/>
                    <a:pt x="76" y="8"/>
                    <a:pt x="120" y="0"/>
                  </a:cubicBezTo>
                  <a:cubicBezTo>
                    <a:pt x="177" y="43"/>
                    <a:pt x="177" y="43"/>
                    <a:pt x="177" y="43"/>
                  </a:cubicBezTo>
                  <a:cubicBezTo>
                    <a:pt x="133" y="163"/>
                    <a:pt x="133" y="163"/>
                    <a:pt x="133" y="163"/>
                  </a:cubicBezTo>
                  <a:cubicBezTo>
                    <a:pt x="177" y="210"/>
                    <a:pt x="177" y="210"/>
                    <a:pt x="177" y="210"/>
                  </a:cubicBezTo>
                  <a:cubicBezTo>
                    <a:pt x="220" y="162"/>
                    <a:pt x="220" y="162"/>
                    <a:pt x="220" y="162"/>
                  </a:cubicBezTo>
                  <a:cubicBezTo>
                    <a:pt x="177" y="43"/>
                    <a:pt x="177" y="43"/>
                    <a:pt x="177" y="43"/>
                  </a:cubicBezTo>
                  <a:cubicBezTo>
                    <a:pt x="235" y="0"/>
                    <a:pt x="235" y="0"/>
                    <a:pt x="235" y="0"/>
                  </a:cubicBezTo>
                  <a:cubicBezTo>
                    <a:pt x="278" y="8"/>
                    <a:pt x="343" y="25"/>
                    <a:pt x="347" y="6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A4A49"/>
                </a:solidFill>
                <a:effectLst/>
                <a:uLnTx/>
                <a:uFillTx/>
                <a:latin typeface="Franklin Gothic Book"/>
                <a:ea typeface="+mn-ea"/>
                <a:cs typeface="+mn-cs"/>
              </a:endParaRPr>
            </a:p>
          </p:txBody>
        </p:sp>
        <p:sp>
          <p:nvSpPr>
            <p:cNvPr id="58" name="Freeform 252">
              <a:extLst>
                <a:ext uri="{FF2B5EF4-FFF2-40B4-BE49-F238E27FC236}">
                  <a16:creationId xmlns:a16="http://schemas.microsoft.com/office/drawing/2014/main" id="{8C6B2B04-FB60-4E25-8664-22D104302AA2}"/>
                </a:ext>
              </a:extLst>
            </p:cNvPr>
            <p:cNvSpPr>
              <a:spLocks noEditPoints="1"/>
            </p:cNvSpPr>
            <p:nvPr/>
          </p:nvSpPr>
          <p:spPr bwMode="auto">
            <a:xfrm>
              <a:off x="1290429" y="4408943"/>
              <a:ext cx="226714" cy="225857"/>
            </a:xfrm>
            <a:custGeom>
              <a:avLst/>
              <a:gdLst/>
              <a:ahLst/>
              <a:cxnLst>
                <a:cxn ang="0">
                  <a:pos x="112" y="11"/>
                </a:cxn>
                <a:cxn ang="0">
                  <a:pos x="11" y="111"/>
                </a:cxn>
                <a:cxn ang="0">
                  <a:pos x="112" y="212"/>
                </a:cxn>
                <a:cxn ang="0">
                  <a:pos x="213" y="111"/>
                </a:cxn>
                <a:cxn ang="0">
                  <a:pos x="112" y="11"/>
                </a:cxn>
                <a:cxn ang="0">
                  <a:pos x="112" y="223"/>
                </a:cxn>
                <a:cxn ang="0">
                  <a:pos x="0" y="111"/>
                </a:cxn>
                <a:cxn ang="0">
                  <a:pos x="112" y="0"/>
                </a:cxn>
                <a:cxn ang="0">
                  <a:pos x="224" y="111"/>
                </a:cxn>
                <a:cxn ang="0">
                  <a:pos x="112" y="223"/>
                </a:cxn>
              </a:cxnLst>
              <a:rect l="0" t="0" r="r" b="b"/>
              <a:pathLst>
                <a:path w="224" h="223">
                  <a:moveTo>
                    <a:pt x="112" y="11"/>
                  </a:moveTo>
                  <a:cubicBezTo>
                    <a:pt x="56" y="11"/>
                    <a:pt x="11" y="56"/>
                    <a:pt x="11" y="111"/>
                  </a:cubicBezTo>
                  <a:cubicBezTo>
                    <a:pt x="11" y="167"/>
                    <a:pt x="56" y="212"/>
                    <a:pt x="112" y="212"/>
                  </a:cubicBezTo>
                  <a:cubicBezTo>
                    <a:pt x="168" y="212"/>
                    <a:pt x="213" y="167"/>
                    <a:pt x="213" y="111"/>
                  </a:cubicBezTo>
                  <a:cubicBezTo>
                    <a:pt x="213" y="56"/>
                    <a:pt x="168" y="11"/>
                    <a:pt x="112" y="11"/>
                  </a:cubicBezTo>
                  <a:close/>
                  <a:moveTo>
                    <a:pt x="112" y="223"/>
                  </a:moveTo>
                  <a:cubicBezTo>
                    <a:pt x="50" y="223"/>
                    <a:pt x="0" y="173"/>
                    <a:pt x="0" y="111"/>
                  </a:cubicBezTo>
                  <a:cubicBezTo>
                    <a:pt x="0" y="50"/>
                    <a:pt x="50" y="0"/>
                    <a:pt x="112" y="0"/>
                  </a:cubicBezTo>
                  <a:cubicBezTo>
                    <a:pt x="174" y="0"/>
                    <a:pt x="224" y="50"/>
                    <a:pt x="224" y="111"/>
                  </a:cubicBezTo>
                  <a:cubicBezTo>
                    <a:pt x="224" y="173"/>
                    <a:pt x="174" y="223"/>
                    <a:pt x="112" y="22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A4A49"/>
                </a:solidFill>
                <a:effectLst/>
                <a:uLnTx/>
                <a:uFillTx/>
                <a:latin typeface="Franklin Gothic Book"/>
                <a:ea typeface="+mn-ea"/>
                <a:cs typeface="+mn-cs"/>
              </a:endParaRPr>
            </a:p>
          </p:txBody>
        </p:sp>
        <p:sp>
          <p:nvSpPr>
            <p:cNvPr id="59" name="Freeform 253">
              <a:extLst>
                <a:ext uri="{FF2B5EF4-FFF2-40B4-BE49-F238E27FC236}">
                  <a16:creationId xmlns:a16="http://schemas.microsoft.com/office/drawing/2014/main" id="{80C73C12-26FC-4191-B231-64A243E48CDE}"/>
                </a:ext>
              </a:extLst>
            </p:cNvPr>
            <p:cNvSpPr>
              <a:spLocks/>
            </p:cNvSpPr>
            <p:nvPr/>
          </p:nvSpPr>
          <p:spPr bwMode="auto">
            <a:xfrm>
              <a:off x="1347000" y="4300514"/>
              <a:ext cx="292714" cy="278571"/>
            </a:xfrm>
            <a:custGeom>
              <a:avLst/>
              <a:gdLst/>
              <a:ahLst/>
              <a:cxnLst>
                <a:cxn ang="0">
                  <a:pos x="132" y="515"/>
                </a:cxn>
                <a:cxn ang="0">
                  <a:pos x="0" y="333"/>
                </a:cxn>
                <a:cxn ang="0">
                  <a:pos x="116" y="650"/>
                </a:cxn>
                <a:cxn ang="0">
                  <a:pos x="683" y="0"/>
                </a:cxn>
                <a:cxn ang="0">
                  <a:pos x="132" y="515"/>
                </a:cxn>
              </a:cxnLst>
              <a:rect l="0" t="0" r="r" b="b"/>
              <a:pathLst>
                <a:path w="683" h="650">
                  <a:moveTo>
                    <a:pt x="132" y="515"/>
                  </a:moveTo>
                  <a:lnTo>
                    <a:pt x="0" y="333"/>
                  </a:lnTo>
                  <a:lnTo>
                    <a:pt x="116" y="650"/>
                  </a:lnTo>
                  <a:lnTo>
                    <a:pt x="683" y="0"/>
                  </a:lnTo>
                  <a:lnTo>
                    <a:pt x="132" y="5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A4A49"/>
                </a:solidFill>
                <a:effectLst/>
                <a:uLnTx/>
                <a:uFillTx/>
                <a:latin typeface="Franklin Gothic Book"/>
                <a:ea typeface="+mn-ea"/>
                <a:cs typeface="+mn-cs"/>
              </a:endParaRPr>
            </a:p>
          </p:txBody>
        </p:sp>
        <p:sp>
          <p:nvSpPr>
            <p:cNvPr id="60" name="Freeform 254">
              <a:extLst>
                <a:ext uri="{FF2B5EF4-FFF2-40B4-BE49-F238E27FC236}">
                  <a16:creationId xmlns:a16="http://schemas.microsoft.com/office/drawing/2014/main" id="{CC706121-104E-4983-BD31-C7D2C8D80463}"/>
                </a:ext>
              </a:extLst>
            </p:cNvPr>
            <p:cNvSpPr>
              <a:spLocks/>
            </p:cNvSpPr>
            <p:nvPr/>
          </p:nvSpPr>
          <p:spPr bwMode="auto">
            <a:xfrm>
              <a:off x="1606286" y="4639943"/>
              <a:ext cx="357429" cy="266143"/>
            </a:xfrm>
            <a:custGeom>
              <a:avLst/>
              <a:gdLst/>
              <a:ahLst/>
              <a:cxnLst>
                <a:cxn ang="0">
                  <a:pos x="347" y="65"/>
                </a:cxn>
                <a:cxn ang="0">
                  <a:pos x="328" y="263"/>
                </a:cxn>
                <a:cxn ang="0">
                  <a:pos x="176" y="263"/>
                </a:cxn>
                <a:cxn ang="0">
                  <a:pos x="25" y="263"/>
                </a:cxn>
                <a:cxn ang="0">
                  <a:pos x="6" y="65"/>
                </a:cxn>
                <a:cxn ang="0">
                  <a:pos x="119" y="0"/>
                </a:cxn>
                <a:cxn ang="0">
                  <a:pos x="176" y="43"/>
                </a:cxn>
                <a:cxn ang="0">
                  <a:pos x="132" y="163"/>
                </a:cxn>
                <a:cxn ang="0">
                  <a:pos x="176" y="210"/>
                </a:cxn>
                <a:cxn ang="0">
                  <a:pos x="219" y="162"/>
                </a:cxn>
                <a:cxn ang="0">
                  <a:pos x="176" y="43"/>
                </a:cxn>
                <a:cxn ang="0">
                  <a:pos x="234" y="0"/>
                </a:cxn>
                <a:cxn ang="0">
                  <a:pos x="347" y="65"/>
                </a:cxn>
              </a:cxnLst>
              <a:rect l="0" t="0" r="r" b="b"/>
              <a:pathLst>
                <a:path w="353" h="263">
                  <a:moveTo>
                    <a:pt x="347" y="65"/>
                  </a:moveTo>
                  <a:cubicBezTo>
                    <a:pt x="353" y="125"/>
                    <a:pt x="328" y="263"/>
                    <a:pt x="328" y="263"/>
                  </a:cubicBezTo>
                  <a:cubicBezTo>
                    <a:pt x="176" y="263"/>
                    <a:pt x="176" y="263"/>
                    <a:pt x="176" y="263"/>
                  </a:cubicBezTo>
                  <a:cubicBezTo>
                    <a:pt x="25" y="263"/>
                    <a:pt x="25" y="263"/>
                    <a:pt x="25" y="263"/>
                  </a:cubicBezTo>
                  <a:cubicBezTo>
                    <a:pt x="25" y="263"/>
                    <a:pt x="0" y="125"/>
                    <a:pt x="6" y="65"/>
                  </a:cubicBezTo>
                  <a:cubicBezTo>
                    <a:pt x="10" y="25"/>
                    <a:pt x="75" y="8"/>
                    <a:pt x="119" y="0"/>
                  </a:cubicBezTo>
                  <a:cubicBezTo>
                    <a:pt x="176" y="43"/>
                    <a:pt x="176" y="43"/>
                    <a:pt x="176" y="43"/>
                  </a:cubicBezTo>
                  <a:cubicBezTo>
                    <a:pt x="132" y="163"/>
                    <a:pt x="132" y="163"/>
                    <a:pt x="132" y="163"/>
                  </a:cubicBezTo>
                  <a:cubicBezTo>
                    <a:pt x="176" y="210"/>
                    <a:pt x="176" y="210"/>
                    <a:pt x="176" y="210"/>
                  </a:cubicBezTo>
                  <a:cubicBezTo>
                    <a:pt x="219" y="162"/>
                    <a:pt x="219" y="162"/>
                    <a:pt x="219" y="162"/>
                  </a:cubicBezTo>
                  <a:cubicBezTo>
                    <a:pt x="176" y="43"/>
                    <a:pt x="176" y="43"/>
                    <a:pt x="176" y="43"/>
                  </a:cubicBezTo>
                  <a:cubicBezTo>
                    <a:pt x="234" y="0"/>
                    <a:pt x="234" y="0"/>
                    <a:pt x="234" y="0"/>
                  </a:cubicBezTo>
                  <a:cubicBezTo>
                    <a:pt x="278" y="8"/>
                    <a:pt x="342" y="25"/>
                    <a:pt x="347" y="6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A4A49"/>
                </a:solidFill>
                <a:effectLst/>
                <a:uLnTx/>
                <a:uFillTx/>
                <a:latin typeface="Franklin Gothic Book"/>
                <a:ea typeface="+mn-ea"/>
                <a:cs typeface="+mn-cs"/>
              </a:endParaRPr>
            </a:p>
          </p:txBody>
        </p:sp>
        <p:sp>
          <p:nvSpPr>
            <p:cNvPr id="61" name="Freeform 256">
              <a:extLst>
                <a:ext uri="{FF2B5EF4-FFF2-40B4-BE49-F238E27FC236}">
                  <a16:creationId xmlns:a16="http://schemas.microsoft.com/office/drawing/2014/main" id="{A8BC486E-70BF-45D0-99D7-FCCA0549A726}"/>
                </a:ext>
              </a:extLst>
            </p:cNvPr>
            <p:cNvSpPr>
              <a:spLocks noEditPoints="1"/>
            </p:cNvSpPr>
            <p:nvPr/>
          </p:nvSpPr>
          <p:spPr bwMode="auto">
            <a:xfrm>
              <a:off x="1671858" y="4408943"/>
              <a:ext cx="225857" cy="225857"/>
            </a:xfrm>
            <a:custGeom>
              <a:avLst/>
              <a:gdLst/>
              <a:ahLst/>
              <a:cxnLst>
                <a:cxn ang="0">
                  <a:pos x="111" y="223"/>
                </a:cxn>
                <a:cxn ang="0">
                  <a:pos x="0" y="111"/>
                </a:cxn>
                <a:cxn ang="0">
                  <a:pos x="111" y="0"/>
                </a:cxn>
                <a:cxn ang="0">
                  <a:pos x="223" y="111"/>
                </a:cxn>
                <a:cxn ang="0">
                  <a:pos x="111" y="223"/>
                </a:cxn>
                <a:cxn ang="0">
                  <a:pos x="212" y="111"/>
                </a:cxn>
                <a:cxn ang="0">
                  <a:pos x="111" y="11"/>
                </a:cxn>
                <a:cxn ang="0">
                  <a:pos x="11" y="111"/>
                </a:cxn>
                <a:cxn ang="0">
                  <a:pos x="111" y="212"/>
                </a:cxn>
                <a:cxn ang="0">
                  <a:pos x="212" y="111"/>
                </a:cxn>
              </a:cxnLst>
              <a:rect l="0" t="0" r="r" b="b"/>
              <a:pathLst>
                <a:path w="223" h="223">
                  <a:moveTo>
                    <a:pt x="111" y="223"/>
                  </a:moveTo>
                  <a:cubicBezTo>
                    <a:pt x="50" y="223"/>
                    <a:pt x="0" y="173"/>
                    <a:pt x="0" y="111"/>
                  </a:cubicBezTo>
                  <a:cubicBezTo>
                    <a:pt x="0" y="50"/>
                    <a:pt x="50" y="0"/>
                    <a:pt x="111" y="0"/>
                  </a:cubicBezTo>
                  <a:cubicBezTo>
                    <a:pt x="173" y="0"/>
                    <a:pt x="223" y="50"/>
                    <a:pt x="223" y="111"/>
                  </a:cubicBezTo>
                  <a:cubicBezTo>
                    <a:pt x="223" y="173"/>
                    <a:pt x="173" y="223"/>
                    <a:pt x="111" y="223"/>
                  </a:cubicBezTo>
                  <a:close/>
                  <a:moveTo>
                    <a:pt x="212" y="111"/>
                  </a:moveTo>
                  <a:cubicBezTo>
                    <a:pt x="212" y="56"/>
                    <a:pt x="167" y="11"/>
                    <a:pt x="111" y="11"/>
                  </a:cubicBezTo>
                  <a:cubicBezTo>
                    <a:pt x="56" y="11"/>
                    <a:pt x="11" y="56"/>
                    <a:pt x="11" y="111"/>
                  </a:cubicBezTo>
                  <a:cubicBezTo>
                    <a:pt x="11" y="167"/>
                    <a:pt x="56" y="212"/>
                    <a:pt x="111" y="212"/>
                  </a:cubicBezTo>
                  <a:cubicBezTo>
                    <a:pt x="167" y="212"/>
                    <a:pt x="212" y="167"/>
                    <a:pt x="212" y="11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A4A49"/>
                </a:solidFill>
                <a:effectLst/>
                <a:uLnTx/>
                <a:uFillTx/>
                <a:latin typeface="Franklin Gothic Book"/>
                <a:ea typeface="+mn-ea"/>
                <a:cs typeface="+mn-cs"/>
              </a:endParaRPr>
            </a:p>
          </p:txBody>
        </p:sp>
        <p:sp>
          <p:nvSpPr>
            <p:cNvPr id="62" name="Freeform 257">
              <a:extLst>
                <a:ext uri="{FF2B5EF4-FFF2-40B4-BE49-F238E27FC236}">
                  <a16:creationId xmlns:a16="http://schemas.microsoft.com/office/drawing/2014/main" id="{D325F320-9B10-40DD-BFD3-7D2D3C8A9A0A}"/>
                </a:ext>
              </a:extLst>
            </p:cNvPr>
            <p:cNvSpPr>
              <a:spLocks/>
            </p:cNvSpPr>
            <p:nvPr/>
          </p:nvSpPr>
          <p:spPr bwMode="auto">
            <a:xfrm>
              <a:off x="1683000" y="4401657"/>
              <a:ext cx="215572" cy="230143"/>
            </a:xfrm>
            <a:custGeom>
              <a:avLst/>
              <a:gdLst/>
              <a:ahLst/>
              <a:cxnLst>
                <a:cxn ang="0">
                  <a:pos x="503" y="0"/>
                </a:cxn>
                <a:cxn ang="0">
                  <a:pos x="0" y="480"/>
                </a:cxn>
                <a:cxn ang="0">
                  <a:pos x="71" y="537"/>
                </a:cxn>
                <a:cxn ang="0">
                  <a:pos x="503" y="0"/>
                </a:cxn>
              </a:cxnLst>
              <a:rect l="0" t="0" r="r" b="b"/>
              <a:pathLst>
                <a:path w="503" h="537">
                  <a:moveTo>
                    <a:pt x="503" y="0"/>
                  </a:moveTo>
                  <a:lnTo>
                    <a:pt x="0" y="480"/>
                  </a:lnTo>
                  <a:lnTo>
                    <a:pt x="71" y="537"/>
                  </a:lnTo>
                  <a:lnTo>
                    <a:pt x="50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A4A49"/>
                </a:solidFill>
                <a:effectLst/>
                <a:uLnTx/>
                <a:uFillTx/>
                <a:latin typeface="Franklin Gothic Book"/>
                <a:ea typeface="+mn-ea"/>
                <a:cs typeface="+mn-cs"/>
              </a:endParaRPr>
            </a:p>
          </p:txBody>
        </p:sp>
        <p:sp>
          <p:nvSpPr>
            <p:cNvPr id="63" name="Freeform 258">
              <a:extLst>
                <a:ext uri="{FF2B5EF4-FFF2-40B4-BE49-F238E27FC236}">
                  <a16:creationId xmlns:a16="http://schemas.microsoft.com/office/drawing/2014/main" id="{627D2E5B-847B-42EF-A725-A4BA21BAEB97}"/>
                </a:ext>
              </a:extLst>
            </p:cNvPr>
            <p:cNvSpPr>
              <a:spLocks/>
            </p:cNvSpPr>
            <p:nvPr/>
          </p:nvSpPr>
          <p:spPr bwMode="auto">
            <a:xfrm>
              <a:off x="1670143" y="4401657"/>
              <a:ext cx="214286" cy="230143"/>
            </a:xfrm>
            <a:custGeom>
              <a:avLst/>
              <a:gdLst/>
              <a:ahLst/>
              <a:cxnLst>
                <a:cxn ang="0">
                  <a:pos x="0" y="0"/>
                </a:cxn>
                <a:cxn ang="0">
                  <a:pos x="500" y="480"/>
                </a:cxn>
                <a:cxn ang="0">
                  <a:pos x="432" y="537"/>
                </a:cxn>
                <a:cxn ang="0">
                  <a:pos x="0" y="0"/>
                </a:cxn>
              </a:cxnLst>
              <a:rect l="0" t="0" r="r" b="b"/>
              <a:pathLst>
                <a:path w="500" h="537">
                  <a:moveTo>
                    <a:pt x="0" y="0"/>
                  </a:moveTo>
                  <a:lnTo>
                    <a:pt x="500" y="480"/>
                  </a:lnTo>
                  <a:lnTo>
                    <a:pt x="432" y="537"/>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A4A49"/>
                </a:solidFill>
                <a:effectLst/>
                <a:uLnTx/>
                <a:uFillTx/>
                <a:latin typeface="Franklin Gothic Book"/>
                <a:ea typeface="+mn-ea"/>
                <a:cs typeface="+mn-cs"/>
              </a:endParaRPr>
            </a:p>
          </p:txBody>
        </p:sp>
        <p:sp>
          <p:nvSpPr>
            <p:cNvPr id="64" name="Freeform 259">
              <a:extLst>
                <a:ext uri="{FF2B5EF4-FFF2-40B4-BE49-F238E27FC236}">
                  <a16:creationId xmlns:a16="http://schemas.microsoft.com/office/drawing/2014/main" id="{B027DBAE-F56B-4259-9A36-11AD5290E028}"/>
                </a:ext>
              </a:extLst>
            </p:cNvPr>
            <p:cNvSpPr>
              <a:spLocks/>
            </p:cNvSpPr>
            <p:nvPr/>
          </p:nvSpPr>
          <p:spPr bwMode="auto">
            <a:xfrm>
              <a:off x="1980858" y="4641657"/>
              <a:ext cx="357429" cy="266571"/>
            </a:xfrm>
            <a:custGeom>
              <a:avLst/>
              <a:gdLst/>
              <a:ahLst/>
              <a:cxnLst>
                <a:cxn ang="0">
                  <a:pos x="347" y="64"/>
                </a:cxn>
                <a:cxn ang="0">
                  <a:pos x="328" y="263"/>
                </a:cxn>
                <a:cxn ang="0">
                  <a:pos x="176" y="263"/>
                </a:cxn>
                <a:cxn ang="0">
                  <a:pos x="25" y="263"/>
                </a:cxn>
                <a:cxn ang="0">
                  <a:pos x="6" y="64"/>
                </a:cxn>
                <a:cxn ang="0">
                  <a:pos x="119" y="0"/>
                </a:cxn>
                <a:cxn ang="0">
                  <a:pos x="176" y="42"/>
                </a:cxn>
                <a:cxn ang="0">
                  <a:pos x="132" y="162"/>
                </a:cxn>
                <a:cxn ang="0">
                  <a:pos x="176" y="209"/>
                </a:cxn>
                <a:cxn ang="0">
                  <a:pos x="219" y="161"/>
                </a:cxn>
                <a:cxn ang="0">
                  <a:pos x="176" y="42"/>
                </a:cxn>
                <a:cxn ang="0">
                  <a:pos x="234" y="0"/>
                </a:cxn>
                <a:cxn ang="0">
                  <a:pos x="347" y="64"/>
                </a:cxn>
              </a:cxnLst>
              <a:rect l="0" t="0" r="r" b="b"/>
              <a:pathLst>
                <a:path w="353" h="263">
                  <a:moveTo>
                    <a:pt x="347" y="64"/>
                  </a:moveTo>
                  <a:cubicBezTo>
                    <a:pt x="353" y="124"/>
                    <a:pt x="328" y="263"/>
                    <a:pt x="328" y="263"/>
                  </a:cubicBezTo>
                  <a:cubicBezTo>
                    <a:pt x="176" y="263"/>
                    <a:pt x="176" y="263"/>
                    <a:pt x="176" y="263"/>
                  </a:cubicBezTo>
                  <a:cubicBezTo>
                    <a:pt x="25" y="263"/>
                    <a:pt x="25" y="263"/>
                    <a:pt x="25" y="263"/>
                  </a:cubicBezTo>
                  <a:cubicBezTo>
                    <a:pt x="25" y="263"/>
                    <a:pt x="0" y="124"/>
                    <a:pt x="6" y="64"/>
                  </a:cubicBezTo>
                  <a:cubicBezTo>
                    <a:pt x="10" y="24"/>
                    <a:pt x="75" y="7"/>
                    <a:pt x="119" y="0"/>
                  </a:cubicBezTo>
                  <a:cubicBezTo>
                    <a:pt x="176" y="42"/>
                    <a:pt x="176" y="42"/>
                    <a:pt x="176" y="42"/>
                  </a:cubicBezTo>
                  <a:cubicBezTo>
                    <a:pt x="132" y="162"/>
                    <a:pt x="132" y="162"/>
                    <a:pt x="132" y="162"/>
                  </a:cubicBezTo>
                  <a:cubicBezTo>
                    <a:pt x="176" y="209"/>
                    <a:pt x="176" y="209"/>
                    <a:pt x="176" y="209"/>
                  </a:cubicBezTo>
                  <a:cubicBezTo>
                    <a:pt x="219" y="161"/>
                    <a:pt x="219" y="161"/>
                    <a:pt x="219" y="161"/>
                  </a:cubicBezTo>
                  <a:cubicBezTo>
                    <a:pt x="176" y="42"/>
                    <a:pt x="176" y="42"/>
                    <a:pt x="176" y="42"/>
                  </a:cubicBezTo>
                  <a:cubicBezTo>
                    <a:pt x="234" y="0"/>
                    <a:pt x="234" y="0"/>
                    <a:pt x="234" y="0"/>
                  </a:cubicBezTo>
                  <a:cubicBezTo>
                    <a:pt x="278" y="7"/>
                    <a:pt x="343" y="24"/>
                    <a:pt x="347" y="6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A4A49"/>
                </a:solidFill>
                <a:effectLst/>
                <a:uLnTx/>
                <a:uFillTx/>
                <a:latin typeface="Franklin Gothic Book"/>
                <a:ea typeface="+mn-ea"/>
                <a:cs typeface="+mn-cs"/>
              </a:endParaRPr>
            </a:p>
          </p:txBody>
        </p:sp>
        <p:sp>
          <p:nvSpPr>
            <p:cNvPr id="65" name="Freeform 261">
              <a:extLst>
                <a:ext uri="{FF2B5EF4-FFF2-40B4-BE49-F238E27FC236}">
                  <a16:creationId xmlns:a16="http://schemas.microsoft.com/office/drawing/2014/main" id="{BCEA5BE6-7B67-4F9F-AE67-4A8EC770A012}"/>
                </a:ext>
              </a:extLst>
            </p:cNvPr>
            <p:cNvSpPr>
              <a:spLocks noEditPoints="1"/>
            </p:cNvSpPr>
            <p:nvPr/>
          </p:nvSpPr>
          <p:spPr bwMode="auto">
            <a:xfrm>
              <a:off x="2046429" y="4409800"/>
              <a:ext cx="225857" cy="225857"/>
            </a:xfrm>
            <a:custGeom>
              <a:avLst/>
              <a:gdLst/>
              <a:ahLst/>
              <a:cxnLst>
                <a:cxn ang="0">
                  <a:pos x="111" y="11"/>
                </a:cxn>
                <a:cxn ang="0">
                  <a:pos x="11" y="112"/>
                </a:cxn>
                <a:cxn ang="0">
                  <a:pos x="111" y="212"/>
                </a:cxn>
                <a:cxn ang="0">
                  <a:pos x="212" y="112"/>
                </a:cxn>
                <a:cxn ang="0">
                  <a:pos x="111" y="11"/>
                </a:cxn>
                <a:cxn ang="0">
                  <a:pos x="111" y="0"/>
                </a:cxn>
                <a:cxn ang="0">
                  <a:pos x="223" y="112"/>
                </a:cxn>
                <a:cxn ang="0">
                  <a:pos x="111" y="223"/>
                </a:cxn>
                <a:cxn ang="0">
                  <a:pos x="0" y="112"/>
                </a:cxn>
                <a:cxn ang="0">
                  <a:pos x="111" y="0"/>
                </a:cxn>
              </a:cxnLst>
              <a:rect l="0" t="0" r="r" b="b"/>
              <a:pathLst>
                <a:path w="223" h="223">
                  <a:moveTo>
                    <a:pt x="111" y="11"/>
                  </a:moveTo>
                  <a:cubicBezTo>
                    <a:pt x="56" y="11"/>
                    <a:pt x="11" y="56"/>
                    <a:pt x="11" y="112"/>
                  </a:cubicBezTo>
                  <a:cubicBezTo>
                    <a:pt x="11" y="167"/>
                    <a:pt x="56" y="212"/>
                    <a:pt x="111" y="212"/>
                  </a:cubicBezTo>
                  <a:cubicBezTo>
                    <a:pt x="167" y="212"/>
                    <a:pt x="212" y="167"/>
                    <a:pt x="212" y="112"/>
                  </a:cubicBezTo>
                  <a:cubicBezTo>
                    <a:pt x="212" y="56"/>
                    <a:pt x="167" y="11"/>
                    <a:pt x="111" y="11"/>
                  </a:cubicBezTo>
                  <a:close/>
                  <a:moveTo>
                    <a:pt x="111" y="0"/>
                  </a:moveTo>
                  <a:cubicBezTo>
                    <a:pt x="173" y="0"/>
                    <a:pt x="223" y="50"/>
                    <a:pt x="223" y="112"/>
                  </a:cubicBezTo>
                  <a:cubicBezTo>
                    <a:pt x="223" y="173"/>
                    <a:pt x="173" y="223"/>
                    <a:pt x="111" y="223"/>
                  </a:cubicBezTo>
                  <a:cubicBezTo>
                    <a:pt x="50" y="223"/>
                    <a:pt x="0" y="173"/>
                    <a:pt x="0" y="112"/>
                  </a:cubicBezTo>
                  <a:cubicBezTo>
                    <a:pt x="0" y="50"/>
                    <a:pt x="50" y="0"/>
                    <a:pt x="11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A4A49"/>
                </a:solidFill>
                <a:effectLst/>
                <a:uLnTx/>
                <a:uFillTx/>
                <a:latin typeface="Franklin Gothic Book"/>
                <a:ea typeface="+mn-ea"/>
                <a:cs typeface="+mn-cs"/>
              </a:endParaRPr>
            </a:p>
          </p:txBody>
        </p:sp>
        <p:sp>
          <p:nvSpPr>
            <p:cNvPr id="66" name="Freeform 262">
              <a:extLst>
                <a:ext uri="{FF2B5EF4-FFF2-40B4-BE49-F238E27FC236}">
                  <a16:creationId xmlns:a16="http://schemas.microsoft.com/office/drawing/2014/main" id="{8EE6071B-E660-4406-B102-9F9DCF317E70}"/>
                </a:ext>
              </a:extLst>
            </p:cNvPr>
            <p:cNvSpPr>
              <a:spLocks/>
            </p:cNvSpPr>
            <p:nvPr/>
          </p:nvSpPr>
          <p:spPr bwMode="auto">
            <a:xfrm>
              <a:off x="2057572" y="4402943"/>
              <a:ext cx="215572" cy="229714"/>
            </a:xfrm>
            <a:custGeom>
              <a:avLst/>
              <a:gdLst/>
              <a:ahLst/>
              <a:cxnLst>
                <a:cxn ang="0">
                  <a:pos x="503" y="0"/>
                </a:cxn>
                <a:cxn ang="0">
                  <a:pos x="0" y="479"/>
                </a:cxn>
                <a:cxn ang="0">
                  <a:pos x="71" y="536"/>
                </a:cxn>
                <a:cxn ang="0">
                  <a:pos x="503" y="0"/>
                </a:cxn>
              </a:cxnLst>
              <a:rect l="0" t="0" r="r" b="b"/>
              <a:pathLst>
                <a:path w="503" h="536">
                  <a:moveTo>
                    <a:pt x="503" y="0"/>
                  </a:moveTo>
                  <a:lnTo>
                    <a:pt x="0" y="479"/>
                  </a:lnTo>
                  <a:lnTo>
                    <a:pt x="71" y="536"/>
                  </a:lnTo>
                  <a:lnTo>
                    <a:pt x="50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A4A49"/>
                </a:solidFill>
                <a:effectLst/>
                <a:uLnTx/>
                <a:uFillTx/>
                <a:latin typeface="Franklin Gothic Book"/>
                <a:ea typeface="+mn-ea"/>
                <a:cs typeface="+mn-cs"/>
              </a:endParaRPr>
            </a:p>
          </p:txBody>
        </p:sp>
        <p:sp>
          <p:nvSpPr>
            <p:cNvPr id="67" name="Freeform 263">
              <a:extLst>
                <a:ext uri="{FF2B5EF4-FFF2-40B4-BE49-F238E27FC236}">
                  <a16:creationId xmlns:a16="http://schemas.microsoft.com/office/drawing/2014/main" id="{9E030EFE-EDA9-4B4C-B071-08A6405AEFBF}"/>
                </a:ext>
              </a:extLst>
            </p:cNvPr>
            <p:cNvSpPr>
              <a:spLocks/>
            </p:cNvSpPr>
            <p:nvPr/>
          </p:nvSpPr>
          <p:spPr bwMode="auto">
            <a:xfrm>
              <a:off x="2044715" y="4402943"/>
              <a:ext cx="214286" cy="229714"/>
            </a:xfrm>
            <a:custGeom>
              <a:avLst/>
              <a:gdLst/>
              <a:ahLst/>
              <a:cxnLst>
                <a:cxn ang="0">
                  <a:pos x="0" y="0"/>
                </a:cxn>
                <a:cxn ang="0">
                  <a:pos x="500" y="479"/>
                </a:cxn>
                <a:cxn ang="0">
                  <a:pos x="432" y="536"/>
                </a:cxn>
                <a:cxn ang="0">
                  <a:pos x="0" y="0"/>
                </a:cxn>
              </a:cxnLst>
              <a:rect l="0" t="0" r="r" b="b"/>
              <a:pathLst>
                <a:path w="500" h="536">
                  <a:moveTo>
                    <a:pt x="0" y="0"/>
                  </a:moveTo>
                  <a:lnTo>
                    <a:pt x="500" y="479"/>
                  </a:lnTo>
                  <a:lnTo>
                    <a:pt x="432" y="536"/>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A4A49"/>
                </a:solidFill>
                <a:effectLst/>
                <a:uLnTx/>
                <a:uFillTx/>
                <a:latin typeface="Franklin Gothic Book"/>
                <a:ea typeface="+mn-ea"/>
                <a:cs typeface="+mn-cs"/>
              </a:endParaRPr>
            </a:p>
          </p:txBody>
        </p:sp>
      </p:grpSp>
      <p:sp>
        <p:nvSpPr>
          <p:cNvPr id="68" name="Rectangle: Rounded Corners 67">
            <a:extLst>
              <a:ext uri="{FF2B5EF4-FFF2-40B4-BE49-F238E27FC236}">
                <a16:creationId xmlns:a16="http://schemas.microsoft.com/office/drawing/2014/main" id="{FAC28E7E-EA53-4CD5-BD3B-49F2BB5EC074}"/>
              </a:ext>
            </a:extLst>
          </p:cNvPr>
          <p:cNvSpPr/>
          <p:nvPr/>
        </p:nvSpPr>
        <p:spPr>
          <a:xfrm>
            <a:off x="307646" y="4164891"/>
            <a:ext cx="535019" cy="524722"/>
          </a:xfrm>
          <a:prstGeom prst="roundRect">
            <a:avLst>
              <a:gd name="adj" fmla="val 5876"/>
            </a:avLst>
          </a:prstGeom>
          <a:no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75" name="Rectangle 74"/>
          <p:cNvSpPr/>
          <p:nvPr/>
        </p:nvSpPr>
        <p:spPr>
          <a:xfrm>
            <a:off x="6223399" y="923924"/>
            <a:ext cx="5756275" cy="5267325"/>
          </a:xfrm>
          <a:prstGeom prst="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76" name="Text Placeholder 1"/>
          <p:cNvSpPr txBox="1">
            <a:spLocks/>
          </p:cNvSpPr>
          <p:nvPr/>
        </p:nvSpPr>
        <p:spPr>
          <a:xfrm>
            <a:off x="6208915" y="1284817"/>
            <a:ext cx="5504393" cy="4811183"/>
          </a:xfrm>
          <a:prstGeom prst="rect">
            <a:avLst/>
          </a:prstGeom>
        </p:spPr>
        <p:txBody>
          <a:bodyPr lIns="0">
            <a:normAutofit/>
          </a:bodyPr>
          <a:lstStyle>
            <a:lvl1pPr marL="0" indent="0" algn="l" defTabSz="122764" rtl="0" eaLnBrk="1" latinLnBrk="0" hangingPunct="1">
              <a:spcBef>
                <a:spcPct val="20000"/>
              </a:spcBef>
              <a:buFontTx/>
              <a:buNone/>
              <a:defRPr sz="1467" kern="1200">
                <a:solidFill>
                  <a:srgbClr val="4A4A4A"/>
                </a:solidFill>
                <a:latin typeface="Calibri" panose="020F0502020204030204" pitchFamily="34" charset="0"/>
                <a:ea typeface="+mn-ea"/>
                <a:cs typeface="Calibri" panose="020F0502020204030204" pitchFamily="34" charset="0"/>
              </a:defRPr>
            </a:lvl1pPr>
            <a:lvl2pPr marL="237061" indent="0" algn="l" defTabSz="0" rtl="0" eaLnBrk="1" latinLnBrk="0" hangingPunct="1">
              <a:spcBef>
                <a:spcPct val="20000"/>
              </a:spcBef>
              <a:buFontTx/>
              <a:buNone/>
              <a:defRPr sz="1400" kern="1200">
                <a:solidFill>
                  <a:srgbClr val="4A4A4A"/>
                </a:solidFill>
                <a:latin typeface="Calibri" panose="020F0502020204030204" pitchFamily="34" charset="0"/>
                <a:ea typeface="+mn-ea"/>
                <a:cs typeface="Calibri" panose="020F0502020204030204" pitchFamily="34" charset="0"/>
              </a:defRPr>
            </a:lvl2pPr>
            <a:lvl3pPr marL="596885" indent="0" algn="l" defTabSz="0" rtl="0" eaLnBrk="1" latinLnBrk="0" hangingPunct="1">
              <a:spcBef>
                <a:spcPct val="20000"/>
              </a:spcBef>
              <a:buFontTx/>
              <a:buNone/>
              <a:defRPr sz="1333" kern="1200">
                <a:solidFill>
                  <a:srgbClr val="4A4A4A"/>
                </a:solidFill>
                <a:latin typeface="Calibri" panose="020F0502020204030204" pitchFamily="34" charset="0"/>
                <a:ea typeface="+mn-ea"/>
                <a:cs typeface="Calibri" panose="020F0502020204030204" pitchFamily="34" charset="0"/>
              </a:defRPr>
            </a:lvl3pPr>
            <a:lvl4pPr marL="958827" indent="0" algn="l" defTabSz="0" rtl="0" eaLnBrk="1" latinLnBrk="0" hangingPunct="1">
              <a:spcBef>
                <a:spcPct val="20000"/>
              </a:spcBef>
              <a:buFontTx/>
              <a:buNone/>
              <a:defRPr sz="1200" kern="1200">
                <a:solidFill>
                  <a:srgbClr val="4A4A4A"/>
                </a:solidFill>
                <a:latin typeface="Calibri" panose="020F0502020204030204" pitchFamily="34" charset="0"/>
                <a:ea typeface="+mn-ea"/>
                <a:cs typeface="Calibri" panose="020F0502020204030204" pitchFamily="34" charset="0"/>
              </a:defRPr>
            </a:lvl4pPr>
            <a:lvl5pPr marL="1322884" indent="0" algn="l" defTabSz="0" rtl="0" eaLnBrk="1" latinLnBrk="0" hangingPunct="1">
              <a:spcBef>
                <a:spcPct val="20000"/>
              </a:spcBef>
              <a:buFontTx/>
              <a:buNone/>
              <a:defRPr sz="1067" kern="1200">
                <a:solidFill>
                  <a:srgbClr val="4A4A4A"/>
                </a:solidFill>
                <a:latin typeface="Calibri" panose="020F0502020204030204" pitchFamily="34" charset="0"/>
                <a:ea typeface="+mn-ea"/>
                <a:cs typeface="Calibri" panose="020F0502020204030204"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ctr" defTabSz="122764" rtl="0" eaLnBrk="1" fontAlgn="auto" latinLnBrk="0" hangingPunct="1">
              <a:lnSpc>
                <a:spcPct val="100000"/>
              </a:lnSpc>
              <a:spcBef>
                <a:spcPct val="2000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Segmentation analysis: External consultant</a:t>
            </a:r>
          </a:p>
          <a:p>
            <a:pPr marL="0" marR="0" lvl="0" indent="0" algn="ctr" defTabSz="122764" rtl="0" eaLnBrk="1" fontAlgn="auto" latinLnBrk="0" hangingPunct="1">
              <a:lnSpc>
                <a:spcPct val="100000"/>
              </a:lnSpc>
              <a:spcBef>
                <a:spcPct val="20000"/>
              </a:spcBef>
              <a:spcAft>
                <a:spcPts val="0"/>
              </a:spcAft>
              <a:buClrTx/>
              <a:buSzTx/>
              <a:buFontTx/>
              <a:buNone/>
              <a:tabLst/>
              <a:defRPr/>
            </a:pPr>
            <a:endParaRPr kumimoji="0" lang="en-GB"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1244577" marR="0" lvl="3" indent="-285750" algn="l" defTabSz="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467"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Approach: Hierarchical Agglomerative Clustering. </a:t>
            </a:r>
          </a:p>
          <a:p>
            <a:pPr marL="1608634" marR="0" lvl="4" indent="-285750" algn="l" defTabSz="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334"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Euclidean distance and Ward’s criterion. </a:t>
            </a:r>
          </a:p>
          <a:p>
            <a:pPr marL="1608634" marR="0" lvl="4" indent="-285750" algn="l" defTabSz="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334"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Scree plots and the elbow method used to determine the number of clusters.</a:t>
            </a:r>
            <a:endParaRPr kumimoji="0" lang="en-US" sz="1334"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1244577" marR="0" lvl="3" indent="-285750" algn="l" defTabSz="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467"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1244577" marR="0" lvl="3" indent="-285750" algn="l" defTabSz="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467"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Questions used in segmentation:</a:t>
            </a:r>
          </a:p>
          <a:p>
            <a:pPr marL="1608634" marR="0" lvl="4" indent="-285750" algn="l" defTabSz="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334"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Q7</a:t>
            </a:r>
            <a:r>
              <a:rPr kumimoji="0" lang="en-US" sz="1334"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 associated values of the EU</a:t>
            </a:r>
          </a:p>
          <a:p>
            <a:pPr marL="1608634" marR="0" lvl="4" indent="-285750" algn="l" defTabSz="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334"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Q8</a:t>
            </a:r>
            <a:r>
              <a:rPr kumimoji="0" lang="en-US" sz="1334"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 reasons for voting </a:t>
            </a:r>
            <a:r>
              <a:rPr kumimoji="0" lang="en-GB" sz="1334"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in the European Parliament election </a:t>
            </a:r>
            <a:endParaRPr kumimoji="0" lang="en-US" sz="1334"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1608634" marR="0" lvl="4" indent="-285750" algn="l" defTabSz="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334"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Q9</a:t>
            </a:r>
            <a:r>
              <a:rPr kumimoji="0" lang="en-US" sz="1334"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 issues parties should prioritize</a:t>
            </a:r>
          </a:p>
          <a:p>
            <a:pPr marL="1608634" marR="0" lvl="4" indent="-285750" algn="l" defTabSz="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334"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Q10</a:t>
            </a:r>
            <a:r>
              <a:rPr kumimoji="0" lang="en-US" sz="1334"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 messaging parties should communicate and issues they should focus on</a:t>
            </a:r>
          </a:p>
          <a:p>
            <a:pPr marL="1608634" marR="0" lvl="4" indent="-285750" algn="l" defTabSz="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334"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Q15</a:t>
            </a:r>
            <a:r>
              <a:rPr kumimoji="0" lang="en-US" sz="1334"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 personal values and political beliefs</a:t>
            </a:r>
          </a:p>
        </p:txBody>
      </p:sp>
      <p:grpSp>
        <p:nvGrpSpPr>
          <p:cNvPr id="77" name="Group 76"/>
          <p:cNvGrpSpPr/>
          <p:nvPr/>
        </p:nvGrpSpPr>
        <p:grpSpPr>
          <a:xfrm>
            <a:off x="6457409" y="2938579"/>
            <a:ext cx="535019" cy="524722"/>
            <a:chOff x="6505034" y="3208457"/>
            <a:chExt cx="535019" cy="524722"/>
          </a:xfrm>
        </p:grpSpPr>
        <p:grpSp>
          <p:nvGrpSpPr>
            <p:cNvPr id="78" name="Group 77"/>
            <p:cNvGrpSpPr>
              <a:grpSpLocks noChangeAspect="1"/>
            </p:cNvGrpSpPr>
            <p:nvPr/>
          </p:nvGrpSpPr>
          <p:grpSpPr>
            <a:xfrm>
              <a:off x="6589902" y="3297806"/>
              <a:ext cx="359564" cy="335885"/>
              <a:chOff x="4224338" y="2767013"/>
              <a:chExt cx="650875" cy="608013"/>
            </a:xfrm>
            <a:solidFill>
              <a:schemeClr val="bg1"/>
            </a:solidFill>
          </p:grpSpPr>
          <p:sp>
            <p:nvSpPr>
              <p:cNvPr id="80" name="Freeform 34"/>
              <p:cNvSpPr>
                <a:spLocks/>
              </p:cNvSpPr>
              <p:nvPr/>
            </p:nvSpPr>
            <p:spPr bwMode="auto">
              <a:xfrm>
                <a:off x="4224338" y="2865438"/>
                <a:ext cx="473075" cy="509588"/>
              </a:xfrm>
              <a:custGeom>
                <a:avLst/>
                <a:gdLst/>
                <a:ahLst/>
                <a:cxnLst>
                  <a:cxn ang="0">
                    <a:pos x="164" y="0"/>
                  </a:cxn>
                  <a:cxn ang="0">
                    <a:pos x="0" y="172"/>
                  </a:cxn>
                  <a:cxn ang="0">
                    <a:pos x="182" y="354"/>
                  </a:cxn>
                  <a:cxn ang="0">
                    <a:pos x="328" y="280"/>
                  </a:cxn>
                  <a:cxn ang="0">
                    <a:pos x="167" y="187"/>
                  </a:cxn>
                  <a:cxn ang="0">
                    <a:pos x="164" y="0"/>
                  </a:cxn>
                </a:cxnLst>
                <a:rect l="0" t="0" r="r" b="b"/>
                <a:pathLst>
                  <a:path w="328" h="354">
                    <a:moveTo>
                      <a:pt x="164" y="0"/>
                    </a:moveTo>
                    <a:cubicBezTo>
                      <a:pt x="42" y="31"/>
                      <a:pt x="0" y="92"/>
                      <a:pt x="0" y="172"/>
                    </a:cubicBezTo>
                    <a:cubicBezTo>
                      <a:pt x="0" y="273"/>
                      <a:pt x="82" y="354"/>
                      <a:pt x="182" y="354"/>
                    </a:cubicBezTo>
                    <a:cubicBezTo>
                      <a:pt x="242" y="354"/>
                      <a:pt x="295" y="325"/>
                      <a:pt x="328" y="280"/>
                    </a:cubicBezTo>
                    <a:cubicBezTo>
                      <a:pt x="167" y="187"/>
                      <a:pt x="167" y="187"/>
                      <a:pt x="167" y="187"/>
                    </a:cubicBezTo>
                    <a:lnTo>
                      <a:pt x="16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A4A49"/>
                  </a:solidFill>
                  <a:effectLst/>
                  <a:uLnTx/>
                  <a:uFillTx/>
                  <a:latin typeface="Franklin Gothic Book"/>
                  <a:ea typeface="+mn-ea"/>
                  <a:cs typeface="+mn-cs"/>
                </a:endParaRPr>
              </a:p>
            </p:txBody>
          </p:sp>
          <p:sp>
            <p:nvSpPr>
              <p:cNvPr id="81" name="Freeform 35"/>
              <p:cNvSpPr>
                <a:spLocks/>
              </p:cNvSpPr>
              <p:nvPr/>
            </p:nvSpPr>
            <p:spPr bwMode="auto">
              <a:xfrm>
                <a:off x="4489451" y="2767013"/>
                <a:ext cx="188913" cy="307975"/>
              </a:xfrm>
              <a:custGeom>
                <a:avLst/>
                <a:gdLst/>
                <a:ahLst/>
                <a:cxnLst>
                  <a:cxn ang="0">
                    <a:pos x="131" y="27"/>
                  </a:cxn>
                  <a:cxn ang="0">
                    <a:pos x="63" y="3"/>
                  </a:cxn>
                  <a:cxn ang="0">
                    <a:pos x="0" y="4"/>
                  </a:cxn>
                  <a:cxn ang="0">
                    <a:pos x="14" y="214"/>
                  </a:cxn>
                  <a:cxn ang="0">
                    <a:pos x="131" y="27"/>
                  </a:cxn>
                </a:cxnLst>
                <a:rect l="0" t="0" r="r" b="b"/>
                <a:pathLst>
                  <a:path w="131" h="214">
                    <a:moveTo>
                      <a:pt x="131" y="27"/>
                    </a:moveTo>
                    <a:cubicBezTo>
                      <a:pt x="111" y="16"/>
                      <a:pt x="88" y="7"/>
                      <a:pt x="63" y="3"/>
                    </a:cubicBezTo>
                    <a:cubicBezTo>
                      <a:pt x="42" y="0"/>
                      <a:pt x="21" y="1"/>
                      <a:pt x="0" y="4"/>
                    </a:cubicBezTo>
                    <a:cubicBezTo>
                      <a:pt x="14" y="214"/>
                      <a:pt x="14" y="214"/>
                      <a:pt x="14" y="214"/>
                    </a:cubicBezTo>
                    <a:lnTo>
                      <a:pt x="131" y="2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A4A49"/>
                  </a:solidFill>
                  <a:effectLst/>
                  <a:uLnTx/>
                  <a:uFillTx/>
                  <a:latin typeface="Franklin Gothic Book"/>
                  <a:ea typeface="+mn-ea"/>
                  <a:cs typeface="+mn-cs"/>
                </a:endParaRPr>
              </a:p>
            </p:txBody>
          </p:sp>
          <p:sp>
            <p:nvSpPr>
              <p:cNvPr id="82" name="Freeform 36"/>
              <p:cNvSpPr>
                <a:spLocks/>
              </p:cNvSpPr>
              <p:nvPr/>
            </p:nvSpPr>
            <p:spPr bwMode="auto">
              <a:xfrm>
                <a:off x="4551363" y="2843213"/>
                <a:ext cx="323850" cy="447675"/>
              </a:xfrm>
              <a:custGeom>
                <a:avLst/>
                <a:gdLst/>
                <a:ahLst/>
                <a:cxnLst>
                  <a:cxn ang="0">
                    <a:pos x="116" y="0"/>
                  </a:cxn>
                  <a:cxn ang="0">
                    <a:pos x="0" y="192"/>
                  </a:cxn>
                  <a:cxn ang="0">
                    <a:pos x="169" y="310"/>
                  </a:cxn>
                  <a:cxn ang="0">
                    <a:pos x="219" y="176"/>
                  </a:cxn>
                  <a:cxn ang="0">
                    <a:pos x="116" y="0"/>
                  </a:cxn>
                </a:cxnLst>
                <a:rect l="0" t="0" r="r" b="b"/>
                <a:pathLst>
                  <a:path w="225" h="310">
                    <a:moveTo>
                      <a:pt x="116" y="0"/>
                    </a:moveTo>
                    <a:cubicBezTo>
                      <a:pt x="0" y="192"/>
                      <a:pt x="0" y="192"/>
                      <a:pt x="0" y="192"/>
                    </a:cubicBezTo>
                    <a:cubicBezTo>
                      <a:pt x="169" y="310"/>
                      <a:pt x="169" y="310"/>
                      <a:pt x="169" y="310"/>
                    </a:cubicBezTo>
                    <a:cubicBezTo>
                      <a:pt x="193" y="276"/>
                      <a:pt x="215" y="220"/>
                      <a:pt x="219" y="176"/>
                    </a:cubicBezTo>
                    <a:cubicBezTo>
                      <a:pt x="225" y="105"/>
                      <a:pt x="191" y="30"/>
                      <a:pt x="11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A4A49"/>
                  </a:solidFill>
                  <a:effectLst/>
                  <a:uLnTx/>
                  <a:uFillTx/>
                  <a:latin typeface="Franklin Gothic Book"/>
                  <a:ea typeface="+mn-ea"/>
                  <a:cs typeface="+mn-cs"/>
                </a:endParaRPr>
              </a:p>
            </p:txBody>
          </p:sp>
        </p:grpSp>
        <p:sp>
          <p:nvSpPr>
            <p:cNvPr id="79" name="Rectangle: Rounded Corners 78"/>
            <p:cNvSpPr/>
            <p:nvPr/>
          </p:nvSpPr>
          <p:spPr>
            <a:xfrm>
              <a:off x="6505034" y="3208457"/>
              <a:ext cx="535019" cy="524722"/>
            </a:xfrm>
            <a:prstGeom prst="roundRect">
              <a:avLst>
                <a:gd name="adj" fmla="val 5876"/>
              </a:avLst>
            </a:prstGeom>
            <a:no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Franklin Gothic Book"/>
                <a:ea typeface="+mn-ea"/>
                <a:cs typeface="+mn-cs"/>
              </a:endParaRPr>
            </a:p>
          </p:txBody>
        </p:sp>
      </p:grpSp>
      <p:sp>
        <p:nvSpPr>
          <p:cNvPr id="83" name="Rectangle: Rounded Corners 82"/>
          <p:cNvSpPr/>
          <p:nvPr/>
        </p:nvSpPr>
        <p:spPr>
          <a:xfrm>
            <a:off x="6457409" y="1747954"/>
            <a:ext cx="535019" cy="524722"/>
          </a:xfrm>
          <a:prstGeom prst="roundRect">
            <a:avLst>
              <a:gd name="adj" fmla="val 5876"/>
            </a:avLst>
          </a:prstGeom>
          <a:no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Franklin Gothic Book"/>
              <a:ea typeface="+mn-ea"/>
              <a:cs typeface="+mn-cs"/>
            </a:endParaRPr>
          </a:p>
        </p:txBody>
      </p:sp>
      <p:pic>
        <p:nvPicPr>
          <p:cNvPr id="84" name="Picture 83"/>
          <p:cNvPicPr>
            <a:picLocks noChangeAspect="1"/>
          </p:cNvPicPr>
          <p:nvPr/>
        </p:nvPicPr>
        <p:blipFill>
          <a:blip r:embed="rId3"/>
          <a:stretch>
            <a:fillRect/>
          </a:stretch>
        </p:blipFill>
        <p:spPr>
          <a:xfrm>
            <a:off x="6502066" y="1802620"/>
            <a:ext cx="432000" cy="432000"/>
          </a:xfrm>
          <a:prstGeom prst="rect">
            <a:avLst/>
          </a:prstGeom>
        </p:spPr>
      </p:pic>
    </p:spTree>
    <p:extLst>
      <p:ext uri="{BB962C8B-B14F-4D97-AF65-F5344CB8AC3E}">
        <p14:creationId xmlns:p14="http://schemas.microsoft.com/office/powerpoint/2010/main" val="35311423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D_08bcfc982caa00a2">
            <a:extLst>
              <a:ext uri="{FF2B5EF4-FFF2-40B4-BE49-F238E27FC236}">
                <a16:creationId xmlns:a16="http://schemas.microsoft.com/office/drawing/2014/main" id="{D066A516-695F-4B4D-8CAA-1E13DAB8DBAA}"/>
              </a:ext>
            </a:extLst>
          </p:cNvPr>
          <p:cNvGraphicFramePr>
            <a:graphicFrameLocks/>
          </p:cNvGraphicFramePr>
          <p:nvPr>
            <p:extLst>
              <p:ext uri="{D42A27DB-BD31-4B8C-83A1-F6EECF244321}">
                <p14:modId xmlns:p14="http://schemas.microsoft.com/office/powerpoint/2010/main" val="745066088"/>
              </p:ext>
            </p:extLst>
          </p:nvPr>
        </p:nvGraphicFramePr>
        <p:xfrm>
          <a:off x="838200" y="1131497"/>
          <a:ext cx="10515600" cy="5045466"/>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999C292A-EF2C-4B87-8636-16407631A864}"/>
              </a:ext>
            </a:extLst>
          </p:cNvPr>
          <p:cNvSpPr>
            <a:spLocks noGrp="1"/>
          </p:cNvSpPr>
          <p:nvPr>
            <p:ph type="title"/>
          </p:nvPr>
        </p:nvSpPr>
        <p:spPr/>
        <p:txBody>
          <a:bodyPr/>
          <a:lstStyle/>
          <a:p>
            <a:r>
              <a:rPr lang="en-GB" dirty="0"/>
              <a:t>Political expertise</a:t>
            </a:r>
          </a:p>
        </p:txBody>
      </p:sp>
      <p:sp>
        <p:nvSpPr>
          <p:cNvPr id="5" name="Slide Number Placeholder 4">
            <a:extLst>
              <a:ext uri="{FF2B5EF4-FFF2-40B4-BE49-F238E27FC236}">
                <a16:creationId xmlns:a16="http://schemas.microsoft.com/office/drawing/2014/main" id="{E7285D48-B3B9-4D9D-B4DA-1A0C67D47705}"/>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C4C6F56-B3DB-B64D-89A3-7D5B0D04A5CD}" type="slidenum">
              <a:rPr kumimoji="0" lang="en-GB" sz="900" b="0" i="0" u="none" strike="noStrike" kern="1200" cap="none" spc="0" normalizeH="0" baseline="0" noProof="0" smtClean="0">
                <a:ln>
                  <a:noFill/>
                </a:ln>
                <a:solidFill>
                  <a:srgbClr val="4A4A49"/>
                </a:solidFill>
                <a:effectLst/>
                <a:uLnTx/>
                <a:uFillTx/>
                <a:latin typeface="Calibri" panose="020F0502020204030204" pitchFamily="34" charset="0"/>
                <a:ea typeface="+mn-ea"/>
                <a:cs typeface="Calibri" panose="020F05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50</a:t>
            </a:fld>
            <a:endParaRPr kumimoji="0" lang="en-GB"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endParaRPr>
          </a:p>
        </p:txBody>
      </p:sp>
      <p:sp>
        <p:nvSpPr>
          <p:cNvPr id="6" name="D_04fbdd23039cdf55">
            <a:extLst>
              <a:ext uri="{FF2B5EF4-FFF2-40B4-BE49-F238E27FC236}">
                <a16:creationId xmlns:a16="http://schemas.microsoft.com/office/drawing/2014/main" id="{BE998CF0-8AA9-4A96-8A17-140297675139}"/>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rPr>
              <a:t>Q16. How much do you agree or disagree with each of the following statements? Base: Total (n=2001), Segment 1 (n=549), Segment 2 (n=588), Segment 3 (n=333), Segment 4 (n=107), Segment 5 (n=424)</a:t>
            </a:r>
            <a:endParaRPr kumimoji="0" lang="en-US"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endParaRPr>
          </a:p>
        </p:txBody>
      </p:sp>
      <p:pic>
        <p:nvPicPr>
          <p:cNvPr id="8" name="Picture 7">
            <a:extLst>
              <a:ext uri="{FF2B5EF4-FFF2-40B4-BE49-F238E27FC236}">
                <a16:creationId xmlns:a16="http://schemas.microsoft.com/office/drawing/2014/main" id="{8C3B7C0B-8BCB-4B44-8DD6-857D9369E18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861167" y="4941081"/>
            <a:ext cx="504000" cy="504000"/>
          </a:xfrm>
          <a:prstGeom prst="rect">
            <a:avLst/>
          </a:prstGeom>
        </p:spPr>
      </p:pic>
      <p:pic>
        <p:nvPicPr>
          <p:cNvPr id="9" name="Picture 8">
            <a:extLst>
              <a:ext uri="{FF2B5EF4-FFF2-40B4-BE49-F238E27FC236}">
                <a16:creationId xmlns:a16="http://schemas.microsoft.com/office/drawing/2014/main" id="{BB08A39B-0532-4C8A-8EF4-1689FA4A6E3C}"/>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459175" y="4941081"/>
            <a:ext cx="430934" cy="504000"/>
          </a:xfrm>
          <a:prstGeom prst="rect">
            <a:avLst/>
          </a:prstGeom>
        </p:spPr>
      </p:pic>
      <p:pic>
        <p:nvPicPr>
          <p:cNvPr id="10" name="Picture 9">
            <a:extLst>
              <a:ext uri="{FF2B5EF4-FFF2-40B4-BE49-F238E27FC236}">
                <a16:creationId xmlns:a16="http://schemas.microsoft.com/office/drawing/2014/main" id="{ED2E5FDE-F943-40F5-92EB-7073869A72A3}"/>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9383850" y="4941081"/>
            <a:ext cx="329490" cy="504000"/>
          </a:xfrm>
          <a:prstGeom prst="rect">
            <a:avLst/>
          </a:prstGeom>
        </p:spPr>
      </p:pic>
      <p:sp>
        <p:nvSpPr>
          <p:cNvPr id="12" name="TextBox 11">
            <a:extLst>
              <a:ext uri="{FF2B5EF4-FFF2-40B4-BE49-F238E27FC236}">
                <a16:creationId xmlns:a16="http://schemas.microsoft.com/office/drawing/2014/main" id="{EBBC357D-7A7D-4D31-B1A3-03C7B18EF4E5}"/>
              </a:ext>
            </a:extLst>
          </p:cNvPr>
          <p:cNvSpPr txBox="1"/>
          <p:nvPr/>
        </p:nvSpPr>
        <p:spPr>
          <a:xfrm>
            <a:off x="290383" y="593907"/>
            <a:ext cx="7236690" cy="338554"/>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A4A49"/>
                </a:solidFill>
                <a:effectLst/>
                <a:uLnTx/>
                <a:uFillTx/>
                <a:latin typeface="Proxima Nova Alt Th" panose="02000506030000020004" pitchFamily="50" charset="0"/>
                <a:ea typeface="+mn-ea"/>
                <a:cs typeface="+mn-cs"/>
              </a:rPr>
              <a:t>Showing % somewhat / strongly agree</a:t>
            </a:r>
            <a:endParaRPr kumimoji="0" lang="en-GB" sz="1600" b="0" i="0" u="none" strike="noStrike" kern="1200" cap="none" spc="0" normalizeH="0" baseline="0" noProof="0" dirty="0">
              <a:ln>
                <a:noFill/>
              </a:ln>
              <a:solidFill>
                <a:srgbClr val="4A4A49"/>
              </a:solidFill>
              <a:effectLst/>
              <a:uLnTx/>
              <a:uFillTx/>
              <a:latin typeface="Proxima Nova Alt Th" panose="02000506030000020004" pitchFamily="50" charset="0"/>
              <a:ea typeface="+mn-ea"/>
              <a:cs typeface="Calibri" panose="020F0502020204030204" pitchFamily="34" charset="0"/>
            </a:endParaRPr>
          </a:p>
        </p:txBody>
      </p:sp>
    </p:spTree>
    <p:extLst>
      <p:ext uri="{BB962C8B-B14F-4D97-AF65-F5344CB8AC3E}">
        <p14:creationId xmlns:p14="http://schemas.microsoft.com/office/powerpoint/2010/main" val="36299856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3933EF-6542-403C-88BA-43482E0BFFED}"/>
              </a:ext>
            </a:extLst>
          </p:cNvPr>
          <p:cNvSpPr>
            <a:spLocks noGrp="1"/>
          </p:cNvSpPr>
          <p:nvPr>
            <p:ph type="title"/>
          </p:nvPr>
        </p:nvSpPr>
        <p:spPr/>
        <p:txBody>
          <a:bodyPr/>
          <a:lstStyle/>
          <a:p>
            <a:r>
              <a:rPr lang="en-US" dirty="0"/>
              <a:t>News consumption</a:t>
            </a:r>
            <a:r>
              <a:rPr lang="en-GB" dirty="0"/>
              <a:t> </a:t>
            </a:r>
          </a:p>
        </p:txBody>
      </p:sp>
      <p:sp>
        <p:nvSpPr>
          <p:cNvPr id="5" name="Slide Number Placeholder 4">
            <a:extLst>
              <a:ext uri="{FF2B5EF4-FFF2-40B4-BE49-F238E27FC236}">
                <a16:creationId xmlns:a16="http://schemas.microsoft.com/office/drawing/2014/main" id="{DF063D53-DFEE-47BD-B74B-E6AB84AE1B47}"/>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C4C6F56-B3DB-B64D-89A3-7D5B0D04A5CD}" type="slidenum">
              <a:rPr kumimoji="0" lang="en-GB" sz="900" b="0" i="0" u="none" strike="noStrike" kern="1200" cap="none" spc="0" normalizeH="0" baseline="0" noProof="0" smtClean="0">
                <a:ln>
                  <a:noFill/>
                </a:ln>
                <a:solidFill>
                  <a:srgbClr val="4A4A49"/>
                </a:solidFill>
                <a:effectLst/>
                <a:uLnTx/>
                <a:uFillTx/>
                <a:latin typeface="Calibri" panose="020F0502020204030204" pitchFamily="34" charset="0"/>
                <a:ea typeface="+mn-ea"/>
                <a:cs typeface="Calibri" panose="020F05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51</a:t>
            </a:fld>
            <a:endParaRPr kumimoji="0" lang="en-GB"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endParaRPr>
          </a:p>
        </p:txBody>
      </p:sp>
      <p:sp>
        <p:nvSpPr>
          <p:cNvPr id="6" name="D_432894fab5002b08">
            <a:extLst>
              <a:ext uri="{FF2B5EF4-FFF2-40B4-BE49-F238E27FC236}">
                <a16:creationId xmlns:a16="http://schemas.microsoft.com/office/drawing/2014/main" id="{BA59AABE-5F8F-460B-9BA5-673CE7BDEA0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rPr>
              <a:t>Q17. Which if any of the following do you use to get your news from? Base: Total (n=2001), Segment 1 (n=549), Segment 2 (n=588), Segment 3 (n=333), Segment 4 (n=107), Segment 5 (n=424)</a:t>
            </a:r>
          </a:p>
        </p:txBody>
      </p:sp>
      <p:graphicFrame>
        <p:nvGraphicFramePr>
          <p:cNvPr id="7" name="Table 6">
            <a:extLst>
              <a:ext uri="{FF2B5EF4-FFF2-40B4-BE49-F238E27FC236}">
                <a16:creationId xmlns:a16="http://schemas.microsoft.com/office/drawing/2014/main" id="{D36FA5DC-BD84-4313-AB57-6F6D4BF8BED6}"/>
              </a:ext>
            </a:extLst>
          </p:cNvPr>
          <p:cNvGraphicFramePr>
            <a:graphicFrameLocks noGrp="1"/>
          </p:cNvGraphicFramePr>
          <p:nvPr>
            <p:extLst>
              <p:ext uri="{D42A27DB-BD31-4B8C-83A1-F6EECF244321}">
                <p14:modId xmlns:p14="http://schemas.microsoft.com/office/powerpoint/2010/main" val="3647515679"/>
              </p:ext>
            </p:extLst>
          </p:nvPr>
        </p:nvGraphicFramePr>
        <p:xfrm>
          <a:off x="33711" y="1649625"/>
          <a:ext cx="2186975" cy="3960000"/>
        </p:xfrm>
        <a:graphic>
          <a:graphicData uri="http://schemas.openxmlformats.org/drawingml/2006/table">
            <a:tbl>
              <a:tblPr/>
              <a:tblGrid>
                <a:gridCol w="2186975">
                  <a:extLst>
                    <a:ext uri="{9D8B030D-6E8A-4147-A177-3AD203B41FA5}">
                      <a16:colId xmlns:a16="http://schemas.microsoft.com/office/drawing/2014/main" val="2049413331"/>
                    </a:ext>
                  </a:extLst>
                </a:gridCol>
              </a:tblGrid>
              <a:tr h="396000">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ctr" fontAlgn="b"/>
                      <a:r>
                        <a:rPr lang="en-GB" sz="1100" u="none" strike="noStrike" dirty="0">
                          <a:solidFill>
                            <a:schemeClr val="tx1"/>
                          </a:solidFill>
                          <a:effectLst/>
                          <a:latin typeface="Calibri" panose="020F0502020204030204" pitchFamily="34" charset="0"/>
                          <a:ea typeface="Roboto" panose="02000000000000000000" pitchFamily="2" charset="0"/>
                          <a:cs typeface="Calibri" panose="020F0502020204030204" pitchFamily="34" charset="0"/>
                        </a:rPr>
                        <a:t>TV</a:t>
                      </a:r>
                      <a:endParaRPr lang="en-GB" sz="1100" b="0" i="0" u="none" strike="noStrike" dirty="0">
                        <a:solidFill>
                          <a:schemeClr val="tx1"/>
                        </a:solidFill>
                        <a:effectLst/>
                        <a:latin typeface="Calibri" panose="020F0502020204030204" pitchFamily="34" charset="0"/>
                        <a:ea typeface="Roboto" panose="02000000000000000000" pitchFamily="2" charset="0"/>
                        <a:cs typeface="Calibri" panose="020F0502020204030204" pitchFamily="34" charset="0"/>
                      </a:endParaRPr>
                    </a:p>
                  </a:txBody>
                  <a:tcPr marL="2234" marR="2234" marT="2234"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3869206619"/>
                  </a:ext>
                </a:extLst>
              </a:tr>
              <a:tr h="396000">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lvl="0" indent="0" algn="ctr" defTabSz="1219170" rtl="0" eaLnBrk="1" fontAlgn="b" latinLnBrk="0" hangingPunct="1">
                        <a:lnSpc>
                          <a:spcPct val="100000"/>
                        </a:lnSpc>
                        <a:spcBef>
                          <a:spcPts val="0"/>
                        </a:spcBef>
                        <a:spcAft>
                          <a:spcPts val="0"/>
                        </a:spcAft>
                        <a:buClrTx/>
                        <a:buSzTx/>
                        <a:buFontTx/>
                        <a:buNone/>
                        <a:tabLst/>
                        <a:defRPr/>
                      </a:pPr>
                      <a:r>
                        <a:rPr lang="en-GB" sz="1100" u="none" strike="noStrike" dirty="0">
                          <a:solidFill>
                            <a:schemeClr val="tx1"/>
                          </a:solidFill>
                          <a:effectLst/>
                          <a:latin typeface="Calibri" panose="020F0502020204030204" pitchFamily="34" charset="0"/>
                          <a:ea typeface="Roboto" panose="02000000000000000000" pitchFamily="2" charset="0"/>
                          <a:cs typeface="Calibri" panose="020F0502020204030204" pitchFamily="34" charset="0"/>
                        </a:rPr>
                        <a:t>Print newspapers</a:t>
                      </a:r>
                      <a:endParaRPr lang="en-GB" sz="1100" b="0" i="0" u="none" strike="noStrike" dirty="0">
                        <a:solidFill>
                          <a:schemeClr val="tx1"/>
                        </a:solidFill>
                        <a:effectLst/>
                        <a:latin typeface="Calibri" panose="020F0502020204030204" pitchFamily="34" charset="0"/>
                        <a:ea typeface="Roboto" panose="02000000000000000000" pitchFamily="2" charset="0"/>
                        <a:cs typeface="Calibri" panose="020F0502020204030204" pitchFamily="34" charset="0"/>
                      </a:endParaRPr>
                    </a:p>
                  </a:txBody>
                  <a:tcPr marL="2234" marR="2234" marT="2234"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2878572331"/>
                  </a:ext>
                </a:extLst>
              </a:tr>
              <a:tr h="396000">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ctr" fontAlgn="b"/>
                      <a:r>
                        <a:rPr lang="en-GB" sz="1100" u="none" strike="noStrike" dirty="0">
                          <a:solidFill>
                            <a:schemeClr val="tx1"/>
                          </a:solidFill>
                          <a:effectLst/>
                          <a:latin typeface="Calibri" panose="020F0502020204030204" pitchFamily="34" charset="0"/>
                          <a:ea typeface="Roboto" panose="02000000000000000000" pitchFamily="2" charset="0"/>
                          <a:cs typeface="Calibri" panose="020F0502020204030204" pitchFamily="34" charset="0"/>
                        </a:rPr>
                        <a:t>Magazines, printed or online</a:t>
                      </a:r>
                      <a:endParaRPr lang="en-GB" sz="1100" b="0" i="0" u="none" strike="noStrike" dirty="0">
                        <a:solidFill>
                          <a:schemeClr val="tx1"/>
                        </a:solidFill>
                        <a:effectLst/>
                        <a:latin typeface="Calibri" panose="020F0502020204030204" pitchFamily="34" charset="0"/>
                        <a:ea typeface="Roboto" panose="02000000000000000000" pitchFamily="2" charset="0"/>
                        <a:cs typeface="Calibri" panose="020F0502020204030204" pitchFamily="34" charset="0"/>
                      </a:endParaRPr>
                    </a:p>
                  </a:txBody>
                  <a:tcPr marL="2234" marR="2234" marT="2234"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75343597"/>
                  </a:ext>
                </a:extLst>
              </a:tr>
              <a:tr h="396000">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lvl="0" indent="0" algn="ctr" defTabSz="1219170" rtl="0" eaLnBrk="1" fontAlgn="b" latinLnBrk="0" hangingPunct="1">
                        <a:lnSpc>
                          <a:spcPct val="100000"/>
                        </a:lnSpc>
                        <a:spcBef>
                          <a:spcPts val="0"/>
                        </a:spcBef>
                        <a:spcAft>
                          <a:spcPts val="0"/>
                        </a:spcAft>
                        <a:buClrTx/>
                        <a:buSzTx/>
                        <a:buFontTx/>
                        <a:buNone/>
                        <a:tabLst/>
                        <a:defRPr/>
                      </a:pPr>
                      <a:r>
                        <a:rPr lang="en-GB" sz="1100" u="none" strike="noStrike" dirty="0">
                          <a:solidFill>
                            <a:schemeClr val="tx1"/>
                          </a:solidFill>
                          <a:effectLst/>
                          <a:latin typeface="Calibri" panose="020F0502020204030204" pitchFamily="34" charset="0"/>
                          <a:ea typeface="Roboto" panose="02000000000000000000" pitchFamily="2" charset="0"/>
                          <a:cs typeface="Calibri" panose="020F0502020204030204" pitchFamily="34" charset="0"/>
                        </a:rPr>
                        <a:t>Radio</a:t>
                      </a:r>
                      <a:endParaRPr lang="en-GB" sz="1100" b="0" i="0" u="none" strike="noStrike" dirty="0">
                        <a:solidFill>
                          <a:schemeClr val="tx1"/>
                        </a:solidFill>
                        <a:effectLst/>
                        <a:latin typeface="Calibri" panose="020F0502020204030204" pitchFamily="34" charset="0"/>
                        <a:ea typeface="Roboto" panose="02000000000000000000" pitchFamily="2" charset="0"/>
                        <a:cs typeface="Calibri" panose="020F0502020204030204" pitchFamily="34" charset="0"/>
                      </a:endParaRPr>
                    </a:p>
                  </a:txBody>
                  <a:tcPr marL="2234" marR="2234" marT="2234"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430311903"/>
                  </a:ext>
                </a:extLst>
              </a:tr>
              <a:tr h="396000">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ctr" fontAlgn="b"/>
                      <a:r>
                        <a:rPr lang="en-GB" sz="1100" u="none" strike="noStrike" dirty="0">
                          <a:solidFill>
                            <a:schemeClr val="tx1"/>
                          </a:solidFill>
                          <a:effectLst/>
                          <a:latin typeface="Calibri" panose="020F0502020204030204" pitchFamily="34" charset="0"/>
                          <a:ea typeface="Roboto" panose="02000000000000000000" pitchFamily="2" charset="0"/>
                          <a:cs typeface="Calibri" panose="020F0502020204030204" pitchFamily="34" charset="0"/>
                        </a:rPr>
                        <a:t>News websites</a:t>
                      </a:r>
                      <a:endParaRPr lang="en-GB" sz="1100" b="0" i="0" u="none" strike="noStrike" dirty="0">
                        <a:solidFill>
                          <a:schemeClr val="tx1"/>
                        </a:solidFill>
                        <a:effectLst/>
                        <a:latin typeface="Calibri" panose="020F0502020204030204" pitchFamily="34" charset="0"/>
                        <a:ea typeface="Roboto" panose="02000000000000000000" pitchFamily="2" charset="0"/>
                        <a:cs typeface="Calibri" panose="020F0502020204030204" pitchFamily="34" charset="0"/>
                      </a:endParaRPr>
                    </a:p>
                  </a:txBody>
                  <a:tcPr marL="2234" marR="2234" marT="2234"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3901651094"/>
                  </a:ext>
                </a:extLst>
              </a:tr>
              <a:tr h="396000">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ctr" fontAlgn="b"/>
                      <a:r>
                        <a:rPr lang="en-GB" sz="1100" u="none" strike="noStrike" dirty="0">
                          <a:solidFill>
                            <a:schemeClr val="tx1"/>
                          </a:solidFill>
                          <a:effectLst/>
                          <a:latin typeface="Calibri" panose="020F0502020204030204" pitchFamily="34" charset="0"/>
                          <a:ea typeface="Roboto" panose="02000000000000000000" pitchFamily="2" charset="0"/>
                          <a:cs typeface="Calibri" panose="020F0502020204030204" pitchFamily="34" charset="0"/>
                        </a:rPr>
                        <a:t>Apps on my smartphone or tablet</a:t>
                      </a:r>
                      <a:endParaRPr lang="en-GB" sz="1100" b="0" i="0" u="none" strike="noStrike" dirty="0">
                        <a:solidFill>
                          <a:schemeClr val="tx1"/>
                        </a:solidFill>
                        <a:effectLst/>
                        <a:latin typeface="Calibri" panose="020F0502020204030204" pitchFamily="34" charset="0"/>
                        <a:ea typeface="Roboto" panose="02000000000000000000" pitchFamily="2" charset="0"/>
                        <a:cs typeface="Calibri" panose="020F0502020204030204" pitchFamily="34" charset="0"/>
                      </a:endParaRPr>
                    </a:p>
                  </a:txBody>
                  <a:tcPr marL="2234" marR="2234" marT="2234"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926606439"/>
                  </a:ext>
                </a:extLst>
              </a:tr>
              <a:tr h="396000">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ctr" fontAlgn="b"/>
                      <a:r>
                        <a:rPr lang="en-GB" sz="1100" u="none" strike="noStrike" dirty="0">
                          <a:solidFill>
                            <a:schemeClr val="tx1"/>
                          </a:solidFill>
                          <a:effectLst/>
                          <a:latin typeface="Calibri" panose="020F0502020204030204" pitchFamily="34" charset="0"/>
                          <a:ea typeface="Roboto" panose="02000000000000000000" pitchFamily="2" charset="0"/>
                          <a:cs typeface="Calibri" panose="020F0502020204030204" pitchFamily="34" charset="0"/>
                        </a:rPr>
                        <a:t>Blogs</a:t>
                      </a:r>
                      <a:endParaRPr lang="en-GB" sz="1100" b="0" i="0" u="none" strike="noStrike" dirty="0">
                        <a:solidFill>
                          <a:schemeClr val="tx1"/>
                        </a:solidFill>
                        <a:effectLst/>
                        <a:latin typeface="Calibri" panose="020F0502020204030204" pitchFamily="34" charset="0"/>
                        <a:ea typeface="Roboto" panose="02000000000000000000" pitchFamily="2" charset="0"/>
                        <a:cs typeface="Calibri" panose="020F0502020204030204" pitchFamily="34" charset="0"/>
                      </a:endParaRPr>
                    </a:p>
                  </a:txBody>
                  <a:tcPr marL="2234" marR="2234" marT="2234"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6552183"/>
                  </a:ext>
                </a:extLst>
              </a:tr>
              <a:tr h="396000">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ctr" fontAlgn="b"/>
                      <a:r>
                        <a:rPr lang="en-GB" sz="1100" u="none" strike="noStrike" dirty="0">
                          <a:solidFill>
                            <a:schemeClr val="tx1"/>
                          </a:solidFill>
                          <a:effectLst/>
                          <a:latin typeface="Calibri" panose="020F0502020204030204" pitchFamily="34" charset="0"/>
                          <a:ea typeface="Roboto" panose="02000000000000000000" pitchFamily="2" charset="0"/>
                          <a:cs typeface="Calibri" panose="020F0502020204030204" pitchFamily="34" charset="0"/>
                        </a:rPr>
                        <a:t>Social media</a:t>
                      </a:r>
                      <a:endParaRPr lang="en-GB" sz="1100" b="0" i="0" u="none" strike="noStrike" dirty="0">
                        <a:solidFill>
                          <a:schemeClr val="tx1"/>
                        </a:solidFill>
                        <a:effectLst/>
                        <a:latin typeface="Calibri" panose="020F0502020204030204" pitchFamily="34" charset="0"/>
                        <a:ea typeface="Roboto" panose="02000000000000000000" pitchFamily="2" charset="0"/>
                        <a:cs typeface="Calibri" panose="020F0502020204030204" pitchFamily="34" charset="0"/>
                      </a:endParaRPr>
                    </a:p>
                  </a:txBody>
                  <a:tcPr marL="2234" marR="2234" marT="2234"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3267312635"/>
                  </a:ext>
                </a:extLst>
              </a:tr>
              <a:tr h="396000">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ctr" fontAlgn="b"/>
                      <a:r>
                        <a:rPr lang="en-GB" sz="1100" u="none" strike="noStrike" dirty="0">
                          <a:solidFill>
                            <a:schemeClr val="tx1"/>
                          </a:solidFill>
                          <a:effectLst/>
                          <a:latin typeface="Calibri" panose="020F0502020204030204" pitchFamily="34" charset="0"/>
                          <a:ea typeface="Roboto" panose="02000000000000000000" pitchFamily="2" charset="0"/>
                          <a:cs typeface="Calibri" panose="020F0502020204030204" pitchFamily="34" charset="0"/>
                        </a:rPr>
                        <a:t>Instant messaging services (</a:t>
                      </a:r>
                      <a:r>
                        <a:rPr lang="en-GB" sz="1100" u="none" strike="noStrike" dirty="0" err="1">
                          <a:solidFill>
                            <a:schemeClr val="tx1"/>
                          </a:solidFill>
                          <a:effectLst/>
                          <a:latin typeface="Calibri" panose="020F0502020204030204" pitchFamily="34" charset="0"/>
                          <a:ea typeface="Roboto" panose="02000000000000000000" pitchFamily="2" charset="0"/>
                          <a:cs typeface="Calibri" panose="020F0502020204030204" pitchFamily="34" charset="0"/>
                        </a:rPr>
                        <a:t>eg</a:t>
                      </a:r>
                      <a:r>
                        <a:rPr lang="en-GB" sz="1100" u="none" strike="noStrike" dirty="0">
                          <a:solidFill>
                            <a:schemeClr val="tx1"/>
                          </a:solidFill>
                          <a:effectLst/>
                          <a:latin typeface="Calibri" panose="020F0502020204030204" pitchFamily="34" charset="0"/>
                          <a:ea typeface="Roboto" panose="02000000000000000000" pitchFamily="2" charset="0"/>
                          <a:cs typeface="Calibri" panose="020F0502020204030204" pitchFamily="34" charset="0"/>
                        </a:rPr>
                        <a:t> </a:t>
                      </a:r>
                      <a:r>
                        <a:rPr lang="en-GB" sz="1100" u="none" strike="noStrike" dirty="0" err="1">
                          <a:solidFill>
                            <a:schemeClr val="tx1"/>
                          </a:solidFill>
                          <a:effectLst/>
                          <a:latin typeface="Calibri" panose="020F0502020204030204" pitchFamily="34" charset="0"/>
                          <a:ea typeface="Roboto" panose="02000000000000000000" pitchFamily="2" charset="0"/>
                          <a:cs typeface="Calibri" panose="020F0502020204030204" pitchFamily="34" charset="0"/>
                        </a:rPr>
                        <a:t>Whatsapp</a:t>
                      </a:r>
                      <a:r>
                        <a:rPr lang="en-GB" sz="1100" u="none" strike="noStrike" dirty="0">
                          <a:solidFill>
                            <a:schemeClr val="tx1"/>
                          </a:solidFill>
                          <a:effectLst/>
                          <a:latin typeface="Calibri" panose="020F0502020204030204" pitchFamily="34" charset="0"/>
                          <a:ea typeface="Roboto" panose="02000000000000000000" pitchFamily="2" charset="0"/>
                          <a:cs typeface="Calibri" panose="020F0502020204030204" pitchFamily="34" charset="0"/>
                        </a:rPr>
                        <a:t>)</a:t>
                      </a:r>
                      <a:endParaRPr lang="en-GB" sz="1100" b="0" i="0" u="none" strike="noStrike" dirty="0">
                        <a:solidFill>
                          <a:schemeClr val="tx1"/>
                        </a:solidFill>
                        <a:effectLst/>
                        <a:latin typeface="Calibri" panose="020F0502020204030204" pitchFamily="34" charset="0"/>
                        <a:ea typeface="Roboto" panose="02000000000000000000" pitchFamily="2" charset="0"/>
                        <a:cs typeface="Calibri" panose="020F0502020204030204" pitchFamily="34" charset="0"/>
                      </a:endParaRPr>
                    </a:p>
                  </a:txBody>
                  <a:tcPr marL="2234" marR="2234" marT="2234"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44794037"/>
                  </a:ext>
                </a:extLst>
              </a:tr>
              <a:tr h="396000">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ctr" fontAlgn="b"/>
                      <a:r>
                        <a:rPr lang="en-GB" sz="1100" u="none" strike="noStrike" dirty="0">
                          <a:solidFill>
                            <a:schemeClr val="tx1"/>
                          </a:solidFill>
                          <a:effectLst/>
                          <a:latin typeface="Calibri" panose="020F0502020204030204" pitchFamily="34" charset="0"/>
                          <a:ea typeface="Roboto" panose="02000000000000000000" pitchFamily="2" charset="0"/>
                          <a:cs typeface="Calibri" panose="020F0502020204030204" pitchFamily="34" charset="0"/>
                        </a:rPr>
                        <a:t>Friends or family</a:t>
                      </a:r>
                      <a:endParaRPr lang="en-GB" sz="1100" b="0" i="0" u="none" strike="noStrike" dirty="0">
                        <a:solidFill>
                          <a:schemeClr val="tx1"/>
                        </a:solidFill>
                        <a:effectLst/>
                        <a:latin typeface="Calibri" panose="020F0502020204030204" pitchFamily="34" charset="0"/>
                        <a:ea typeface="Roboto" panose="02000000000000000000" pitchFamily="2" charset="0"/>
                        <a:cs typeface="Calibri" panose="020F0502020204030204" pitchFamily="34" charset="0"/>
                      </a:endParaRPr>
                    </a:p>
                  </a:txBody>
                  <a:tcPr marL="2234" marR="2234" marT="2234" marB="0"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3392628621"/>
                  </a:ext>
                </a:extLst>
              </a:tr>
            </a:tbl>
          </a:graphicData>
        </a:graphic>
      </p:graphicFrame>
      <p:sp>
        <p:nvSpPr>
          <p:cNvPr id="26" name="TextBox 25">
            <a:extLst>
              <a:ext uri="{FF2B5EF4-FFF2-40B4-BE49-F238E27FC236}">
                <a16:creationId xmlns:a16="http://schemas.microsoft.com/office/drawing/2014/main" id="{52E819C6-74E6-4490-A3F8-8AB187920FFF}"/>
              </a:ext>
            </a:extLst>
          </p:cNvPr>
          <p:cNvSpPr txBox="1"/>
          <p:nvPr/>
        </p:nvSpPr>
        <p:spPr>
          <a:xfrm>
            <a:off x="2045070" y="1220930"/>
            <a:ext cx="1266825" cy="338554"/>
          </a:xfrm>
          <a:prstGeom prst="rect">
            <a:avLst/>
          </a:prstGeom>
          <a:noFill/>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lumMod val="75000"/>
                  </a:srgbClr>
                </a:solidFill>
                <a:effectLst/>
                <a:uLnTx/>
                <a:uFillTx/>
                <a:latin typeface="Calibri" panose="020F0502020204030204" pitchFamily="34" charset="0"/>
                <a:ea typeface="+mn-ea"/>
                <a:cs typeface="Calibri" panose="020F0502020204030204" pitchFamily="34" charset="0"/>
              </a:rPr>
              <a:t>Total</a:t>
            </a:r>
          </a:p>
        </p:txBody>
      </p:sp>
      <p:sp>
        <p:nvSpPr>
          <p:cNvPr id="33" name="TextBox 32">
            <a:extLst>
              <a:ext uri="{FF2B5EF4-FFF2-40B4-BE49-F238E27FC236}">
                <a16:creationId xmlns:a16="http://schemas.microsoft.com/office/drawing/2014/main" id="{2D8BFEF1-3E6F-412B-93E2-6448B253DB09}"/>
              </a:ext>
            </a:extLst>
          </p:cNvPr>
          <p:cNvSpPr txBox="1"/>
          <p:nvPr/>
        </p:nvSpPr>
        <p:spPr>
          <a:xfrm>
            <a:off x="290383" y="593907"/>
            <a:ext cx="7236690" cy="338554"/>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A4A49"/>
                </a:solidFill>
                <a:effectLst/>
                <a:uLnTx/>
                <a:uFillTx/>
                <a:latin typeface="Proxima Nova Alt Th" panose="02000506030000020004" pitchFamily="50" charset="0"/>
                <a:ea typeface="+mn-ea"/>
                <a:cs typeface="+mn-cs"/>
              </a:rPr>
              <a:t>Showing </a:t>
            </a:r>
            <a:r>
              <a:rPr kumimoji="0" lang="en-GB" sz="1600" b="0" i="0" u="none" strike="noStrike" kern="1200" cap="none" spc="0" normalizeH="0" baseline="0" noProof="0" dirty="0">
                <a:ln>
                  <a:noFill/>
                </a:ln>
                <a:solidFill>
                  <a:srgbClr val="4A4A49"/>
                </a:solidFill>
                <a:effectLst/>
                <a:uLnTx/>
                <a:uFillTx/>
                <a:latin typeface="Proxima Nova Alt Th" panose="02000506030000020004" pitchFamily="50" charset="0"/>
                <a:ea typeface="+mn-ea"/>
                <a:cs typeface="+mn-cs"/>
              </a:rPr>
              <a:t>% using the following for accessing news content</a:t>
            </a:r>
          </a:p>
        </p:txBody>
      </p:sp>
      <p:sp>
        <p:nvSpPr>
          <p:cNvPr id="38" name="TextBox 37"/>
          <p:cNvSpPr txBox="1"/>
          <p:nvPr/>
        </p:nvSpPr>
        <p:spPr>
          <a:xfrm>
            <a:off x="5174811" y="1218903"/>
            <a:ext cx="1266825" cy="338554"/>
          </a:xfrm>
          <a:prstGeom prst="rect">
            <a:avLst/>
          </a:prstGeom>
          <a:noFill/>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C000"/>
                </a:solidFill>
                <a:effectLst/>
                <a:uLnTx/>
                <a:uFillTx/>
                <a:latin typeface="Calibri" panose="020F0502020204030204" pitchFamily="34" charset="0"/>
                <a:ea typeface="+mn-ea"/>
                <a:cs typeface="Calibri" panose="020F0502020204030204" pitchFamily="34" charset="0"/>
              </a:rPr>
              <a:t>Segment 2</a:t>
            </a:r>
          </a:p>
        </p:txBody>
      </p:sp>
      <p:sp>
        <p:nvSpPr>
          <p:cNvPr id="39" name="TextBox 38"/>
          <p:cNvSpPr txBox="1"/>
          <p:nvPr/>
        </p:nvSpPr>
        <p:spPr>
          <a:xfrm>
            <a:off x="6865116" y="1218903"/>
            <a:ext cx="1266825" cy="338554"/>
          </a:xfrm>
          <a:prstGeom prst="rect">
            <a:avLst/>
          </a:prstGeom>
          <a:noFill/>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A2C617"/>
                </a:solidFill>
                <a:effectLst/>
                <a:uLnTx/>
                <a:uFillTx/>
                <a:latin typeface="Calibri" panose="020F0502020204030204" pitchFamily="34" charset="0"/>
                <a:ea typeface="+mn-ea"/>
                <a:cs typeface="Calibri" panose="020F0502020204030204" pitchFamily="34" charset="0"/>
              </a:rPr>
              <a:t>Segment 3</a:t>
            </a:r>
          </a:p>
        </p:txBody>
      </p:sp>
      <p:sp>
        <p:nvSpPr>
          <p:cNvPr id="40" name="TextBox 39"/>
          <p:cNvSpPr txBox="1"/>
          <p:nvPr/>
        </p:nvSpPr>
        <p:spPr>
          <a:xfrm>
            <a:off x="8555421" y="1218903"/>
            <a:ext cx="1266825" cy="338554"/>
          </a:xfrm>
          <a:prstGeom prst="rect">
            <a:avLst/>
          </a:prstGeom>
          <a:noFill/>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9C9C"/>
                </a:solidFill>
                <a:effectLst/>
                <a:uLnTx/>
                <a:uFillTx/>
                <a:latin typeface="Calibri" panose="020F0502020204030204" pitchFamily="34" charset="0"/>
                <a:ea typeface="+mn-ea"/>
                <a:cs typeface="Calibri" panose="020F0502020204030204" pitchFamily="34" charset="0"/>
              </a:rPr>
              <a:t>Segment 4</a:t>
            </a:r>
          </a:p>
        </p:txBody>
      </p:sp>
      <p:sp>
        <p:nvSpPr>
          <p:cNvPr id="41" name="TextBox 40"/>
          <p:cNvSpPr txBox="1"/>
          <p:nvPr/>
        </p:nvSpPr>
        <p:spPr>
          <a:xfrm>
            <a:off x="10245727" y="1218903"/>
            <a:ext cx="1266825" cy="338554"/>
          </a:xfrm>
          <a:prstGeom prst="rect">
            <a:avLst/>
          </a:prstGeom>
          <a:noFill/>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Segment 5</a:t>
            </a:r>
          </a:p>
        </p:txBody>
      </p:sp>
      <p:sp>
        <p:nvSpPr>
          <p:cNvPr id="43" name="TextBox 42"/>
          <p:cNvSpPr txBox="1"/>
          <p:nvPr/>
        </p:nvSpPr>
        <p:spPr>
          <a:xfrm>
            <a:off x="3484506" y="1218903"/>
            <a:ext cx="1266825" cy="338554"/>
          </a:xfrm>
          <a:prstGeom prst="rect">
            <a:avLst/>
          </a:prstGeom>
          <a:noFill/>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EE7707"/>
                </a:solidFill>
                <a:effectLst/>
                <a:uLnTx/>
                <a:uFillTx/>
                <a:latin typeface="Calibri" panose="020F0502020204030204" pitchFamily="34" charset="0"/>
                <a:ea typeface="+mn-ea"/>
                <a:cs typeface="Calibri" panose="020F0502020204030204" pitchFamily="34" charset="0"/>
              </a:rPr>
              <a:t>Segment 1</a:t>
            </a:r>
          </a:p>
        </p:txBody>
      </p:sp>
      <p:graphicFrame>
        <p:nvGraphicFramePr>
          <p:cNvPr id="27" name="D_1b0d971d6f01e292">
            <a:extLst>
              <a:ext uri="{FF2B5EF4-FFF2-40B4-BE49-F238E27FC236}">
                <a16:creationId xmlns:a16="http://schemas.microsoft.com/office/drawing/2014/main" id="{1256E237-A646-4273-8080-A746357FF2E8}"/>
              </a:ext>
            </a:extLst>
          </p:cNvPr>
          <p:cNvGraphicFramePr/>
          <p:nvPr>
            <p:extLst>
              <p:ext uri="{D42A27DB-BD31-4B8C-83A1-F6EECF244321}">
                <p14:modId xmlns:p14="http://schemas.microsoft.com/office/powerpoint/2010/main" val="234327859"/>
              </p:ext>
            </p:extLst>
          </p:nvPr>
        </p:nvGraphicFramePr>
        <p:xfrm>
          <a:off x="2215545" y="1605672"/>
          <a:ext cx="1499810" cy="40039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D_44a1c4fb91a4fb4f">
            <a:extLst>
              <a:ext uri="{FF2B5EF4-FFF2-40B4-BE49-F238E27FC236}">
                <a16:creationId xmlns:a16="http://schemas.microsoft.com/office/drawing/2014/main" id="{FBABB0FE-1927-4690-9D88-7B65B349E665}"/>
              </a:ext>
            </a:extLst>
          </p:cNvPr>
          <p:cNvGraphicFramePr/>
          <p:nvPr>
            <p:extLst>
              <p:ext uri="{D42A27DB-BD31-4B8C-83A1-F6EECF244321}">
                <p14:modId xmlns:p14="http://schemas.microsoft.com/office/powerpoint/2010/main" val="312432287"/>
              </p:ext>
            </p:extLst>
          </p:nvPr>
        </p:nvGraphicFramePr>
        <p:xfrm>
          <a:off x="5351459" y="1605672"/>
          <a:ext cx="1499810" cy="40039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9" name="D_318176044779ed88">
            <a:extLst>
              <a:ext uri="{FF2B5EF4-FFF2-40B4-BE49-F238E27FC236}">
                <a16:creationId xmlns:a16="http://schemas.microsoft.com/office/drawing/2014/main" id="{DB3E6E47-E6F9-44DC-9BDB-E79D5AA700EB}"/>
              </a:ext>
            </a:extLst>
          </p:cNvPr>
          <p:cNvGraphicFramePr/>
          <p:nvPr>
            <p:extLst>
              <p:ext uri="{D42A27DB-BD31-4B8C-83A1-F6EECF244321}">
                <p14:modId xmlns:p14="http://schemas.microsoft.com/office/powerpoint/2010/main" val="1212007342"/>
              </p:ext>
            </p:extLst>
          </p:nvPr>
        </p:nvGraphicFramePr>
        <p:xfrm>
          <a:off x="7045923" y="1605672"/>
          <a:ext cx="1499810" cy="40039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0" name="D_42844829bf309473">
            <a:extLst>
              <a:ext uri="{FF2B5EF4-FFF2-40B4-BE49-F238E27FC236}">
                <a16:creationId xmlns:a16="http://schemas.microsoft.com/office/drawing/2014/main" id="{F988BF78-C4BD-468F-AC3E-D4BFD7201116}"/>
              </a:ext>
            </a:extLst>
          </p:cNvPr>
          <p:cNvGraphicFramePr/>
          <p:nvPr>
            <p:extLst>
              <p:ext uri="{D42A27DB-BD31-4B8C-83A1-F6EECF244321}">
                <p14:modId xmlns:p14="http://schemas.microsoft.com/office/powerpoint/2010/main" val="2100363617"/>
              </p:ext>
            </p:extLst>
          </p:nvPr>
        </p:nvGraphicFramePr>
        <p:xfrm>
          <a:off x="8740387" y="1605672"/>
          <a:ext cx="1499810" cy="400395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1" name="D_b1a541453be46799">
            <a:extLst>
              <a:ext uri="{FF2B5EF4-FFF2-40B4-BE49-F238E27FC236}">
                <a16:creationId xmlns:a16="http://schemas.microsoft.com/office/drawing/2014/main" id="{CC7F647E-2FCF-46DA-86D8-1BEE5F0978E2}"/>
              </a:ext>
            </a:extLst>
          </p:cNvPr>
          <p:cNvGraphicFramePr/>
          <p:nvPr>
            <p:extLst>
              <p:ext uri="{D42A27DB-BD31-4B8C-83A1-F6EECF244321}">
                <p14:modId xmlns:p14="http://schemas.microsoft.com/office/powerpoint/2010/main" val="1539727159"/>
              </p:ext>
            </p:extLst>
          </p:nvPr>
        </p:nvGraphicFramePr>
        <p:xfrm>
          <a:off x="10434851" y="1605672"/>
          <a:ext cx="1499810" cy="400395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4" name="D_fc2d5c3ed7f33e2b">
            <a:extLst>
              <a:ext uri="{FF2B5EF4-FFF2-40B4-BE49-F238E27FC236}">
                <a16:creationId xmlns:a16="http://schemas.microsoft.com/office/drawing/2014/main" id="{6C5C36CC-16C7-4F95-A840-8936065B8CB9}"/>
              </a:ext>
            </a:extLst>
          </p:cNvPr>
          <p:cNvGraphicFramePr/>
          <p:nvPr>
            <p:extLst>
              <p:ext uri="{D42A27DB-BD31-4B8C-83A1-F6EECF244321}">
                <p14:modId xmlns:p14="http://schemas.microsoft.com/office/powerpoint/2010/main" val="563691747"/>
              </p:ext>
            </p:extLst>
          </p:nvPr>
        </p:nvGraphicFramePr>
        <p:xfrm>
          <a:off x="3656995" y="1605672"/>
          <a:ext cx="1499810" cy="4003953"/>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1272656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3933EF-6542-403C-88BA-43482E0BFFED}"/>
              </a:ext>
            </a:extLst>
          </p:cNvPr>
          <p:cNvSpPr>
            <a:spLocks noGrp="1"/>
          </p:cNvSpPr>
          <p:nvPr>
            <p:ph type="title"/>
          </p:nvPr>
        </p:nvSpPr>
        <p:spPr>
          <a:xfrm>
            <a:off x="202234" y="272744"/>
            <a:ext cx="10694366" cy="858753"/>
          </a:xfrm>
        </p:spPr>
        <p:txBody>
          <a:bodyPr/>
          <a:lstStyle/>
          <a:p>
            <a:r>
              <a:rPr lang="en-US" dirty="0"/>
              <a:t>Social media</a:t>
            </a:r>
            <a:r>
              <a:rPr lang="en-GB" dirty="0"/>
              <a:t> usage for viewing professional articles, videos, images or blogs </a:t>
            </a:r>
          </a:p>
        </p:txBody>
      </p:sp>
      <p:sp>
        <p:nvSpPr>
          <p:cNvPr id="5" name="Slide Number Placeholder 4">
            <a:extLst>
              <a:ext uri="{FF2B5EF4-FFF2-40B4-BE49-F238E27FC236}">
                <a16:creationId xmlns:a16="http://schemas.microsoft.com/office/drawing/2014/main" id="{DF063D53-DFEE-47BD-B74B-E6AB84AE1B47}"/>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C4C6F56-B3DB-B64D-89A3-7D5B0D04A5CD}" type="slidenum">
              <a:rPr kumimoji="0" lang="en-GB" sz="900" b="0" i="0" u="none" strike="noStrike" kern="1200" cap="none" spc="0" normalizeH="0" baseline="0" noProof="0" smtClean="0">
                <a:ln>
                  <a:noFill/>
                </a:ln>
                <a:solidFill>
                  <a:srgbClr val="4A4A49"/>
                </a:solidFill>
                <a:effectLst/>
                <a:uLnTx/>
                <a:uFillTx/>
                <a:latin typeface="Calibri" panose="020F0502020204030204" pitchFamily="34" charset="0"/>
                <a:ea typeface="+mn-ea"/>
                <a:cs typeface="Calibri" panose="020F05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52</a:t>
            </a:fld>
            <a:endParaRPr kumimoji="0" lang="en-GB"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endParaRPr>
          </a:p>
        </p:txBody>
      </p:sp>
      <p:sp>
        <p:nvSpPr>
          <p:cNvPr id="6" name="D_7c2fd1f483eb9ab4">
            <a:extLst>
              <a:ext uri="{FF2B5EF4-FFF2-40B4-BE49-F238E27FC236}">
                <a16:creationId xmlns:a16="http://schemas.microsoft.com/office/drawing/2014/main" id="{BA59AABE-5F8F-460B-9BA5-673CE7BDEA0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rPr>
              <a:t>Q18. How often if at all do you use the following social networking sites for viewing articles, videos, images or blogs by someone or an organisation other than your friends or family? Base: Total (n=2001), Segment 1 (n=549), Segment 2 (n=588), Segment 3 (n=333), Segment 4 (n=107), Segment 5 (n=424)</a:t>
            </a:r>
          </a:p>
        </p:txBody>
      </p:sp>
      <p:graphicFrame>
        <p:nvGraphicFramePr>
          <p:cNvPr id="7" name="Table 6">
            <a:extLst>
              <a:ext uri="{FF2B5EF4-FFF2-40B4-BE49-F238E27FC236}">
                <a16:creationId xmlns:a16="http://schemas.microsoft.com/office/drawing/2014/main" id="{D36FA5DC-BD84-4313-AB57-6F6D4BF8BED6}"/>
              </a:ext>
            </a:extLst>
          </p:cNvPr>
          <p:cNvGraphicFramePr>
            <a:graphicFrameLocks noGrp="1"/>
          </p:cNvGraphicFramePr>
          <p:nvPr>
            <p:extLst>
              <p:ext uri="{D42A27DB-BD31-4B8C-83A1-F6EECF244321}">
                <p14:modId xmlns:p14="http://schemas.microsoft.com/office/powerpoint/2010/main" val="3801565542"/>
              </p:ext>
            </p:extLst>
          </p:nvPr>
        </p:nvGraphicFramePr>
        <p:xfrm>
          <a:off x="1084369" y="1610357"/>
          <a:ext cx="892277" cy="3960000"/>
        </p:xfrm>
        <a:graphic>
          <a:graphicData uri="http://schemas.openxmlformats.org/drawingml/2006/table">
            <a:tbl>
              <a:tblPr/>
              <a:tblGrid>
                <a:gridCol w="892277">
                  <a:extLst>
                    <a:ext uri="{9D8B030D-6E8A-4147-A177-3AD203B41FA5}">
                      <a16:colId xmlns:a16="http://schemas.microsoft.com/office/drawing/2014/main" val="2049413331"/>
                    </a:ext>
                  </a:extLst>
                </a:gridCol>
              </a:tblGrid>
              <a:tr h="396000">
                <a:tc>
                  <a:txBody>
                    <a:bodyPr/>
                    <a:lstStyle/>
                    <a:p>
                      <a:pPr algn="ctr" fontAlgn="b"/>
                      <a:r>
                        <a:rPr lang="en-GB" sz="1100" u="none" strike="noStrike" kern="1200" dirty="0">
                          <a:solidFill>
                            <a:schemeClr val="tx1"/>
                          </a:solidFill>
                          <a:effectLst/>
                          <a:latin typeface="Calibri" panose="020F0502020204030204" pitchFamily="34" charset="0"/>
                          <a:ea typeface="Roboto" panose="02000000000000000000" pitchFamily="2" charset="0"/>
                          <a:cs typeface="Calibri" panose="020F0502020204030204" pitchFamily="34" charset="0"/>
                        </a:rPr>
                        <a:t>Facebook</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3869206619"/>
                  </a:ext>
                </a:extLst>
              </a:tr>
              <a:tr h="396000">
                <a:tc>
                  <a:txBody>
                    <a:bodyPr/>
                    <a:lstStyle/>
                    <a:p>
                      <a:pPr algn="ctr" fontAlgn="b"/>
                      <a:r>
                        <a:rPr lang="en-GB" sz="1100" u="none" strike="noStrike" kern="1200" dirty="0">
                          <a:solidFill>
                            <a:schemeClr val="tx1"/>
                          </a:solidFill>
                          <a:effectLst/>
                          <a:latin typeface="Calibri" panose="020F0502020204030204" pitchFamily="34" charset="0"/>
                          <a:ea typeface="Roboto" panose="02000000000000000000" pitchFamily="2" charset="0"/>
                          <a:cs typeface="Calibri" panose="020F0502020204030204" pitchFamily="34" charset="0"/>
                        </a:rPr>
                        <a:t>Twitter</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2878572331"/>
                  </a:ext>
                </a:extLst>
              </a:tr>
              <a:tr h="396000">
                <a:tc>
                  <a:txBody>
                    <a:bodyPr/>
                    <a:lstStyle/>
                    <a:p>
                      <a:pPr algn="ctr" fontAlgn="b"/>
                      <a:r>
                        <a:rPr lang="en-GB" sz="1100" u="none" strike="noStrike" kern="1200" dirty="0">
                          <a:solidFill>
                            <a:schemeClr val="tx1"/>
                          </a:solidFill>
                          <a:effectLst/>
                          <a:latin typeface="Calibri" panose="020F0502020204030204" pitchFamily="34" charset="0"/>
                          <a:ea typeface="Roboto" panose="02000000000000000000" pitchFamily="2" charset="0"/>
                          <a:cs typeface="Calibri" panose="020F0502020204030204" pitchFamily="34" charset="0"/>
                        </a:rPr>
                        <a:t>Instagram</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75343597"/>
                  </a:ext>
                </a:extLst>
              </a:tr>
              <a:tr h="396000">
                <a:tc>
                  <a:txBody>
                    <a:bodyPr/>
                    <a:lstStyle/>
                    <a:p>
                      <a:pPr algn="ctr" fontAlgn="b"/>
                      <a:r>
                        <a:rPr lang="en-GB" sz="1100" u="none" strike="noStrike" kern="1200" dirty="0">
                          <a:solidFill>
                            <a:schemeClr val="tx1"/>
                          </a:solidFill>
                          <a:effectLst/>
                          <a:latin typeface="Calibri" panose="020F0502020204030204" pitchFamily="34" charset="0"/>
                          <a:ea typeface="Roboto" panose="02000000000000000000" pitchFamily="2" charset="0"/>
                          <a:cs typeface="Calibri" panose="020F0502020204030204" pitchFamily="34" charset="0"/>
                        </a:rPr>
                        <a:t>Snapchat</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430311903"/>
                  </a:ext>
                </a:extLst>
              </a:tr>
              <a:tr h="396000">
                <a:tc>
                  <a:txBody>
                    <a:bodyPr/>
                    <a:lstStyle/>
                    <a:p>
                      <a:pPr algn="ctr" fontAlgn="b"/>
                      <a:r>
                        <a:rPr lang="en-GB" sz="1100" u="none" strike="noStrike" kern="1200" dirty="0">
                          <a:solidFill>
                            <a:schemeClr val="tx1"/>
                          </a:solidFill>
                          <a:effectLst/>
                          <a:latin typeface="Calibri" panose="020F0502020204030204" pitchFamily="34" charset="0"/>
                          <a:ea typeface="Roboto" panose="02000000000000000000" pitchFamily="2" charset="0"/>
                          <a:cs typeface="Calibri" panose="020F0502020204030204" pitchFamily="34" charset="0"/>
                        </a:rPr>
                        <a:t>LinkedIn</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3901651094"/>
                  </a:ext>
                </a:extLst>
              </a:tr>
              <a:tr h="396000">
                <a:tc>
                  <a:txBody>
                    <a:bodyPr/>
                    <a:lstStyle/>
                    <a:p>
                      <a:pPr algn="ctr" fontAlgn="b"/>
                      <a:r>
                        <a:rPr lang="en-GB" sz="1100" u="none" strike="noStrike" kern="1200" dirty="0">
                          <a:solidFill>
                            <a:schemeClr val="tx1"/>
                          </a:solidFill>
                          <a:effectLst/>
                          <a:latin typeface="Calibri" panose="020F0502020204030204" pitchFamily="34" charset="0"/>
                          <a:ea typeface="Roboto" panose="02000000000000000000" pitchFamily="2" charset="0"/>
                          <a:cs typeface="Calibri" panose="020F0502020204030204" pitchFamily="34" charset="0"/>
                        </a:rPr>
                        <a:t>YouTube</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926606439"/>
                  </a:ext>
                </a:extLst>
              </a:tr>
              <a:tr h="396000">
                <a:tc>
                  <a:txBody>
                    <a:bodyPr/>
                    <a:lstStyle/>
                    <a:p>
                      <a:pPr algn="ctr" fontAlgn="b"/>
                      <a:r>
                        <a:rPr lang="en-GB" sz="1100" u="none" strike="noStrike" kern="1200" dirty="0">
                          <a:solidFill>
                            <a:schemeClr val="tx1"/>
                          </a:solidFill>
                          <a:effectLst/>
                          <a:latin typeface="Calibri" panose="020F0502020204030204" pitchFamily="34" charset="0"/>
                          <a:ea typeface="Roboto" panose="02000000000000000000" pitchFamily="2" charset="0"/>
                          <a:cs typeface="Calibri" panose="020F0502020204030204" pitchFamily="34" charset="0"/>
                        </a:rPr>
                        <a:t>Pinterest</a:t>
                      </a:r>
                    </a:p>
                  </a:txBody>
                  <a:tcPr marL="9525" marR="9525" marT="9525"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6552183"/>
                  </a:ext>
                </a:extLst>
              </a:tr>
              <a:tr h="396000">
                <a:tc>
                  <a:txBody>
                    <a:bodyPr/>
                    <a:lstStyle/>
                    <a:p>
                      <a:pPr algn="ctr" fontAlgn="b"/>
                      <a:r>
                        <a:rPr lang="en-GB" sz="1100" u="none" strike="noStrike" kern="1200" dirty="0">
                          <a:solidFill>
                            <a:schemeClr val="tx1"/>
                          </a:solidFill>
                          <a:effectLst/>
                          <a:latin typeface="Calibri" panose="020F0502020204030204" pitchFamily="34" charset="0"/>
                          <a:ea typeface="Roboto" panose="02000000000000000000" pitchFamily="2" charset="0"/>
                          <a:cs typeface="Calibri" panose="020F0502020204030204" pitchFamily="34" charset="0"/>
                        </a:rPr>
                        <a:t>Quora</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3267312635"/>
                  </a:ext>
                </a:extLst>
              </a:tr>
              <a:tr h="396000">
                <a:tc>
                  <a:txBody>
                    <a:bodyPr/>
                    <a:lstStyle/>
                    <a:p>
                      <a:pPr algn="ctr" fontAlgn="b"/>
                      <a:r>
                        <a:rPr lang="en-GB" sz="1100" u="none" strike="noStrike" kern="1200" dirty="0">
                          <a:solidFill>
                            <a:schemeClr val="tx1"/>
                          </a:solidFill>
                          <a:effectLst/>
                          <a:latin typeface="Calibri" panose="020F0502020204030204" pitchFamily="34" charset="0"/>
                          <a:ea typeface="Roboto" panose="02000000000000000000" pitchFamily="2" charset="0"/>
                          <a:cs typeface="Calibri" panose="020F0502020204030204" pitchFamily="34" charset="0"/>
                        </a:rPr>
                        <a:t>Tumblr</a:t>
                      </a:r>
                    </a:p>
                  </a:txBody>
                  <a:tcPr marL="9525" marR="9525" marT="9525"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44794037"/>
                  </a:ext>
                </a:extLst>
              </a:tr>
              <a:tr h="396000">
                <a:tc>
                  <a:txBody>
                    <a:bodyPr/>
                    <a:lstStyle/>
                    <a:p>
                      <a:pPr algn="ctr" fontAlgn="b"/>
                      <a:r>
                        <a:rPr lang="en-GB" sz="1100" u="none" strike="noStrike" kern="1200" dirty="0">
                          <a:solidFill>
                            <a:schemeClr val="tx1"/>
                          </a:solidFill>
                          <a:effectLst/>
                          <a:latin typeface="Calibri" panose="020F0502020204030204" pitchFamily="34" charset="0"/>
                          <a:ea typeface="Roboto" panose="02000000000000000000" pitchFamily="2" charset="0"/>
                          <a:cs typeface="Calibri" panose="020F0502020204030204" pitchFamily="34" charset="0"/>
                        </a:rPr>
                        <a:t>Flickr</a:t>
                      </a:r>
                    </a:p>
                  </a:txBody>
                  <a:tcPr marL="9525" marR="9525" marT="9525" marB="0"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3392628621"/>
                  </a:ext>
                </a:extLst>
              </a:tr>
            </a:tbl>
          </a:graphicData>
        </a:graphic>
      </p:graphicFrame>
      <p:pic>
        <p:nvPicPr>
          <p:cNvPr id="2" name="Picture 1">
            <a:extLst>
              <a:ext uri="{FF2B5EF4-FFF2-40B4-BE49-F238E27FC236}">
                <a16:creationId xmlns:a16="http://schemas.microsoft.com/office/drawing/2014/main" id="{A4ED044A-70A5-4F7B-80DE-F7E6AD6A32A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65323" y="1631337"/>
            <a:ext cx="324345" cy="324000"/>
          </a:xfrm>
          <a:prstGeom prst="rect">
            <a:avLst/>
          </a:prstGeom>
        </p:spPr>
      </p:pic>
      <p:pic>
        <p:nvPicPr>
          <p:cNvPr id="20" name="Picture 19">
            <a:extLst>
              <a:ext uri="{FF2B5EF4-FFF2-40B4-BE49-F238E27FC236}">
                <a16:creationId xmlns:a16="http://schemas.microsoft.com/office/drawing/2014/main" id="{B96DB85D-449A-4369-905F-0CA4A777361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33587" y="2040617"/>
            <a:ext cx="387816" cy="324000"/>
          </a:xfrm>
          <a:prstGeom prst="rect">
            <a:avLst/>
          </a:prstGeom>
        </p:spPr>
      </p:pic>
      <p:pic>
        <p:nvPicPr>
          <p:cNvPr id="21" name="Picture 20">
            <a:extLst>
              <a:ext uri="{FF2B5EF4-FFF2-40B4-BE49-F238E27FC236}">
                <a16:creationId xmlns:a16="http://schemas.microsoft.com/office/drawing/2014/main" id="{D371B64A-CA3B-4649-BC4E-520ED5E8E77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47655" y="2449897"/>
            <a:ext cx="359681" cy="360000"/>
          </a:xfrm>
          <a:prstGeom prst="rect">
            <a:avLst/>
          </a:prstGeom>
        </p:spPr>
      </p:pic>
      <p:pic>
        <p:nvPicPr>
          <p:cNvPr id="22" name="Picture 21">
            <a:extLst>
              <a:ext uri="{FF2B5EF4-FFF2-40B4-BE49-F238E27FC236}">
                <a16:creationId xmlns:a16="http://schemas.microsoft.com/office/drawing/2014/main" id="{B6914AC4-1038-4383-9C74-AE177C8ED9C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93495" y="2786025"/>
            <a:ext cx="468000" cy="468000"/>
          </a:xfrm>
          <a:prstGeom prst="rect">
            <a:avLst/>
          </a:prstGeom>
        </p:spPr>
      </p:pic>
      <p:pic>
        <p:nvPicPr>
          <p:cNvPr id="23" name="Picture 22">
            <a:extLst>
              <a:ext uri="{FF2B5EF4-FFF2-40B4-BE49-F238E27FC236}">
                <a16:creationId xmlns:a16="http://schemas.microsoft.com/office/drawing/2014/main" id="{9600C84D-5F72-4350-8DE9-1C57597033C4}"/>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65495" y="3268457"/>
            <a:ext cx="324000" cy="324000"/>
          </a:xfrm>
          <a:prstGeom prst="rect">
            <a:avLst/>
          </a:prstGeom>
        </p:spPr>
      </p:pic>
      <p:pic>
        <p:nvPicPr>
          <p:cNvPr id="24" name="Picture 23">
            <a:extLst>
              <a:ext uri="{FF2B5EF4-FFF2-40B4-BE49-F238E27FC236}">
                <a16:creationId xmlns:a16="http://schemas.microsoft.com/office/drawing/2014/main" id="{86CB6413-C7D7-4534-89A4-7C970DDED62B}"/>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03856" y="3632017"/>
            <a:ext cx="447279" cy="324000"/>
          </a:xfrm>
          <a:prstGeom prst="rect">
            <a:avLst/>
          </a:prstGeom>
        </p:spPr>
      </p:pic>
      <p:pic>
        <p:nvPicPr>
          <p:cNvPr id="25" name="Picture 24">
            <a:extLst>
              <a:ext uri="{FF2B5EF4-FFF2-40B4-BE49-F238E27FC236}">
                <a16:creationId xmlns:a16="http://schemas.microsoft.com/office/drawing/2014/main" id="{A9A18D93-1FB1-4C4D-BD56-500C0AB389B7}"/>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30375" y="3995577"/>
            <a:ext cx="394240" cy="396000"/>
          </a:xfrm>
          <a:prstGeom prst="rect">
            <a:avLst/>
          </a:prstGeom>
        </p:spPr>
      </p:pic>
      <p:pic>
        <p:nvPicPr>
          <p:cNvPr id="26" name="Picture 25">
            <a:extLst>
              <a:ext uri="{FF2B5EF4-FFF2-40B4-BE49-F238E27FC236}">
                <a16:creationId xmlns:a16="http://schemas.microsoft.com/office/drawing/2014/main" id="{2FD616D3-2EC5-4162-8BC8-40D0203BFFCB}"/>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228207" y="4459721"/>
            <a:ext cx="798576" cy="222403"/>
          </a:xfrm>
          <a:prstGeom prst="rect">
            <a:avLst/>
          </a:prstGeom>
        </p:spPr>
      </p:pic>
      <p:pic>
        <p:nvPicPr>
          <p:cNvPr id="27" name="Picture 26">
            <a:extLst>
              <a:ext uri="{FF2B5EF4-FFF2-40B4-BE49-F238E27FC236}">
                <a16:creationId xmlns:a16="http://schemas.microsoft.com/office/drawing/2014/main" id="{EC9ACE26-0EA9-440E-AD75-6B3F3FAB2517}"/>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465495" y="4813124"/>
            <a:ext cx="324000" cy="324000"/>
          </a:xfrm>
          <a:prstGeom prst="rect">
            <a:avLst/>
          </a:prstGeom>
        </p:spPr>
      </p:pic>
      <p:pic>
        <p:nvPicPr>
          <p:cNvPr id="1044" name="Picture 20" descr="Image result for flickr logo png">
            <a:extLst>
              <a:ext uri="{FF2B5EF4-FFF2-40B4-BE49-F238E27FC236}">
                <a16:creationId xmlns:a16="http://schemas.microsoft.com/office/drawing/2014/main" id="{AB378B52-56FD-4884-8A00-203062FF8592}"/>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447495" y="5222401"/>
            <a:ext cx="360000" cy="360000"/>
          </a:xfrm>
          <a:prstGeom prst="rect">
            <a:avLst/>
          </a:prstGeom>
          <a:noFill/>
          <a:extLst>
            <a:ext uri="{909E8E84-426E-40dd-AFC4-6F175D3DCCD1}">
              <a14:hiddenFill xmlns:a14="http://schemas.microsoft.com/office/drawing/2010/main" xmlns="">
                <a:solidFill>
                  <a:srgbClr val="FFFFFF"/>
                </a:solidFill>
              </a14:hiddenFill>
            </a:ext>
          </a:extLst>
        </p:spPr>
      </p:pic>
      <p:sp>
        <p:nvSpPr>
          <p:cNvPr id="39" name="TextBox 38">
            <a:extLst>
              <a:ext uri="{FF2B5EF4-FFF2-40B4-BE49-F238E27FC236}">
                <a16:creationId xmlns:a16="http://schemas.microsoft.com/office/drawing/2014/main" id="{90084E93-33FE-40A3-A034-98B046FE13C4}"/>
              </a:ext>
            </a:extLst>
          </p:cNvPr>
          <p:cNvSpPr txBox="1"/>
          <p:nvPr/>
        </p:nvSpPr>
        <p:spPr>
          <a:xfrm>
            <a:off x="290383" y="593907"/>
            <a:ext cx="7236690" cy="338554"/>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A4A49"/>
                </a:solidFill>
                <a:effectLst/>
                <a:uLnTx/>
                <a:uFillTx/>
                <a:latin typeface="Proxima Nova Alt Th" panose="02000506030000020004" pitchFamily="50" charset="0"/>
                <a:ea typeface="+mn-ea"/>
                <a:cs typeface="+mn-cs"/>
              </a:rPr>
              <a:t>Showing </a:t>
            </a:r>
            <a:r>
              <a:rPr kumimoji="0" lang="en-GB" sz="1600" b="0" i="0" u="none" strike="noStrike" kern="1200" cap="none" spc="0" normalizeH="0" baseline="0" noProof="0" dirty="0">
                <a:ln>
                  <a:noFill/>
                </a:ln>
                <a:solidFill>
                  <a:srgbClr val="4A4A49"/>
                </a:solidFill>
                <a:effectLst/>
                <a:uLnTx/>
                <a:uFillTx/>
                <a:latin typeface="Proxima Nova Alt Th" panose="02000506030000020004" pitchFamily="50" charset="0"/>
                <a:ea typeface="+mn-ea"/>
                <a:cs typeface="+mn-cs"/>
              </a:rPr>
              <a:t>% using social media a few times a week or more</a:t>
            </a:r>
          </a:p>
        </p:txBody>
      </p:sp>
      <p:sp>
        <p:nvSpPr>
          <p:cNvPr id="32" name="TextBox 31"/>
          <p:cNvSpPr txBox="1"/>
          <p:nvPr/>
        </p:nvSpPr>
        <p:spPr>
          <a:xfrm>
            <a:off x="1758299" y="1218903"/>
            <a:ext cx="1266825" cy="338554"/>
          </a:xfrm>
          <a:prstGeom prst="rect">
            <a:avLst/>
          </a:prstGeom>
          <a:noFill/>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lumMod val="75000"/>
                  </a:srgbClr>
                </a:solidFill>
                <a:effectLst/>
                <a:uLnTx/>
                <a:uFillTx/>
                <a:latin typeface="Calibri" panose="020F0502020204030204" pitchFamily="34" charset="0"/>
                <a:ea typeface="+mn-ea"/>
                <a:cs typeface="Calibri" panose="020F0502020204030204" pitchFamily="34" charset="0"/>
              </a:rPr>
              <a:t>Total</a:t>
            </a:r>
          </a:p>
        </p:txBody>
      </p:sp>
      <p:sp>
        <p:nvSpPr>
          <p:cNvPr id="33" name="TextBox 32"/>
          <p:cNvSpPr txBox="1"/>
          <p:nvPr/>
        </p:nvSpPr>
        <p:spPr>
          <a:xfrm>
            <a:off x="5051007" y="1218903"/>
            <a:ext cx="1266825" cy="338554"/>
          </a:xfrm>
          <a:prstGeom prst="rect">
            <a:avLst/>
          </a:prstGeom>
          <a:noFill/>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C000"/>
                </a:solidFill>
                <a:effectLst/>
                <a:uLnTx/>
                <a:uFillTx/>
                <a:latin typeface="Calibri" panose="020F0502020204030204" pitchFamily="34" charset="0"/>
                <a:ea typeface="+mn-ea"/>
                <a:cs typeface="Calibri" panose="020F0502020204030204" pitchFamily="34" charset="0"/>
              </a:rPr>
              <a:t>Segment 2</a:t>
            </a:r>
          </a:p>
        </p:txBody>
      </p:sp>
      <p:sp>
        <p:nvSpPr>
          <p:cNvPr id="34" name="TextBox 33"/>
          <p:cNvSpPr txBox="1"/>
          <p:nvPr/>
        </p:nvSpPr>
        <p:spPr>
          <a:xfrm>
            <a:off x="6777989" y="1218903"/>
            <a:ext cx="1266825" cy="338554"/>
          </a:xfrm>
          <a:prstGeom prst="rect">
            <a:avLst/>
          </a:prstGeom>
          <a:noFill/>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A2C617"/>
                </a:solidFill>
                <a:effectLst/>
                <a:uLnTx/>
                <a:uFillTx/>
                <a:latin typeface="Calibri" panose="020F0502020204030204" pitchFamily="34" charset="0"/>
                <a:ea typeface="+mn-ea"/>
                <a:cs typeface="Calibri" panose="020F0502020204030204" pitchFamily="34" charset="0"/>
              </a:rPr>
              <a:t>Segment 3</a:t>
            </a:r>
          </a:p>
        </p:txBody>
      </p:sp>
      <p:sp>
        <p:nvSpPr>
          <p:cNvPr id="35" name="TextBox 34"/>
          <p:cNvSpPr txBox="1"/>
          <p:nvPr/>
        </p:nvSpPr>
        <p:spPr>
          <a:xfrm>
            <a:off x="8504971" y="1218903"/>
            <a:ext cx="1266825" cy="338554"/>
          </a:xfrm>
          <a:prstGeom prst="rect">
            <a:avLst/>
          </a:prstGeom>
          <a:noFill/>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9C9C"/>
                </a:solidFill>
                <a:effectLst/>
                <a:uLnTx/>
                <a:uFillTx/>
                <a:latin typeface="Calibri" panose="020F0502020204030204" pitchFamily="34" charset="0"/>
                <a:ea typeface="+mn-ea"/>
                <a:cs typeface="Calibri" panose="020F0502020204030204" pitchFamily="34" charset="0"/>
              </a:rPr>
              <a:t>Segment 4</a:t>
            </a:r>
          </a:p>
        </p:txBody>
      </p:sp>
      <p:sp>
        <p:nvSpPr>
          <p:cNvPr id="36" name="TextBox 35"/>
          <p:cNvSpPr txBox="1"/>
          <p:nvPr/>
        </p:nvSpPr>
        <p:spPr>
          <a:xfrm>
            <a:off x="10231953" y="1218903"/>
            <a:ext cx="1266825" cy="338554"/>
          </a:xfrm>
          <a:prstGeom prst="rect">
            <a:avLst/>
          </a:prstGeom>
          <a:noFill/>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Segment 5</a:t>
            </a:r>
          </a:p>
        </p:txBody>
      </p:sp>
      <p:sp>
        <p:nvSpPr>
          <p:cNvPr id="40" name="TextBox 39"/>
          <p:cNvSpPr txBox="1"/>
          <p:nvPr/>
        </p:nvSpPr>
        <p:spPr>
          <a:xfrm>
            <a:off x="3324025" y="1218903"/>
            <a:ext cx="1266825" cy="338554"/>
          </a:xfrm>
          <a:prstGeom prst="rect">
            <a:avLst/>
          </a:prstGeom>
          <a:noFill/>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EE7707"/>
                </a:solidFill>
                <a:effectLst/>
                <a:uLnTx/>
                <a:uFillTx/>
                <a:latin typeface="Calibri" panose="020F0502020204030204" pitchFamily="34" charset="0"/>
                <a:ea typeface="+mn-ea"/>
                <a:cs typeface="Calibri" panose="020F0502020204030204" pitchFamily="34" charset="0"/>
              </a:rPr>
              <a:t>Segment 1</a:t>
            </a:r>
          </a:p>
        </p:txBody>
      </p:sp>
      <p:graphicFrame>
        <p:nvGraphicFramePr>
          <p:cNvPr id="46" name="D_0212d3d40df230df">
            <a:extLst>
              <a:ext uri="{FF2B5EF4-FFF2-40B4-BE49-F238E27FC236}">
                <a16:creationId xmlns:a16="http://schemas.microsoft.com/office/drawing/2014/main" id="{CFE11BC5-B3E7-4F91-8D8E-29E074F24EB6}"/>
              </a:ext>
            </a:extLst>
          </p:cNvPr>
          <p:cNvGraphicFramePr/>
          <p:nvPr>
            <p:extLst>
              <p:ext uri="{D42A27DB-BD31-4B8C-83A1-F6EECF244321}">
                <p14:modId xmlns:p14="http://schemas.microsoft.com/office/powerpoint/2010/main" val="1173445724"/>
              </p:ext>
            </p:extLst>
          </p:nvPr>
        </p:nvGraphicFramePr>
        <p:xfrm>
          <a:off x="2024440" y="1605672"/>
          <a:ext cx="1499810" cy="4003953"/>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7" name="D_12f04184527a4785">
            <a:extLst>
              <a:ext uri="{FF2B5EF4-FFF2-40B4-BE49-F238E27FC236}">
                <a16:creationId xmlns:a16="http://schemas.microsoft.com/office/drawing/2014/main" id="{82149053-0AF4-4A2A-BE91-2122FC28D5BB}"/>
              </a:ext>
            </a:extLst>
          </p:cNvPr>
          <p:cNvGraphicFramePr/>
          <p:nvPr>
            <p:extLst>
              <p:ext uri="{D42A27DB-BD31-4B8C-83A1-F6EECF244321}">
                <p14:modId xmlns:p14="http://schemas.microsoft.com/office/powerpoint/2010/main" val="1517341522"/>
              </p:ext>
            </p:extLst>
          </p:nvPr>
        </p:nvGraphicFramePr>
        <p:xfrm>
          <a:off x="5202523" y="1605672"/>
          <a:ext cx="1499810" cy="4003953"/>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8" name="D_1f5350582d9dce2f">
            <a:extLst>
              <a:ext uri="{FF2B5EF4-FFF2-40B4-BE49-F238E27FC236}">
                <a16:creationId xmlns:a16="http://schemas.microsoft.com/office/drawing/2014/main" id="{35912AFC-40FF-4773-89AC-AC74F186D2DE}"/>
              </a:ext>
            </a:extLst>
          </p:cNvPr>
          <p:cNvGraphicFramePr/>
          <p:nvPr>
            <p:extLst>
              <p:ext uri="{D42A27DB-BD31-4B8C-83A1-F6EECF244321}">
                <p14:modId xmlns:p14="http://schemas.microsoft.com/office/powerpoint/2010/main" val="3720442625"/>
              </p:ext>
            </p:extLst>
          </p:nvPr>
        </p:nvGraphicFramePr>
        <p:xfrm>
          <a:off x="6939156" y="1605672"/>
          <a:ext cx="1499810" cy="4003953"/>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50" name="D_460600e9499fa311">
            <a:extLst>
              <a:ext uri="{FF2B5EF4-FFF2-40B4-BE49-F238E27FC236}">
                <a16:creationId xmlns:a16="http://schemas.microsoft.com/office/drawing/2014/main" id="{08BAF41E-5013-4CDE-B7D5-63C6DF14B341}"/>
              </a:ext>
            </a:extLst>
          </p:cNvPr>
          <p:cNvGraphicFramePr/>
          <p:nvPr>
            <p:extLst>
              <p:ext uri="{D42A27DB-BD31-4B8C-83A1-F6EECF244321}">
                <p14:modId xmlns:p14="http://schemas.microsoft.com/office/powerpoint/2010/main" val="3436051801"/>
              </p:ext>
            </p:extLst>
          </p:nvPr>
        </p:nvGraphicFramePr>
        <p:xfrm>
          <a:off x="10412420" y="1605672"/>
          <a:ext cx="1499810" cy="4003953"/>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52" name="D_397a6839cea0eaa9">
            <a:extLst>
              <a:ext uri="{FF2B5EF4-FFF2-40B4-BE49-F238E27FC236}">
                <a16:creationId xmlns:a16="http://schemas.microsoft.com/office/drawing/2014/main" id="{7CC39343-A699-473B-B8C7-6ED5C7907966}"/>
              </a:ext>
            </a:extLst>
          </p:cNvPr>
          <p:cNvGraphicFramePr/>
          <p:nvPr>
            <p:extLst>
              <p:ext uri="{D42A27DB-BD31-4B8C-83A1-F6EECF244321}">
                <p14:modId xmlns:p14="http://schemas.microsoft.com/office/powerpoint/2010/main" val="3768164639"/>
              </p:ext>
            </p:extLst>
          </p:nvPr>
        </p:nvGraphicFramePr>
        <p:xfrm>
          <a:off x="3465890" y="1605672"/>
          <a:ext cx="1499810" cy="4003953"/>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53" name="D_a76c1342620aeebe">
            <a:extLst>
              <a:ext uri="{FF2B5EF4-FFF2-40B4-BE49-F238E27FC236}">
                <a16:creationId xmlns:a16="http://schemas.microsoft.com/office/drawing/2014/main" id="{235E67D3-05B6-4FF6-81B7-02FBB4913F61}"/>
              </a:ext>
            </a:extLst>
          </p:cNvPr>
          <p:cNvGraphicFramePr/>
          <p:nvPr>
            <p:extLst>
              <p:ext uri="{D42A27DB-BD31-4B8C-83A1-F6EECF244321}">
                <p14:modId xmlns:p14="http://schemas.microsoft.com/office/powerpoint/2010/main" val="2236762909"/>
              </p:ext>
            </p:extLst>
          </p:nvPr>
        </p:nvGraphicFramePr>
        <p:xfrm>
          <a:off x="8675789" y="1605672"/>
          <a:ext cx="1499810" cy="4003953"/>
        </p:xfrm>
        <a:graphic>
          <a:graphicData uri="http://schemas.openxmlformats.org/drawingml/2006/chart">
            <c:chart xmlns:c="http://schemas.openxmlformats.org/drawingml/2006/chart" xmlns:r="http://schemas.openxmlformats.org/officeDocument/2006/relationships" r:id="rId18"/>
          </a:graphicData>
        </a:graphic>
      </p:graphicFrame>
    </p:spTree>
    <p:extLst>
      <p:ext uri="{BB962C8B-B14F-4D97-AF65-F5344CB8AC3E}">
        <p14:creationId xmlns:p14="http://schemas.microsoft.com/office/powerpoint/2010/main" val="20120948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nature&#10;&#10;Description automatically generated">
            <a:extLst>
              <a:ext uri="{FF2B5EF4-FFF2-40B4-BE49-F238E27FC236}">
                <a16:creationId xmlns:a16="http://schemas.microsoft.com/office/drawing/2014/main" id="{7B23AB12-0A6C-40BC-B51D-49C8718C225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flipH="1">
            <a:off x="96182" y="1503704"/>
            <a:ext cx="11998800" cy="3850590"/>
          </a:xfrm>
          <a:prstGeom prst="rect">
            <a:avLst/>
          </a:prstGeom>
        </p:spPr>
      </p:pic>
      <p:pic>
        <p:nvPicPr>
          <p:cNvPr id="9" name="Picture 8">
            <a:extLst>
              <a:ext uri="{FF2B5EF4-FFF2-40B4-BE49-F238E27FC236}">
                <a16:creationId xmlns:a16="http://schemas.microsoft.com/office/drawing/2014/main" id="{910E38FF-59E3-42AC-BAF1-B0CD06CF417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894802" y="279535"/>
            <a:ext cx="1001486" cy="923501"/>
          </a:xfrm>
          <a:prstGeom prst="rect">
            <a:avLst/>
          </a:prstGeom>
        </p:spPr>
      </p:pic>
      <p:sp>
        <p:nvSpPr>
          <p:cNvPr id="11" name="Rectangle: Rounded Corners 10">
            <a:extLst>
              <a:ext uri="{FF2B5EF4-FFF2-40B4-BE49-F238E27FC236}">
                <a16:creationId xmlns:a16="http://schemas.microsoft.com/office/drawing/2014/main" id="{1AB261FF-1380-4BF6-A652-567B9477B052}"/>
              </a:ext>
            </a:extLst>
          </p:cNvPr>
          <p:cNvSpPr/>
          <p:nvPr/>
        </p:nvSpPr>
        <p:spPr>
          <a:xfrm>
            <a:off x="849078" y="2183919"/>
            <a:ext cx="4232751" cy="249015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36000"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0" i="0" u="none" strike="noStrike" kern="1200" cap="none" spc="0" normalizeH="0" baseline="0" noProof="0" dirty="0">
                <a:ln>
                  <a:noFill/>
                </a:ln>
                <a:solidFill>
                  <a:srgbClr val="FFFFFF"/>
                </a:solidFill>
                <a:effectLst/>
                <a:uLnTx/>
                <a:uFillTx/>
                <a:latin typeface="Proxima Nova Alt Th" panose="02000506030000020004" pitchFamily="50" charset="0"/>
                <a:ea typeface="+mn-ea"/>
                <a:cs typeface="+mn-cs"/>
              </a:rPr>
              <a:t>Thank you!</a:t>
            </a:r>
            <a:endParaRPr kumimoji="0" lang="en-GB" sz="7200" b="1" i="0" u="none" strike="noStrike" kern="1200" cap="none" spc="0" normalizeH="0" baseline="0" noProof="0" dirty="0">
              <a:ln>
                <a:noFill/>
              </a:ln>
              <a:solidFill>
                <a:srgbClr val="FFFFFF"/>
              </a:solidFill>
              <a:effectLst/>
              <a:uLnTx/>
              <a:uFillTx/>
              <a:latin typeface="Proxima Nova Alt Th" panose="02000506030000020004" pitchFamily="50" charset="0"/>
              <a:ea typeface="+mn-ea"/>
              <a:cs typeface="+mn-cs"/>
            </a:endParaRPr>
          </a:p>
        </p:txBody>
      </p:sp>
      <p:sp>
        <p:nvSpPr>
          <p:cNvPr id="13" name="TextBox 12">
            <a:extLst>
              <a:ext uri="{FF2B5EF4-FFF2-40B4-BE49-F238E27FC236}">
                <a16:creationId xmlns:a16="http://schemas.microsoft.com/office/drawing/2014/main" id="{A0CBA372-DA10-4F41-BDA7-10E728DB6759}"/>
              </a:ext>
            </a:extLst>
          </p:cNvPr>
          <p:cNvSpPr txBox="1"/>
          <p:nvPr/>
        </p:nvSpPr>
        <p:spPr>
          <a:xfrm>
            <a:off x="97014" y="6589781"/>
            <a:ext cx="11997968" cy="253916"/>
          </a:xfrm>
          <a:prstGeom prst="rect">
            <a:avLst/>
          </a:prstGeom>
          <a:noFill/>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1" u="none" strike="noStrike" kern="1200" cap="none" spc="0" normalizeH="0" baseline="0" noProof="0" dirty="0">
                <a:ln>
                  <a:noFill/>
                </a:ln>
                <a:solidFill>
                  <a:srgbClr val="4A4A49"/>
                </a:solidFill>
                <a:effectLst/>
                <a:uLnTx/>
                <a:uFillTx/>
                <a:latin typeface="Roboto" panose="02000000000000000000" pitchFamily="2" charset="0"/>
                <a:ea typeface="Roboto" panose="02000000000000000000" pitchFamily="2" charset="0"/>
                <a:cs typeface="Calibri" panose="020F0502020204030204" pitchFamily="34" charset="0"/>
              </a:rPr>
              <a:t>Study sponsored by the European Climate Foundation</a:t>
            </a:r>
          </a:p>
        </p:txBody>
      </p:sp>
    </p:spTree>
    <p:extLst>
      <p:ext uri="{BB962C8B-B14F-4D97-AF65-F5344CB8AC3E}">
        <p14:creationId xmlns:p14="http://schemas.microsoft.com/office/powerpoint/2010/main" val="19895433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descr="Chat">
            <a:extLst>
              <a:ext uri="{FF2B5EF4-FFF2-40B4-BE49-F238E27FC236}">
                <a16:creationId xmlns:a16="http://schemas.microsoft.com/office/drawing/2014/main" id="{B649EEFD-B6FE-4D2E-ADD0-110DE022B56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2090" y="-309362"/>
            <a:ext cx="3423685" cy="3423685"/>
          </a:xfrm>
          <a:prstGeom prst="rect">
            <a:avLst/>
          </a:prstGeom>
        </p:spPr>
      </p:pic>
      <p:sp>
        <p:nvSpPr>
          <p:cNvPr id="16" name="Title 2">
            <a:extLst>
              <a:ext uri="{FF2B5EF4-FFF2-40B4-BE49-F238E27FC236}">
                <a16:creationId xmlns:a16="http://schemas.microsoft.com/office/drawing/2014/main" id="{A330D985-9DCD-4562-A602-892791CAAD9F}"/>
              </a:ext>
            </a:extLst>
          </p:cNvPr>
          <p:cNvSpPr txBox="1">
            <a:spLocks/>
          </p:cNvSpPr>
          <p:nvPr/>
        </p:nvSpPr>
        <p:spPr>
          <a:xfrm>
            <a:off x="1490741" y="686389"/>
            <a:ext cx="1767254" cy="147471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800" b="1" i="0" kern="1200">
                <a:solidFill>
                  <a:schemeClr val="accent1"/>
                </a:solidFill>
                <a:latin typeface="Avenir Heavy" panose="02000503020000020003" pitchFamily="2" charset="0"/>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FFBE32"/>
                </a:solidFill>
                <a:effectLst/>
                <a:uLnTx/>
                <a:uFillTx/>
                <a:latin typeface="Proxima Nova Alt Th" panose="02000506030000020004" pitchFamily="50" charset="0"/>
                <a:ea typeface="+mj-ea"/>
                <a:cs typeface="+mj-cs"/>
              </a:rPr>
              <a:t>Get in touch</a:t>
            </a:r>
          </a:p>
        </p:txBody>
      </p:sp>
      <p:sp>
        <p:nvSpPr>
          <p:cNvPr id="20" name="Rectangle 19">
            <a:extLst>
              <a:ext uri="{FF2B5EF4-FFF2-40B4-BE49-F238E27FC236}">
                <a16:creationId xmlns:a16="http://schemas.microsoft.com/office/drawing/2014/main" id="{9F50CC72-93A5-4351-AD3B-74126FF0742E}"/>
              </a:ext>
            </a:extLst>
          </p:cNvPr>
          <p:cNvSpPr/>
          <p:nvPr/>
        </p:nvSpPr>
        <p:spPr>
          <a:xfrm>
            <a:off x="11180190" y="122548"/>
            <a:ext cx="810705" cy="7918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Franklin Gothic Book"/>
              <a:ea typeface="+mn-ea"/>
              <a:cs typeface="+mn-cs"/>
            </a:endParaRPr>
          </a:p>
        </p:txBody>
      </p:sp>
      <p:graphicFrame>
        <p:nvGraphicFramePr>
          <p:cNvPr id="21" name="Table 20"/>
          <p:cNvGraphicFramePr>
            <a:graphicFrameLocks noGrp="1"/>
          </p:cNvGraphicFramePr>
          <p:nvPr>
            <p:extLst>
              <p:ext uri="{D42A27DB-BD31-4B8C-83A1-F6EECF244321}">
                <p14:modId xmlns:p14="http://schemas.microsoft.com/office/powerpoint/2010/main" val="190769354"/>
              </p:ext>
            </p:extLst>
          </p:nvPr>
        </p:nvGraphicFramePr>
        <p:xfrm>
          <a:off x="466726" y="3204483"/>
          <a:ext cx="11258547" cy="2196192"/>
        </p:xfrm>
        <a:graphic>
          <a:graphicData uri="http://schemas.openxmlformats.org/drawingml/2006/table">
            <a:tbl>
              <a:tblPr firstRow="1" bandRow="1">
                <a:tableStyleId>{5C22544A-7EE6-4342-B048-85BDC9FD1C3A}</a:tableStyleId>
              </a:tblPr>
              <a:tblGrid>
                <a:gridCol w="3752849">
                  <a:extLst>
                    <a:ext uri="{9D8B030D-6E8A-4147-A177-3AD203B41FA5}">
                      <a16:colId xmlns:a16="http://schemas.microsoft.com/office/drawing/2014/main" val="4265063487"/>
                    </a:ext>
                  </a:extLst>
                </a:gridCol>
                <a:gridCol w="3752849">
                  <a:extLst>
                    <a:ext uri="{9D8B030D-6E8A-4147-A177-3AD203B41FA5}">
                      <a16:colId xmlns:a16="http://schemas.microsoft.com/office/drawing/2014/main" val="256048991"/>
                    </a:ext>
                  </a:extLst>
                </a:gridCol>
                <a:gridCol w="3752849">
                  <a:extLst>
                    <a:ext uri="{9D8B030D-6E8A-4147-A177-3AD203B41FA5}">
                      <a16:colId xmlns:a16="http://schemas.microsoft.com/office/drawing/2014/main" val="4015670034"/>
                    </a:ext>
                  </a:extLst>
                </a:gridCol>
              </a:tblGrid>
              <a:tr h="1098096">
                <a:tc>
                  <a:txBody>
                    <a:bodyPr/>
                    <a:lstStyle/>
                    <a:p>
                      <a:endParaRPr lang="en-GB" dirty="0"/>
                    </a:p>
                  </a:txBody>
                  <a:tcPr>
                    <a:lnR w="12700" cap="flat" cmpd="sng" algn="ctr">
                      <a:solidFill>
                        <a:srgbClr val="D9D9D9"/>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GB" dirty="0"/>
                    </a:p>
                  </a:txBody>
                  <a:tcP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GB" dirty="0"/>
                    </a:p>
                  </a:txBody>
                  <a:tcPr>
                    <a:lnL w="12700" cap="flat" cmpd="sng" algn="ctr">
                      <a:solidFill>
                        <a:srgbClr val="D9D9D9"/>
                      </a:solidFill>
                      <a:prstDash val="solid"/>
                      <a:round/>
                      <a:headEnd type="none" w="med" len="med"/>
                      <a:tailEnd type="none" w="med" len="med"/>
                    </a:lnL>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643747573"/>
                  </a:ext>
                </a:extLst>
              </a:tr>
              <a:tr h="1098096">
                <a:tc>
                  <a:txBody>
                    <a:bodyPr/>
                    <a:lstStyle/>
                    <a:p>
                      <a:endParaRPr lang="en-GB" dirty="0"/>
                    </a:p>
                  </a:txBody>
                  <a:tcPr>
                    <a:lnR w="12700" cap="flat" cmpd="sng" algn="ctr">
                      <a:solidFill>
                        <a:srgbClr val="D9D9D9"/>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endParaRPr lang="en-GB" dirty="0"/>
                    </a:p>
                  </a:txBody>
                  <a:tcP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endParaRPr lang="en-GB" dirty="0"/>
                    </a:p>
                  </a:txBody>
                  <a:tcPr>
                    <a:lnL w="12700" cap="flat" cmpd="sng" algn="ctr">
                      <a:solidFill>
                        <a:srgbClr val="D9D9D9"/>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4077933257"/>
                  </a:ext>
                </a:extLst>
              </a:tr>
            </a:tbl>
          </a:graphicData>
        </a:graphic>
      </p:graphicFrame>
      <p:pic>
        <p:nvPicPr>
          <p:cNvPr id="22" name="Picture 21"/>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322001" y="4542428"/>
            <a:ext cx="1548000" cy="739502"/>
          </a:xfrm>
          <a:prstGeom prst="rect">
            <a:avLst/>
          </a:prstGeom>
        </p:spPr>
      </p:pic>
      <p:sp>
        <p:nvSpPr>
          <p:cNvPr id="23" name="Content Placeholder 3"/>
          <p:cNvSpPr txBox="1">
            <a:spLocks/>
          </p:cNvSpPr>
          <p:nvPr/>
        </p:nvSpPr>
        <p:spPr>
          <a:xfrm>
            <a:off x="466726" y="3219450"/>
            <a:ext cx="3752849" cy="1417974"/>
          </a:xfrm>
          <a:prstGeom prst="rect">
            <a:avLst/>
          </a:prstGeom>
        </p:spPr>
        <p:txBody>
          <a:bodyPr vert="horz" lIns="91440" tIns="45720" rIns="91440" bIns="45720" rtlCol="0" anchor="ctr">
            <a:normAutofit/>
          </a:bodyPr>
          <a:lstStyle>
            <a:lvl1pPr marL="171450" indent="-171450" algn="l" defTabSz="685800" rtl="0" eaLnBrk="1" latinLnBrk="0" hangingPunct="1">
              <a:lnSpc>
                <a:spcPct val="90000"/>
              </a:lnSpc>
              <a:spcBef>
                <a:spcPts val="0"/>
              </a:spcBef>
              <a:spcAft>
                <a:spcPts val="1200"/>
              </a:spcAft>
              <a:buClr>
                <a:schemeClr val="accent2"/>
              </a:buClr>
              <a:buFont typeface="Wingdings" pitchFamily="2" charset="2"/>
              <a:buChar char="§"/>
              <a:defRPr sz="2100" b="0" i="0" kern="1200">
                <a:solidFill>
                  <a:schemeClr val="tx1">
                    <a:lumMod val="50000"/>
                    <a:lumOff val="50000"/>
                  </a:schemeClr>
                </a:solidFill>
                <a:latin typeface="Avenir Roman" panose="02000503020000020003" pitchFamily="2" charset="0"/>
                <a:ea typeface="+mn-ea"/>
                <a:cs typeface="+mn-cs"/>
              </a:defRPr>
            </a:lvl1pPr>
            <a:lvl2pPr marL="514350" indent="-171450" algn="l" defTabSz="685800" rtl="0" eaLnBrk="1" latinLnBrk="0" hangingPunct="1">
              <a:lnSpc>
                <a:spcPct val="90000"/>
              </a:lnSpc>
              <a:spcBef>
                <a:spcPts val="0"/>
              </a:spcBef>
              <a:spcAft>
                <a:spcPts val="600"/>
              </a:spcAft>
              <a:buClr>
                <a:schemeClr val="accent2"/>
              </a:buClr>
              <a:buFont typeface="Wingdings" pitchFamily="2" charset="2"/>
              <a:buChar char="§"/>
              <a:defRPr sz="1800" b="0" i="0" kern="1200">
                <a:solidFill>
                  <a:schemeClr val="tx1">
                    <a:lumMod val="50000"/>
                    <a:lumOff val="50000"/>
                  </a:schemeClr>
                </a:solidFill>
                <a:latin typeface="Avenir Roman" panose="02000503020000020003" pitchFamily="2" charset="0"/>
                <a:ea typeface="+mn-ea"/>
                <a:cs typeface="+mn-cs"/>
              </a:defRPr>
            </a:lvl2pPr>
            <a:lvl3pPr marL="857250" indent="-171450" algn="l" defTabSz="685800" rtl="0" eaLnBrk="1" latinLnBrk="0" hangingPunct="1">
              <a:lnSpc>
                <a:spcPct val="90000"/>
              </a:lnSpc>
              <a:spcBef>
                <a:spcPts val="0"/>
              </a:spcBef>
              <a:spcAft>
                <a:spcPts val="600"/>
              </a:spcAft>
              <a:buClr>
                <a:schemeClr val="accent2"/>
              </a:buClr>
              <a:buFont typeface="Wingdings" pitchFamily="2" charset="2"/>
              <a:buChar char="§"/>
              <a:defRPr sz="1500" b="0" i="0" kern="1200">
                <a:solidFill>
                  <a:schemeClr val="tx1">
                    <a:lumMod val="50000"/>
                    <a:lumOff val="50000"/>
                  </a:schemeClr>
                </a:solidFill>
                <a:latin typeface="Avenir Roman" panose="02000503020000020003" pitchFamily="2" charset="0"/>
                <a:ea typeface="+mn-ea"/>
                <a:cs typeface="+mn-cs"/>
              </a:defRPr>
            </a:lvl3pPr>
            <a:lvl4pPr marL="1200150" indent="-171450" algn="l" defTabSz="685800" rtl="0" eaLnBrk="1" latinLnBrk="0" hangingPunct="1">
              <a:lnSpc>
                <a:spcPct val="90000"/>
              </a:lnSpc>
              <a:spcBef>
                <a:spcPts val="0"/>
              </a:spcBef>
              <a:spcAft>
                <a:spcPts val="600"/>
              </a:spcAft>
              <a:buClr>
                <a:schemeClr val="accent2"/>
              </a:buClr>
              <a:buFont typeface="Wingdings" pitchFamily="2" charset="2"/>
              <a:buChar char="§"/>
              <a:defRPr sz="1350" b="0" i="0" kern="1200">
                <a:solidFill>
                  <a:schemeClr val="tx1">
                    <a:lumMod val="50000"/>
                    <a:lumOff val="50000"/>
                  </a:schemeClr>
                </a:solidFill>
                <a:latin typeface="Avenir Roman" panose="02000503020000020003" pitchFamily="2" charset="0"/>
                <a:ea typeface="+mn-ea"/>
                <a:cs typeface="+mn-cs"/>
              </a:defRPr>
            </a:lvl4pPr>
            <a:lvl5pPr marL="1543050" indent="-171450" algn="l" defTabSz="685800" rtl="0" eaLnBrk="1" latinLnBrk="0" hangingPunct="1">
              <a:lnSpc>
                <a:spcPct val="90000"/>
              </a:lnSpc>
              <a:spcBef>
                <a:spcPts val="0"/>
              </a:spcBef>
              <a:spcAft>
                <a:spcPts val="600"/>
              </a:spcAft>
              <a:buClr>
                <a:schemeClr val="accent2"/>
              </a:buClr>
              <a:buFont typeface="Wingdings" pitchFamily="2" charset="2"/>
              <a:buChar char="§"/>
              <a:defRPr sz="1350" b="0" i="0" kern="1200">
                <a:solidFill>
                  <a:schemeClr val="tx1">
                    <a:lumMod val="50000"/>
                    <a:lumOff val="50000"/>
                  </a:schemeClr>
                </a:solidFill>
                <a:latin typeface="Avenir Roman" panose="02000503020000020003"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0"/>
              </a:spcBef>
              <a:spcAft>
                <a:spcPts val="0"/>
              </a:spcAft>
              <a:buClr>
                <a:srgbClr val="FFBE32"/>
              </a:buClr>
              <a:buSzTx/>
              <a:buFont typeface="Wingdings" pitchFamily="2" charset="2"/>
              <a:buNone/>
              <a:tabLst/>
              <a:defRPr/>
            </a:pPr>
            <a:r>
              <a:rPr kumimoji="0" lang="en-US" sz="1800" b="1" i="0" u="none" strike="noStrike" kern="1200" cap="none" spc="0" normalizeH="0" baseline="0" noProof="0" dirty="0" err="1">
                <a:ln>
                  <a:noFill/>
                </a:ln>
                <a:solidFill>
                  <a:srgbClr val="00B7C2"/>
                </a:solidFill>
                <a:effectLst/>
                <a:uLnTx/>
                <a:uFillTx/>
                <a:latin typeface="Proxima Nova Alt Th" panose="02000506030000020004" pitchFamily="50" charset="0"/>
                <a:ea typeface="+mn-ea"/>
                <a:cs typeface="+mn-cs"/>
              </a:rPr>
              <a:t>Kateřina</a:t>
            </a:r>
            <a:r>
              <a:rPr kumimoji="0" lang="en-US" sz="1800" b="1" i="0" u="none" strike="noStrike" kern="1200" cap="none" spc="0" normalizeH="0" baseline="0" noProof="0" dirty="0">
                <a:ln>
                  <a:noFill/>
                </a:ln>
                <a:solidFill>
                  <a:srgbClr val="00B7C2"/>
                </a:solidFill>
                <a:effectLst/>
                <a:uLnTx/>
                <a:uFillTx/>
                <a:latin typeface="Proxima Nova Alt Th" panose="02000506030000020004" pitchFamily="50" charset="0"/>
                <a:ea typeface="+mn-ea"/>
                <a:cs typeface="+mn-cs"/>
              </a:rPr>
              <a:t> </a:t>
            </a:r>
            <a:r>
              <a:rPr kumimoji="0" lang="en-US" sz="1800" b="1" i="0" u="none" strike="noStrike" kern="1200" cap="none" spc="0" normalizeH="0" baseline="0" noProof="0" dirty="0" err="1">
                <a:ln>
                  <a:noFill/>
                </a:ln>
                <a:solidFill>
                  <a:srgbClr val="00B7C2"/>
                </a:solidFill>
                <a:effectLst/>
                <a:uLnTx/>
                <a:uFillTx/>
                <a:latin typeface="Proxima Nova Alt Th" panose="02000506030000020004" pitchFamily="50" charset="0"/>
                <a:ea typeface="+mn-ea"/>
                <a:cs typeface="+mn-cs"/>
              </a:rPr>
              <a:t>Davidová</a:t>
            </a:r>
            <a:endParaRPr kumimoji="0" lang="en-US" sz="1800" b="1" i="0" u="none" strike="noStrike" kern="1200" cap="none" spc="0" normalizeH="0" baseline="0" noProof="0" dirty="0">
              <a:ln>
                <a:noFill/>
              </a:ln>
              <a:solidFill>
                <a:srgbClr val="00B7C2"/>
              </a:solidFill>
              <a:effectLst/>
              <a:uLnTx/>
              <a:uFillTx/>
              <a:latin typeface="Proxima Nova Alt Th" panose="02000506030000020004" pitchFamily="50" charset="0"/>
              <a:ea typeface="+mn-ea"/>
              <a:cs typeface="+mn-cs"/>
            </a:endParaRPr>
          </a:p>
          <a:p>
            <a:pPr marL="0" marR="0" lvl="0" indent="0" algn="ctr" defTabSz="685800" rtl="0" eaLnBrk="1" fontAlgn="auto" latinLnBrk="0" hangingPunct="1">
              <a:lnSpc>
                <a:spcPct val="90000"/>
              </a:lnSpc>
              <a:spcBef>
                <a:spcPts val="0"/>
              </a:spcBef>
              <a:spcAft>
                <a:spcPts val="0"/>
              </a:spcAft>
              <a:buClr>
                <a:srgbClr val="FFBE32"/>
              </a:buClr>
              <a:buSzTx/>
              <a:buFont typeface="Wingdings" pitchFamily="2" charset="2"/>
              <a:buNone/>
              <a:tabLst/>
              <a:defRPr/>
            </a:pPr>
            <a:r>
              <a:rPr lang="en-US" sz="1400" b="1" dirty="0">
                <a:solidFill>
                  <a:srgbClr val="FFFFFF">
                    <a:lumMod val="50000"/>
                  </a:srgbClr>
                </a:solidFill>
                <a:latin typeface="Calibri" panose="020F0502020204030204" pitchFamily="34" charset="0"/>
                <a:cs typeface="Calibri" panose="020F0502020204030204" pitchFamily="34" charset="0"/>
              </a:rPr>
              <a:t>Project Coordinator</a:t>
            </a:r>
            <a:endParaRPr kumimoji="0" lang="en-US" sz="1400" b="1" i="0" u="none" strike="noStrike" kern="1200" cap="none" spc="0" normalizeH="0" baseline="0" noProof="0" dirty="0">
              <a:ln>
                <a:noFill/>
              </a:ln>
              <a:solidFill>
                <a:srgbClr val="FFFFFF">
                  <a:lumMod val="50000"/>
                </a:srgbClr>
              </a:solidFill>
              <a:effectLst/>
              <a:uLnTx/>
              <a:uFillTx/>
              <a:latin typeface="Calibri" panose="020F0502020204030204" pitchFamily="34" charset="0"/>
              <a:cs typeface="Calibri" panose="020F0502020204030204" pitchFamily="34" charset="0"/>
            </a:endParaRPr>
          </a:p>
          <a:p>
            <a:pPr marL="0" marR="0" lvl="0" indent="0" algn="ctr" defTabSz="685800" rtl="0" eaLnBrk="1" fontAlgn="auto" latinLnBrk="0" hangingPunct="1">
              <a:lnSpc>
                <a:spcPct val="90000"/>
              </a:lnSpc>
              <a:spcBef>
                <a:spcPts val="0"/>
              </a:spcBef>
              <a:spcAft>
                <a:spcPts val="600"/>
              </a:spcAft>
              <a:buClr>
                <a:srgbClr val="FFBE32"/>
              </a:buClr>
              <a:buSzTx/>
              <a:buFont typeface="Wingdings" pitchFamily="2" charset="2"/>
              <a:buNone/>
              <a:tabLst>
                <a:tab pos="390525" algn="l"/>
              </a:tabLst>
              <a:defRPr/>
            </a:pPr>
            <a:r>
              <a:rPr kumimoji="0" lang="en-US" sz="1400" b="0" i="0" u="none" strike="noStrike" kern="1200" cap="none" spc="0" normalizeH="0" baseline="0" noProof="0" dirty="0" err="1">
                <a:ln>
                  <a:noFill/>
                </a:ln>
                <a:solidFill>
                  <a:srgbClr val="FFFFFF">
                    <a:lumMod val="50000"/>
                  </a:srgbClr>
                </a:solidFill>
                <a:effectLst/>
                <a:uLnTx/>
                <a:uFillTx/>
                <a:latin typeface="Calibri" panose="020F0502020204030204" pitchFamily="34" charset="0"/>
                <a:cs typeface="Calibri" panose="020F0502020204030204" pitchFamily="34" charset="0"/>
              </a:rPr>
              <a:t>katerina.davidova@ecn.cz</a:t>
            </a:r>
            <a:endParaRPr kumimoji="0" lang="en-US" sz="1400" b="0" i="0" u="none" strike="noStrike" kern="1200" cap="none" spc="0" normalizeH="0" baseline="0" noProof="0" dirty="0">
              <a:ln>
                <a:noFill/>
              </a:ln>
              <a:solidFill>
                <a:srgbClr val="FFFFFF">
                  <a:lumMod val="50000"/>
                </a:srgbClr>
              </a:solidFill>
              <a:effectLst/>
              <a:uLnTx/>
              <a:uFillTx/>
              <a:latin typeface="Calibri" panose="020F0502020204030204" pitchFamily="34" charset="0"/>
              <a:cs typeface="Calibri" panose="020F0502020204030204" pitchFamily="34" charset="0"/>
            </a:endParaRPr>
          </a:p>
        </p:txBody>
      </p:sp>
      <p:sp>
        <p:nvSpPr>
          <p:cNvPr id="24" name="Content Placeholder 3"/>
          <p:cNvSpPr txBox="1">
            <a:spLocks/>
          </p:cNvSpPr>
          <p:nvPr/>
        </p:nvSpPr>
        <p:spPr>
          <a:xfrm>
            <a:off x="4219574" y="3219450"/>
            <a:ext cx="3752852" cy="1417974"/>
          </a:xfrm>
          <a:prstGeom prst="rect">
            <a:avLst/>
          </a:prstGeom>
        </p:spPr>
        <p:txBody>
          <a:bodyPr vert="horz" lIns="91440" tIns="45720" rIns="91440" bIns="45720" rtlCol="0" anchor="ctr">
            <a:normAutofit/>
          </a:bodyPr>
          <a:lstStyle>
            <a:lvl1pPr marL="171450" indent="-171450" algn="l" defTabSz="685800" rtl="0" eaLnBrk="1" latinLnBrk="0" hangingPunct="1">
              <a:lnSpc>
                <a:spcPct val="90000"/>
              </a:lnSpc>
              <a:spcBef>
                <a:spcPts val="0"/>
              </a:spcBef>
              <a:spcAft>
                <a:spcPts val="1200"/>
              </a:spcAft>
              <a:buClr>
                <a:schemeClr val="accent2"/>
              </a:buClr>
              <a:buFont typeface="Wingdings" pitchFamily="2" charset="2"/>
              <a:buChar char="§"/>
              <a:defRPr sz="2100" b="0" i="0" kern="1200">
                <a:solidFill>
                  <a:schemeClr val="tx1">
                    <a:lumMod val="50000"/>
                    <a:lumOff val="50000"/>
                  </a:schemeClr>
                </a:solidFill>
                <a:latin typeface="Avenir Roman" panose="02000503020000020003" pitchFamily="2" charset="0"/>
                <a:ea typeface="+mn-ea"/>
                <a:cs typeface="+mn-cs"/>
              </a:defRPr>
            </a:lvl1pPr>
            <a:lvl2pPr marL="514350" indent="-171450" algn="l" defTabSz="685800" rtl="0" eaLnBrk="1" latinLnBrk="0" hangingPunct="1">
              <a:lnSpc>
                <a:spcPct val="90000"/>
              </a:lnSpc>
              <a:spcBef>
                <a:spcPts val="0"/>
              </a:spcBef>
              <a:spcAft>
                <a:spcPts val="600"/>
              </a:spcAft>
              <a:buClr>
                <a:schemeClr val="accent2"/>
              </a:buClr>
              <a:buFont typeface="Wingdings" pitchFamily="2" charset="2"/>
              <a:buChar char="§"/>
              <a:defRPr sz="1800" b="0" i="0" kern="1200">
                <a:solidFill>
                  <a:schemeClr val="tx1">
                    <a:lumMod val="50000"/>
                    <a:lumOff val="50000"/>
                  </a:schemeClr>
                </a:solidFill>
                <a:latin typeface="Avenir Roman" panose="02000503020000020003" pitchFamily="2" charset="0"/>
                <a:ea typeface="+mn-ea"/>
                <a:cs typeface="+mn-cs"/>
              </a:defRPr>
            </a:lvl2pPr>
            <a:lvl3pPr marL="857250" indent="-171450" algn="l" defTabSz="685800" rtl="0" eaLnBrk="1" latinLnBrk="0" hangingPunct="1">
              <a:lnSpc>
                <a:spcPct val="90000"/>
              </a:lnSpc>
              <a:spcBef>
                <a:spcPts val="0"/>
              </a:spcBef>
              <a:spcAft>
                <a:spcPts val="600"/>
              </a:spcAft>
              <a:buClr>
                <a:schemeClr val="accent2"/>
              </a:buClr>
              <a:buFont typeface="Wingdings" pitchFamily="2" charset="2"/>
              <a:buChar char="§"/>
              <a:defRPr sz="1500" b="0" i="0" kern="1200">
                <a:solidFill>
                  <a:schemeClr val="tx1">
                    <a:lumMod val="50000"/>
                    <a:lumOff val="50000"/>
                  </a:schemeClr>
                </a:solidFill>
                <a:latin typeface="Avenir Roman" panose="02000503020000020003" pitchFamily="2" charset="0"/>
                <a:ea typeface="+mn-ea"/>
                <a:cs typeface="+mn-cs"/>
              </a:defRPr>
            </a:lvl3pPr>
            <a:lvl4pPr marL="1200150" indent="-171450" algn="l" defTabSz="685800" rtl="0" eaLnBrk="1" latinLnBrk="0" hangingPunct="1">
              <a:lnSpc>
                <a:spcPct val="90000"/>
              </a:lnSpc>
              <a:spcBef>
                <a:spcPts val="0"/>
              </a:spcBef>
              <a:spcAft>
                <a:spcPts val="600"/>
              </a:spcAft>
              <a:buClr>
                <a:schemeClr val="accent2"/>
              </a:buClr>
              <a:buFont typeface="Wingdings" pitchFamily="2" charset="2"/>
              <a:buChar char="§"/>
              <a:defRPr sz="1350" b="0" i="0" kern="1200">
                <a:solidFill>
                  <a:schemeClr val="tx1">
                    <a:lumMod val="50000"/>
                    <a:lumOff val="50000"/>
                  </a:schemeClr>
                </a:solidFill>
                <a:latin typeface="Avenir Roman" panose="02000503020000020003" pitchFamily="2" charset="0"/>
                <a:ea typeface="+mn-ea"/>
                <a:cs typeface="+mn-cs"/>
              </a:defRPr>
            </a:lvl4pPr>
            <a:lvl5pPr marL="1543050" indent="-171450" algn="l" defTabSz="685800" rtl="0" eaLnBrk="1" latinLnBrk="0" hangingPunct="1">
              <a:lnSpc>
                <a:spcPct val="90000"/>
              </a:lnSpc>
              <a:spcBef>
                <a:spcPts val="0"/>
              </a:spcBef>
              <a:spcAft>
                <a:spcPts val="600"/>
              </a:spcAft>
              <a:buClr>
                <a:schemeClr val="accent2"/>
              </a:buClr>
              <a:buFont typeface="Wingdings" pitchFamily="2" charset="2"/>
              <a:buChar char="§"/>
              <a:defRPr sz="1350" b="0" i="0" kern="1200">
                <a:solidFill>
                  <a:schemeClr val="tx1">
                    <a:lumMod val="50000"/>
                    <a:lumOff val="50000"/>
                  </a:schemeClr>
                </a:solidFill>
                <a:latin typeface="Avenir Roman" panose="02000503020000020003"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0"/>
              </a:spcBef>
              <a:spcAft>
                <a:spcPts val="0"/>
              </a:spcAft>
              <a:buClr>
                <a:srgbClr val="FFBE32"/>
              </a:buClr>
              <a:buSzTx/>
              <a:buFont typeface="Wingdings" pitchFamily="2" charset="2"/>
              <a:buNone/>
              <a:tabLst/>
              <a:defRPr/>
            </a:pPr>
            <a:r>
              <a:rPr kumimoji="0" lang="en-US" sz="1800" b="1" i="0" u="none" strike="noStrike" kern="1200" cap="none" spc="0" normalizeH="0" baseline="0" noProof="0" dirty="0">
                <a:ln>
                  <a:noFill/>
                </a:ln>
                <a:solidFill>
                  <a:srgbClr val="00B7C2"/>
                </a:solidFill>
                <a:effectLst/>
                <a:uLnTx/>
                <a:uFillTx/>
                <a:latin typeface="Proxima Nova Alt Th" panose="02000506030000020004" pitchFamily="50" charset="0"/>
                <a:ea typeface="+mn-ea"/>
                <a:cs typeface="+mn-cs"/>
              </a:rPr>
              <a:t>Linda Kalcher</a:t>
            </a:r>
          </a:p>
          <a:p>
            <a:pPr marL="0" marR="0" lvl="0" indent="0" algn="ctr" defTabSz="685800" rtl="0" eaLnBrk="1" fontAlgn="auto" latinLnBrk="0" hangingPunct="1">
              <a:lnSpc>
                <a:spcPct val="90000"/>
              </a:lnSpc>
              <a:spcBef>
                <a:spcPts val="0"/>
              </a:spcBef>
              <a:spcAft>
                <a:spcPts val="0"/>
              </a:spcAft>
              <a:buClr>
                <a:srgbClr val="FFBE32"/>
              </a:buClr>
              <a:buSzTx/>
              <a:buFont typeface="Wingdings" pitchFamily="2" charset="2"/>
              <a:buNone/>
              <a:tabLst/>
              <a:defRPr/>
            </a:pPr>
            <a:r>
              <a:rPr kumimoji="0" lang="fr-FR" sz="1400" b="1"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n-ea"/>
                <a:cs typeface="Calibri" panose="020F0502020204030204" pitchFamily="34" charset="0"/>
              </a:rPr>
              <a:t>Senior Associate Climate Policy</a:t>
            </a:r>
            <a:endParaRPr kumimoji="0" lang="en-US" sz="1400" b="1"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n-ea"/>
              <a:cs typeface="Calibri" panose="020F0502020204030204" pitchFamily="34" charset="0"/>
            </a:endParaRPr>
          </a:p>
          <a:p>
            <a:pPr marL="0" marR="0" lvl="0" indent="0" algn="ctr" defTabSz="685800" rtl="0" eaLnBrk="1" fontAlgn="auto" latinLnBrk="0" hangingPunct="1">
              <a:lnSpc>
                <a:spcPct val="90000"/>
              </a:lnSpc>
              <a:spcBef>
                <a:spcPts val="0"/>
              </a:spcBef>
              <a:spcAft>
                <a:spcPts val="600"/>
              </a:spcAft>
              <a:buClr>
                <a:srgbClr val="FFBE32"/>
              </a:buClr>
              <a:buSzTx/>
              <a:buFont typeface="Wingdings" pitchFamily="2" charset="2"/>
              <a:buNone/>
              <a:tabLst>
                <a:tab pos="390525" algn="l"/>
              </a:tabLst>
              <a:defRPr/>
            </a:pPr>
            <a:r>
              <a:rPr kumimoji="0" lang="en-US" sz="1400" b="0" i="0" u="none" strike="noStrike" kern="1200" cap="none" spc="0" normalizeH="0" baseline="0" noProof="0" dirty="0" err="1">
                <a:ln>
                  <a:noFill/>
                </a:ln>
                <a:solidFill>
                  <a:srgbClr val="FFFFFF">
                    <a:lumMod val="50000"/>
                  </a:srgbClr>
                </a:solidFill>
                <a:effectLst/>
                <a:uLnTx/>
                <a:uFillTx/>
                <a:latin typeface="Calibri" panose="020F0502020204030204" pitchFamily="34" charset="0"/>
                <a:ea typeface="+mn-ea"/>
                <a:cs typeface="Calibri" panose="020F0502020204030204" pitchFamily="34" charset="0"/>
              </a:rPr>
              <a:t>linda.kalcher@europeanclimate.org</a:t>
            </a:r>
            <a:endParaRPr kumimoji="0" lang="en-US" sz="1400" b="0"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n-ea"/>
              <a:cs typeface="Calibri" panose="020F0502020204030204" pitchFamily="34" charset="0"/>
            </a:endParaRPr>
          </a:p>
        </p:txBody>
      </p:sp>
      <p:sp>
        <p:nvSpPr>
          <p:cNvPr id="25" name="Content Placeholder 3"/>
          <p:cNvSpPr txBox="1">
            <a:spLocks/>
          </p:cNvSpPr>
          <p:nvPr/>
        </p:nvSpPr>
        <p:spPr>
          <a:xfrm>
            <a:off x="7972425" y="3219450"/>
            <a:ext cx="3754800" cy="1417974"/>
          </a:xfrm>
          <a:prstGeom prst="rect">
            <a:avLst/>
          </a:prstGeom>
        </p:spPr>
        <p:txBody>
          <a:bodyPr vert="horz" lIns="91440" tIns="45720" rIns="91440" bIns="45720" rtlCol="0" anchor="ctr">
            <a:normAutofit/>
          </a:bodyPr>
          <a:lstStyle>
            <a:lvl1pPr marL="171450" indent="-171450" algn="l" defTabSz="685800" rtl="0" eaLnBrk="1" latinLnBrk="0" hangingPunct="1">
              <a:lnSpc>
                <a:spcPct val="90000"/>
              </a:lnSpc>
              <a:spcBef>
                <a:spcPts val="0"/>
              </a:spcBef>
              <a:spcAft>
                <a:spcPts val="1200"/>
              </a:spcAft>
              <a:buClr>
                <a:schemeClr val="accent2"/>
              </a:buClr>
              <a:buFont typeface="Wingdings" pitchFamily="2" charset="2"/>
              <a:buChar char="§"/>
              <a:defRPr sz="2100" b="0" i="0" kern="1200">
                <a:solidFill>
                  <a:schemeClr val="tx1">
                    <a:lumMod val="50000"/>
                    <a:lumOff val="50000"/>
                  </a:schemeClr>
                </a:solidFill>
                <a:latin typeface="Avenir Roman" panose="02000503020000020003" pitchFamily="2" charset="0"/>
                <a:ea typeface="+mn-ea"/>
                <a:cs typeface="+mn-cs"/>
              </a:defRPr>
            </a:lvl1pPr>
            <a:lvl2pPr marL="514350" indent="-171450" algn="l" defTabSz="685800" rtl="0" eaLnBrk="1" latinLnBrk="0" hangingPunct="1">
              <a:lnSpc>
                <a:spcPct val="90000"/>
              </a:lnSpc>
              <a:spcBef>
                <a:spcPts val="0"/>
              </a:spcBef>
              <a:spcAft>
                <a:spcPts val="600"/>
              </a:spcAft>
              <a:buClr>
                <a:schemeClr val="accent2"/>
              </a:buClr>
              <a:buFont typeface="Wingdings" pitchFamily="2" charset="2"/>
              <a:buChar char="§"/>
              <a:defRPr sz="1800" b="0" i="0" kern="1200">
                <a:solidFill>
                  <a:schemeClr val="tx1">
                    <a:lumMod val="50000"/>
                    <a:lumOff val="50000"/>
                  </a:schemeClr>
                </a:solidFill>
                <a:latin typeface="Avenir Roman" panose="02000503020000020003" pitchFamily="2" charset="0"/>
                <a:ea typeface="+mn-ea"/>
                <a:cs typeface="+mn-cs"/>
              </a:defRPr>
            </a:lvl2pPr>
            <a:lvl3pPr marL="857250" indent="-171450" algn="l" defTabSz="685800" rtl="0" eaLnBrk="1" latinLnBrk="0" hangingPunct="1">
              <a:lnSpc>
                <a:spcPct val="90000"/>
              </a:lnSpc>
              <a:spcBef>
                <a:spcPts val="0"/>
              </a:spcBef>
              <a:spcAft>
                <a:spcPts val="600"/>
              </a:spcAft>
              <a:buClr>
                <a:schemeClr val="accent2"/>
              </a:buClr>
              <a:buFont typeface="Wingdings" pitchFamily="2" charset="2"/>
              <a:buChar char="§"/>
              <a:defRPr sz="1500" b="0" i="0" kern="1200">
                <a:solidFill>
                  <a:schemeClr val="tx1">
                    <a:lumMod val="50000"/>
                    <a:lumOff val="50000"/>
                  </a:schemeClr>
                </a:solidFill>
                <a:latin typeface="Avenir Roman" panose="02000503020000020003" pitchFamily="2" charset="0"/>
                <a:ea typeface="+mn-ea"/>
                <a:cs typeface="+mn-cs"/>
              </a:defRPr>
            </a:lvl3pPr>
            <a:lvl4pPr marL="1200150" indent="-171450" algn="l" defTabSz="685800" rtl="0" eaLnBrk="1" latinLnBrk="0" hangingPunct="1">
              <a:lnSpc>
                <a:spcPct val="90000"/>
              </a:lnSpc>
              <a:spcBef>
                <a:spcPts val="0"/>
              </a:spcBef>
              <a:spcAft>
                <a:spcPts val="600"/>
              </a:spcAft>
              <a:buClr>
                <a:schemeClr val="accent2"/>
              </a:buClr>
              <a:buFont typeface="Wingdings" pitchFamily="2" charset="2"/>
              <a:buChar char="§"/>
              <a:defRPr sz="1350" b="0" i="0" kern="1200">
                <a:solidFill>
                  <a:schemeClr val="tx1">
                    <a:lumMod val="50000"/>
                    <a:lumOff val="50000"/>
                  </a:schemeClr>
                </a:solidFill>
                <a:latin typeface="Avenir Roman" panose="02000503020000020003" pitchFamily="2" charset="0"/>
                <a:ea typeface="+mn-ea"/>
                <a:cs typeface="+mn-cs"/>
              </a:defRPr>
            </a:lvl4pPr>
            <a:lvl5pPr marL="1543050" indent="-171450" algn="l" defTabSz="685800" rtl="0" eaLnBrk="1" latinLnBrk="0" hangingPunct="1">
              <a:lnSpc>
                <a:spcPct val="90000"/>
              </a:lnSpc>
              <a:spcBef>
                <a:spcPts val="0"/>
              </a:spcBef>
              <a:spcAft>
                <a:spcPts val="600"/>
              </a:spcAft>
              <a:buClr>
                <a:schemeClr val="accent2"/>
              </a:buClr>
              <a:buFont typeface="Wingdings" pitchFamily="2" charset="2"/>
              <a:buChar char="§"/>
              <a:defRPr sz="1350" b="0" i="0" kern="1200">
                <a:solidFill>
                  <a:schemeClr val="tx1">
                    <a:lumMod val="50000"/>
                    <a:lumOff val="50000"/>
                  </a:schemeClr>
                </a:solidFill>
                <a:latin typeface="Avenir Roman" panose="02000503020000020003"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0"/>
              </a:spcBef>
              <a:spcAft>
                <a:spcPts val="0"/>
              </a:spcAft>
              <a:buClr>
                <a:srgbClr val="FFBE32"/>
              </a:buClr>
              <a:buSzTx/>
              <a:buFont typeface="Wingdings" pitchFamily="2" charset="2"/>
              <a:buNone/>
              <a:tabLst/>
              <a:defRPr/>
            </a:pPr>
            <a:r>
              <a:rPr kumimoji="0" lang="en-US" sz="1800" b="1" i="0" u="none" strike="noStrike" kern="1200" cap="none" spc="0" normalizeH="0" baseline="0" noProof="0" dirty="0">
                <a:ln>
                  <a:noFill/>
                </a:ln>
                <a:solidFill>
                  <a:srgbClr val="00B7C2"/>
                </a:solidFill>
                <a:effectLst/>
                <a:uLnTx/>
                <a:uFillTx/>
                <a:latin typeface="Proxima Nova Alt Th" panose="02000506030000020004" pitchFamily="50" charset="0"/>
                <a:ea typeface="+mn-ea"/>
                <a:cs typeface="+mn-cs"/>
              </a:rPr>
              <a:t>Alex Bogdan</a:t>
            </a:r>
          </a:p>
          <a:p>
            <a:pPr marL="0" marR="0" lvl="0" indent="0" algn="ctr" defTabSz="685800" rtl="0" eaLnBrk="1" fontAlgn="auto" latinLnBrk="0" hangingPunct="1">
              <a:lnSpc>
                <a:spcPct val="90000"/>
              </a:lnSpc>
              <a:spcBef>
                <a:spcPts val="0"/>
              </a:spcBef>
              <a:spcAft>
                <a:spcPts val="0"/>
              </a:spcAft>
              <a:buClr>
                <a:srgbClr val="FFBE32"/>
              </a:buClr>
              <a:buSzTx/>
              <a:buFont typeface="Wingdings" pitchFamily="2" charset="2"/>
              <a:buNone/>
              <a:tabLst/>
              <a:defRPr/>
            </a:pPr>
            <a:r>
              <a:rPr kumimoji="0" lang="en-GB" sz="1400" b="1"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n-ea"/>
                <a:cs typeface="Calibri" panose="020F0502020204030204" pitchFamily="34" charset="0"/>
              </a:rPr>
              <a:t>Research Manager</a:t>
            </a:r>
            <a:endParaRPr kumimoji="0" lang="en-US" sz="1400" b="1"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n-ea"/>
              <a:cs typeface="Calibri" panose="020F0502020204030204" pitchFamily="34" charset="0"/>
            </a:endParaRPr>
          </a:p>
          <a:p>
            <a:pPr marL="0" marR="0" lvl="0" indent="0" algn="ctr" defTabSz="685800" rtl="0" eaLnBrk="1" fontAlgn="auto" latinLnBrk="0" hangingPunct="1">
              <a:lnSpc>
                <a:spcPct val="90000"/>
              </a:lnSpc>
              <a:spcBef>
                <a:spcPts val="0"/>
              </a:spcBef>
              <a:spcAft>
                <a:spcPts val="600"/>
              </a:spcAft>
              <a:buClr>
                <a:srgbClr val="FFBE32"/>
              </a:buClr>
              <a:buSzTx/>
              <a:buFont typeface="Wingdings" pitchFamily="2" charset="2"/>
              <a:buNone/>
              <a:tabLst>
                <a:tab pos="390525" algn="l"/>
              </a:tabLst>
              <a:defRPr/>
            </a:pPr>
            <a:r>
              <a:rPr kumimoji="0" lang="it-IT" sz="1400" b="0"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n-ea"/>
                <a:cs typeface="Calibri" panose="020F0502020204030204" pitchFamily="34" charset="0"/>
              </a:rPr>
              <a:t>alex.bogdan@ipsos.com</a:t>
            </a:r>
            <a:endParaRPr kumimoji="0" lang="en-US" sz="1400" b="0"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n-ea"/>
              <a:cs typeface="Calibri" panose="020F0502020204030204" pitchFamily="34" charset="0"/>
            </a:endParaRPr>
          </a:p>
        </p:txBody>
      </p:sp>
      <p:pic>
        <p:nvPicPr>
          <p:cNvPr id="26" name="Picture 25"/>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478945" y="4570179"/>
            <a:ext cx="741760" cy="684000"/>
          </a:xfrm>
          <a:prstGeom prst="rect">
            <a:avLst/>
          </a:prstGeom>
        </p:spPr>
      </p:pic>
      <p:pic>
        <p:nvPicPr>
          <p:cNvPr id="2" name="Picture 1"/>
          <p:cNvPicPr>
            <a:picLocks noChangeAspect="1"/>
          </p:cNvPicPr>
          <p:nvPr/>
        </p:nvPicPr>
        <p:blipFill>
          <a:blip r:embed="rId7"/>
          <a:stretch>
            <a:fillRect/>
          </a:stretch>
        </p:blipFill>
        <p:spPr>
          <a:xfrm>
            <a:off x="1308520" y="4575094"/>
            <a:ext cx="2185675" cy="647030"/>
          </a:xfrm>
          <a:prstGeom prst="rect">
            <a:avLst/>
          </a:prstGeom>
        </p:spPr>
      </p:pic>
    </p:spTree>
    <p:extLst>
      <p:ext uri="{BB962C8B-B14F-4D97-AF65-F5344CB8AC3E}">
        <p14:creationId xmlns:p14="http://schemas.microsoft.com/office/powerpoint/2010/main" val="2165976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3933EF-6542-403C-88BA-43482E0BFFED}"/>
              </a:ext>
            </a:extLst>
          </p:cNvPr>
          <p:cNvSpPr>
            <a:spLocks noGrp="1"/>
          </p:cNvSpPr>
          <p:nvPr>
            <p:ph type="title"/>
          </p:nvPr>
        </p:nvSpPr>
        <p:spPr/>
        <p:txBody>
          <a:bodyPr/>
          <a:lstStyle/>
          <a:p>
            <a:r>
              <a:rPr lang="en-US" dirty="0"/>
              <a:t>How to read the results</a:t>
            </a:r>
            <a:endParaRPr lang="en-GB" dirty="0"/>
          </a:p>
        </p:txBody>
      </p:sp>
      <p:sp>
        <p:nvSpPr>
          <p:cNvPr id="16" name="Text Placeholder 1"/>
          <p:cNvSpPr>
            <a:spLocks noGrp="1"/>
          </p:cNvSpPr>
          <p:nvPr>
            <p:ph type="body" sz="quarter" idx="10"/>
          </p:nvPr>
        </p:nvSpPr>
        <p:spPr>
          <a:xfrm>
            <a:off x="334432" y="864193"/>
            <a:ext cx="11279718" cy="736007"/>
          </a:xfrm>
        </p:spPr>
        <p:txBody>
          <a:bodyPr>
            <a:normAutofit/>
          </a:bodyPr>
          <a:lstStyle/>
          <a:p>
            <a:r>
              <a:rPr lang="en-GB" dirty="0"/>
              <a:t>This report will look at data in 2 main ways: firstly, findings at a total level and secondly, findings split by key voting segments.</a:t>
            </a:r>
          </a:p>
        </p:txBody>
      </p:sp>
      <p:sp>
        <p:nvSpPr>
          <p:cNvPr id="17" name="Slide Number Placeholder 4"/>
          <p:cNvSpPr>
            <a:spLocks noGrp="1"/>
          </p:cNvSpPr>
          <p:nvPr>
            <p:ph type="sldNum" sz="quarter" idx="12"/>
          </p:nvPr>
        </p:nvSpPr>
        <p:spPr>
          <a:xfrm>
            <a:off x="89253" y="6356359"/>
            <a:ext cx="398417"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C4C6F56-B3DB-B64D-89A3-7D5B0D04A5CD}" type="slidenum">
              <a:rPr kumimoji="0" lang="en-GB" sz="900" b="0" i="0" u="none" strike="noStrike" kern="1200" cap="none" spc="0" normalizeH="0" baseline="0" noProof="0" smtClean="0">
                <a:ln>
                  <a:noFill/>
                </a:ln>
                <a:solidFill>
                  <a:srgbClr val="4A4A49"/>
                </a:solidFill>
                <a:effectLst/>
                <a:uLnTx/>
                <a:uFillTx/>
                <a:latin typeface="Calibri" panose="020F0502020204030204" pitchFamily="34" charset="0"/>
                <a:ea typeface="+mn-ea"/>
                <a:cs typeface="Calibri" panose="020F05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GB"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endParaRPr>
          </a:p>
        </p:txBody>
      </p:sp>
      <p:sp>
        <p:nvSpPr>
          <p:cNvPr id="18" name="Footer Placeholder 5"/>
          <p:cNvSpPr>
            <a:spLocks noGrp="1"/>
          </p:cNvSpPr>
          <p:nvPr>
            <p:ph type="ftr" sz="quarter" idx="11"/>
          </p:nvPr>
        </p:nvSpPr>
        <p:spPr>
          <a:xfrm>
            <a:off x="592183" y="6356359"/>
            <a:ext cx="1102196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rPr>
              <a:t>How to read the results</a:t>
            </a:r>
          </a:p>
        </p:txBody>
      </p:sp>
      <p:graphicFrame>
        <p:nvGraphicFramePr>
          <p:cNvPr id="20" name="Content Placeholder 6"/>
          <p:cNvGraphicFramePr>
            <a:graphicFrameLocks/>
          </p:cNvGraphicFramePr>
          <p:nvPr>
            <p:extLst>
              <p:ext uri="{D42A27DB-BD31-4B8C-83A1-F6EECF244321}">
                <p14:modId xmlns:p14="http://schemas.microsoft.com/office/powerpoint/2010/main" val="3281627810"/>
              </p:ext>
            </p:extLst>
          </p:nvPr>
        </p:nvGraphicFramePr>
        <p:xfrm>
          <a:off x="2858183" y="2983230"/>
          <a:ext cx="6056376" cy="3148013"/>
        </p:xfrm>
        <a:graphic>
          <a:graphicData uri="http://schemas.openxmlformats.org/drawingml/2006/chart">
            <c:chart xmlns:c="http://schemas.openxmlformats.org/drawingml/2006/chart" xmlns:r="http://schemas.openxmlformats.org/officeDocument/2006/relationships" r:id="rId3"/>
          </a:graphicData>
        </a:graphic>
      </p:graphicFrame>
      <p:sp>
        <p:nvSpPr>
          <p:cNvPr id="23" name="AutoShape 16"/>
          <p:cNvSpPr>
            <a:spLocks noChangeArrowheads="1"/>
          </p:cNvSpPr>
          <p:nvPr/>
        </p:nvSpPr>
        <p:spPr bwMode="auto">
          <a:xfrm>
            <a:off x="5041027" y="6211103"/>
            <a:ext cx="1690688" cy="290512"/>
          </a:xfrm>
          <a:prstGeom prst="roundRect">
            <a:avLst>
              <a:gd name="adj" fmla="val 16667"/>
            </a:avLst>
          </a:prstGeom>
          <a:solidFill>
            <a:srgbClr val="A1A1A1"/>
          </a:solidFill>
          <a:ln w="38100">
            <a:solidFill>
              <a:schemeClr val="bg1"/>
            </a:solidFill>
            <a:round/>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
                <a:srgbClr val="0082D1"/>
              </a:buClr>
              <a:buSzTx/>
              <a:buFont typeface="Times" pitchFamily="18" charset="0"/>
              <a:buNone/>
              <a:tabLst/>
              <a:defRPr/>
            </a:pPr>
            <a:r>
              <a:rPr kumimoji="0" lang="en-GB" sz="1400" b="0" i="0" u="none" strike="noStrike" kern="0" cap="none" spc="0" normalizeH="0" baseline="0" noProof="0" dirty="0">
                <a:ln>
                  <a:noFill/>
                </a:ln>
                <a:solidFill>
                  <a:srgbClr val="FFFFFF"/>
                </a:solidFill>
                <a:effectLst/>
                <a:uLnTx/>
                <a:uFillTx/>
                <a:latin typeface="Franklin Gothic Book"/>
                <a:ea typeface="+mn-ea"/>
                <a:cs typeface="+mn-cs"/>
              </a:rPr>
              <a:t>Dummy Data</a:t>
            </a:r>
          </a:p>
        </p:txBody>
      </p:sp>
      <p:sp>
        <p:nvSpPr>
          <p:cNvPr id="24" name="Rectangular Callout 1"/>
          <p:cNvSpPr/>
          <p:nvPr/>
        </p:nvSpPr>
        <p:spPr>
          <a:xfrm>
            <a:off x="246512" y="4536106"/>
            <a:ext cx="2758955" cy="1130929"/>
          </a:xfrm>
          <a:prstGeom prst="wedgeRectCallout">
            <a:avLst>
              <a:gd name="adj1" fmla="val 59887"/>
              <a:gd name="adj2" fmla="val -20460"/>
            </a:avLst>
          </a:prstGeom>
          <a:solidFill>
            <a:srgbClr val="A1A1A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82D1"/>
              </a:buClr>
              <a:buSzTx/>
              <a:buFontTx/>
              <a:buNone/>
              <a:tabLst/>
              <a:defRPr/>
            </a:pPr>
            <a:r>
              <a:rPr kumimoji="0" lang="en-GB" sz="14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Total</a:t>
            </a:r>
            <a:r>
              <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a:t>
            </a:r>
            <a:r>
              <a:rPr kumimoji="0" lang="en-GB" sz="14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This is all people interviewed, combined into one group</a:t>
            </a:r>
          </a:p>
        </p:txBody>
      </p:sp>
      <p:sp>
        <p:nvSpPr>
          <p:cNvPr id="25" name="Rectangular Callout 24"/>
          <p:cNvSpPr/>
          <p:nvPr/>
        </p:nvSpPr>
        <p:spPr>
          <a:xfrm>
            <a:off x="5619420" y="1956443"/>
            <a:ext cx="3048162" cy="1378157"/>
          </a:xfrm>
          <a:prstGeom prst="wedgeRectCallout">
            <a:avLst>
              <a:gd name="adj1" fmla="val -35551"/>
              <a:gd name="adj2" fmla="val 70559"/>
            </a:avLst>
          </a:prstGeom>
          <a:solidFill>
            <a:srgbClr val="A1A1A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82D1"/>
              </a:buClr>
              <a:buSzTx/>
              <a:buFont typeface="Times" pitchFamily="18" charset="0"/>
              <a:buNone/>
              <a:tabLst/>
              <a:defRPr/>
            </a:pPr>
            <a:r>
              <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We observe the differences   </a:t>
            </a:r>
          </a:p>
          <a:p>
            <a:pPr marL="0" marR="0" lvl="0" indent="0" algn="ctr" defTabSz="914400" rtl="0" eaLnBrk="1" fontAlgn="auto" latinLnBrk="0" hangingPunct="1">
              <a:lnSpc>
                <a:spcPct val="100000"/>
              </a:lnSpc>
              <a:spcBef>
                <a:spcPts val="0"/>
              </a:spcBef>
              <a:spcAft>
                <a:spcPts val="0"/>
              </a:spcAft>
              <a:buClr>
                <a:srgbClr val="0082D1"/>
              </a:buClr>
              <a:buSzTx/>
              <a:buFont typeface="Times" pitchFamily="18" charset="0"/>
              <a:buNone/>
              <a:tabLst/>
              <a:defRPr/>
            </a:pPr>
            <a:r>
              <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between the total and segments</a:t>
            </a:r>
          </a:p>
          <a:p>
            <a:pPr marL="0" marR="0" lvl="0" indent="0" algn="ctr" defTabSz="914400" rtl="0" eaLnBrk="1" fontAlgn="auto" latinLnBrk="0" hangingPunct="1">
              <a:lnSpc>
                <a:spcPct val="100000"/>
              </a:lnSpc>
              <a:spcBef>
                <a:spcPts val="0"/>
              </a:spcBef>
              <a:spcAft>
                <a:spcPts val="0"/>
              </a:spcAft>
              <a:buClr>
                <a:srgbClr val="0082D1"/>
              </a:buClr>
              <a:buSzTx/>
              <a:buFont typeface="Times" pitchFamily="18" charset="0"/>
              <a:buNone/>
              <a:tabLst/>
              <a:defRPr/>
            </a:pPr>
            <a:r>
              <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to understand what makes each segment different</a:t>
            </a:r>
          </a:p>
        </p:txBody>
      </p:sp>
      <p:sp>
        <p:nvSpPr>
          <p:cNvPr id="26" name="Rectangular Callout 28"/>
          <p:cNvSpPr/>
          <p:nvPr/>
        </p:nvSpPr>
        <p:spPr>
          <a:xfrm>
            <a:off x="2487214" y="1956443"/>
            <a:ext cx="2761237" cy="1322053"/>
          </a:xfrm>
          <a:prstGeom prst="wedgeRectCallout">
            <a:avLst>
              <a:gd name="adj1" fmla="val 33788"/>
              <a:gd name="adj2" fmla="val 70512"/>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82D1"/>
              </a:buClr>
              <a:buSzTx/>
              <a:buFont typeface="Times" pitchFamily="18" charset="0"/>
              <a:buNone/>
              <a:tabLst/>
              <a:defRPr/>
            </a:pPr>
            <a:r>
              <a:rPr kumimoji="0" lang="en-GB" sz="14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Segments</a:t>
            </a:r>
            <a:r>
              <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a:t>
            </a:r>
            <a:r>
              <a:rPr kumimoji="0" lang="en-GB" sz="14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These are people defined by a unique set of characteristics and opinions</a:t>
            </a:r>
          </a:p>
        </p:txBody>
      </p:sp>
      <p:sp>
        <p:nvSpPr>
          <p:cNvPr id="27" name="Rectangular Callout 24"/>
          <p:cNvSpPr/>
          <p:nvPr/>
        </p:nvSpPr>
        <p:spPr>
          <a:xfrm>
            <a:off x="8903458" y="4536106"/>
            <a:ext cx="3048162" cy="1130929"/>
          </a:xfrm>
          <a:prstGeom prst="wedgeRectCallout">
            <a:avLst>
              <a:gd name="adj1" fmla="val -55863"/>
              <a:gd name="adj2" fmla="val 23562"/>
            </a:avLst>
          </a:prstGeom>
          <a:solidFill>
            <a:srgbClr val="A1A1A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buClr>
                <a:srgbClr val="0082D1"/>
              </a:buClr>
              <a:defRPr/>
            </a:pPr>
            <a:r>
              <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In this example we could say that: </a:t>
            </a:r>
            <a:r>
              <a:rPr lang="en-GB" sz="1400" kern="0" dirty="0">
                <a:solidFill>
                  <a:srgbClr val="FFFFFF"/>
                </a:solidFill>
                <a:latin typeface="Calibri" panose="020F0502020204030204" pitchFamily="34" charset="0"/>
                <a:cs typeface="Calibri" panose="020F0502020204030204" pitchFamily="34" charset="0"/>
              </a:rPr>
              <a:t>Segment 1, 2 and 3</a:t>
            </a:r>
            <a:r>
              <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agree less with the example statement when compared to other Segments.</a:t>
            </a:r>
          </a:p>
        </p:txBody>
      </p:sp>
      <p:sp>
        <p:nvSpPr>
          <p:cNvPr id="28" name="Text Placeholder 1"/>
          <p:cNvSpPr txBox="1">
            <a:spLocks/>
          </p:cNvSpPr>
          <p:nvPr/>
        </p:nvSpPr>
        <p:spPr>
          <a:xfrm>
            <a:off x="3390235" y="3814737"/>
            <a:ext cx="4992272" cy="418374"/>
          </a:xfrm>
          <a:prstGeom prst="rect">
            <a:avLst/>
          </a:prstGeom>
        </p:spPr>
        <p:txBody>
          <a:bodyPr lIns="0">
            <a:normAutofit/>
          </a:bodyPr>
          <a:lstStyle>
            <a:lvl1pPr marL="0" indent="0" algn="l" defTabSz="122764" rtl="0" eaLnBrk="1" latinLnBrk="0" hangingPunct="1">
              <a:spcBef>
                <a:spcPct val="20000"/>
              </a:spcBef>
              <a:buFontTx/>
              <a:buNone/>
              <a:defRPr sz="1467" kern="1200">
                <a:solidFill>
                  <a:srgbClr val="4A4A4A"/>
                </a:solidFill>
                <a:latin typeface="Calibri" panose="020F0502020204030204" pitchFamily="34" charset="0"/>
                <a:ea typeface="+mn-ea"/>
                <a:cs typeface="Calibri" panose="020F0502020204030204" pitchFamily="34" charset="0"/>
              </a:defRPr>
            </a:lvl1pPr>
            <a:lvl2pPr marL="237061" indent="0" algn="l" defTabSz="0" rtl="0" eaLnBrk="1" latinLnBrk="0" hangingPunct="1">
              <a:spcBef>
                <a:spcPct val="20000"/>
              </a:spcBef>
              <a:buFontTx/>
              <a:buNone/>
              <a:defRPr sz="1400" kern="1200">
                <a:solidFill>
                  <a:srgbClr val="4A4A4A"/>
                </a:solidFill>
                <a:latin typeface="Calibri" panose="020F0502020204030204" pitchFamily="34" charset="0"/>
                <a:ea typeface="+mn-ea"/>
                <a:cs typeface="Calibri" panose="020F0502020204030204" pitchFamily="34" charset="0"/>
              </a:defRPr>
            </a:lvl2pPr>
            <a:lvl3pPr marL="596885" indent="0" algn="l" defTabSz="0" rtl="0" eaLnBrk="1" latinLnBrk="0" hangingPunct="1">
              <a:spcBef>
                <a:spcPct val="20000"/>
              </a:spcBef>
              <a:buFontTx/>
              <a:buNone/>
              <a:defRPr sz="1333" kern="1200">
                <a:solidFill>
                  <a:srgbClr val="4A4A4A"/>
                </a:solidFill>
                <a:latin typeface="Calibri" panose="020F0502020204030204" pitchFamily="34" charset="0"/>
                <a:ea typeface="+mn-ea"/>
                <a:cs typeface="Calibri" panose="020F0502020204030204" pitchFamily="34" charset="0"/>
              </a:defRPr>
            </a:lvl3pPr>
            <a:lvl4pPr marL="958827" indent="0" algn="l" defTabSz="0" rtl="0" eaLnBrk="1" latinLnBrk="0" hangingPunct="1">
              <a:spcBef>
                <a:spcPct val="20000"/>
              </a:spcBef>
              <a:buFontTx/>
              <a:buNone/>
              <a:defRPr sz="1200" kern="1200">
                <a:solidFill>
                  <a:srgbClr val="4A4A4A"/>
                </a:solidFill>
                <a:latin typeface="Calibri" panose="020F0502020204030204" pitchFamily="34" charset="0"/>
                <a:ea typeface="+mn-ea"/>
                <a:cs typeface="Calibri" panose="020F0502020204030204" pitchFamily="34" charset="0"/>
              </a:defRPr>
            </a:lvl4pPr>
            <a:lvl5pPr marL="1322884" indent="0" algn="l" defTabSz="0" rtl="0" eaLnBrk="1" latinLnBrk="0" hangingPunct="1">
              <a:spcBef>
                <a:spcPct val="20000"/>
              </a:spcBef>
              <a:buFontTx/>
              <a:buNone/>
              <a:defRPr sz="1067" kern="1200">
                <a:solidFill>
                  <a:srgbClr val="4A4A4A"/>
                </a:solidFill>
                <a:latin typeface="Calibri" panose="020F0502020204030204" pitchFamily="34" charset="0"/>
                <a:ea typeface="+mn-ea"/>
                <a:cs typeface="Calibri" panose="020F0502020204030204"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ctr" defTabSz="122764" rtl="0" eaLnBrk="1" fontAlgn="auto" latinLnBrk="0" hangingPunct="1">
              <a:lnSpc>
                <a:spcPct val="100000"/>
              </a:lnSpc>
              <a:spcBef>
                <a:spcPct val="20000"/>
              </a:spcBef>
              <a:spcAft>
                <a:spcPts val="0"/>
              </a:spcAft>
              <a:buClrTx/>
              <a:buSzTx/>
              <a:buFontTx/>
              <a:buNone/>
              <a:tabLst/>
              <a:defRPr/>
            </a:pPr>
            <a:r>
              <a:rPr kumimoji="0" lang="en-GB" sz="1400" b="0" i="0" u="none" strike="noStrike" kern="1200" cap="none" spc="0" normalizeH="0" baseline="0" noProof="0" dirty="0">
                <a:ln>
                  <a:noFill/>
                </a:ln>
                <a:solidFill>
                  <a:srgbClr val="4A4A4A"/>
                </a:solidFill>
                <a:effectLst/>
                <a:uLnTx/>
                <a:uFillTx/>
                <a:latin typeface="Calibri" panose="020F0502020204030204" pitchFamily="34" charset="0"/>
                <a:ea typeface="+mn-ea"/>
                <a:cs typeface="Calibri" panose="020F0502020204030204" pitchFamily="34" charset="0"/>
              </a:rPr>
              <a:t>How much do you agree or disagree with this example statement?</a:t>
            </a:r>
          </a:p>
        </p:txBody>
      </p:sp>
    </p:spTree>
    <p:extLst>
      <p:ext uri="{BB962C8B-B14F-4D97-AF65-F5344CB8AC3E}">
        <p14:creationId xmlns:p14="http://schemas.microsoft.com/office/powerpoint/2010/main" val="1937865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1AB261FF-1380-4BF6-A652-567B9477B052}"/>
              </a:ext>
            </a:extLst>
          </p:cNvPr>
          <p:cNvSpPr/>
          <p:nvPr/>
        </p:nvSpPr>
        <p:spPr>
          <a:xfrm>
            <a:off x="3063812" y="2992108"/>
            <a:ext cx="6064371" cy="87377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4A4A49">
                    <a:lumMod val="75000"/>
                  </a:srgbClr>
                </a:solidFill>
                <a:effectLst/>
                <a:uLnTx/>
                <a:uFillTx/>
                <a:latin typeface="Proxima Nova Alt Th" panose="02000506030000020004" pitchFamily="50" charset="0"/>
                <a:ea typeface="+mn-ea"/>
                <a:cs typeface="+mn-cs"/>
              </a:rPr>
              <a:t>Executive </a:t>
            </a:r>
            <a:r>
              <a:rPr lang="en-GB" sz="4800" dirty="0">
                <a:solidFill>
                  <a:srgbClr val="4A4A49">
                    <a:lumMod val="75000"/>
                  </a:srgbClr>
                </a:solidFill>
                <a:latin typeface="Proxima Nova Alt Th" panose="02000506030000020004" pitchFamily="50" charset="0"/>
              </a:rPr>
              <a:t>s</a:t>
            </a:r>
            <a:r>
              <a:rPr kumimoji="0" lang="en-GB" sz="4800" b="0" i="0" u="none" strike="noStrike" kern="1200" cap="none" spc="0" normalizeH="0" baseline="0" noProof="0" dirty="0" err="1">
                <a:ln>
                  <a:noFill/>
                </a:ln>
                <a:solidFill>
                  <a:srgbClr val="4A4A49">
                    <a:lumMod val="75000"/>
                  </a:srgbClr>
                </a:solidFill>
                <a:effectLst/>
                <a:uLnTx/>
                <a:uFillTx/>
                <a:latin typeface="Proxima Nova Alt Th" panose="02000506030000020004" pitchFamily="50" charset="0"/>
                <a:ea typeface="+mn-ea"/>
                <a:cs typeface="+mn-cs"/>
              </a:rPr>
              <a:t>ummary</a:t>
            </a:r>
            <a:endParaRPr kumimoji="0" lang="en-GB" sz="4800" b="1" i="0" u="none" strike="noStrike" kern="1200" cap="none" spc="0" normalizeH="0" baseline="0" noProof="0" dirty="0">
              <a:ln>
                <a:noFill/>
              </a:ln>
              <a:solidFill>
                <a:srgbClr val="4A4A49">
                  <a:lumMod val="75000"/>
                </a:srgbClr>
              </a:solidFill>
              <a:effectLst/>
              <a:uLnTx/>
              <a:uFillTx/>
              <a:latin typeface="Proxima Nova Alt Th" panose="02000506030000020004" pitchFamily="50" charset="0"/>
              <a:ea typeface="+mn-ea"/>
              <a:cs typeface="+mn-cs"/>
            </a:endParaRPr>
          </a:p>
        </p:txBody>
      </p:sp>
    </p:spTree>
    <p:extLst>
      <p:ext uri="{BB962C8B-B14F-4D97-AF65-F5344CB8AC3E}">
        <p14:creationId xmlns:p14="http://schemas.microsoft.com/office/powerpoint/2010/main" val="2102296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6C6615-231E-4FF8-8341-087050C358F5}"/>
              </a:ext>
            </a:extLst>
          </p:cNvPr>
          <p:cNvSpPr>
            <a:spLocks noGrp="1"/>
          </p:cNvSpPr>
          <p:nvPr>
            <p:ph type="body" sz="quarter" idx="10"/>
          </p:nvPr>
        </p:nvSpPr>
        <p:spPr>
          <a:xfrm>
            <a:off x="334432" y="879231"/>
            <a:ext cx="11279718" cy="5547946"/>
          </a:xfrm>
        </p:spPr>
        <p:txBody>
          <a:bodyPr/>
          <a:lstStyle/>
          <a:p>
            <a:r>
              <a:rPr lang="en-GB" sz="1400" b="1" dirty="0"/>
              <a:t>Voting attitudes and behaviours</a:t>
            </a:r>
          </a:p>
          <a:p>
            <a:r>
              <a:rPr lang="en-GB" sz="1200" dirty="0"/>
              <a:t>Turnout to the 2014 European Parliament elections was quite low (18%) and this is reflected in the 2019 intentions to vote, which is also relatively low compared to other countries surveyed. It will be important to encourage those open to voting to actually vote in 2019. The parties polling highest amongst potential voters are: </a:t>
            </a:r>
            <a:r>
              <a:rPr lang="en-GB" sz="1200" dirty="0" err="1"/>
              <a:t>ANO</a:t>
            </a:r>
            <a:r>
              <a:rPr lang="en-GB" sz="1200" dirty="0"/>
              <a:t>, </a:t>
            </a:r>
            <a:r>
              <a:rPr lang="en-GB" sz="1200" dirty="0" err="1"/>
              <a:t>Pirati</a:t>
            </a:r>
            <a:r>
              <a:rPr lang="en-GB" sz="1200" dirty="0"/>
              <a:t>, ODS, and SPD.</a:t>
            </a:r>
          </a:p>
          <a:p>
            <a:endParaRPr lang="en-GB" sz="1200" dirty="0"/>
          </a:p>
          <a:p>
            <a:r>
              <a:rPr lang="en-GB" sz="1400" b="1" dirty="0"/>
              <a:t>Reasons for voting in 2019 European Parliament elections</a:t>
            </a:r>
          </a:p>
          <a:p>
            <a:r>
              <a:rPr lang="en-GB" sz="1200" dirty="0"/>
              <a:t>Reducing corruption and keeping extremists out of power are cited as important calls to action for voting in the next elections. Calling on people’s sense of duty and that you need to vote to influence the changes you would like to see are also important. A party that will influence EU decisions that directly impact people’s day-to-day lives is likely to be popular, as is one that reduces migration.</a:t>
            </a:r>
          </a:p>
          <a:p>
            <a:endParaRPr lang="en-GB" sz="1200" dirty="0"/>
          </a:p>
          <a:p>
            <a:r>
              <a:rPr lang="en-GB" sz="1400" b="1" dirty="0"/>
              <a:t>Personal concerns</a:t>
            </a:r>
          </a:p>
          <a:p>
            <a:r>
              <a:rPr lang="en-GB" sz="1200" dirty="0"/>
              <a:t>Corruption, the general state of politics, pollution and migration feature highly on a list of potential voters personal concerns. Socio-economics and personal finances are also personal concerns in Czech Republic. </a:t>
            </a:r>
          </a:p>
          <a:p>
            <a:endParaRPr lang="en-GB" b="1" dirty="0"/>
          </a:p>
          <a:p>
            <a:r>
              <a:rPr lang="en-GB" sz="1400" b="1" dirty="0"/>
              <a:t>Issues for parties to prioritize</a:t>
            </a:r>
          </a:p>
          <a:p>
            <a:r>
              <a:rPr lang="en-GB" sz="1200" dirty="0"/>
              <a:t>While global warming itself isn’t a top priority for potential voters, issues relating to the environment are: around 4 in 5 would like parties to prioritise protecting the environment, animals &amp; nature, sustainable agriculture and reducing air pollution. Defence is also important (against terrorism, external threats and defending human rights), as is economics (ending tax evasion, favourable trade agreements, reducing price of fuel and electricity).</a:t>
            </a:r>
          </a:p>
          <a:p>
            <a:endParaRPr lang="en-GB" b="1" dirty="0"/>
          </a:p>
          <a:p>
            <a:r>
              <a:rPr lang="en-GB" sz="1400" b="1" dirty="0"/>
              <a:t>How to reach potential voters</a:t>
            </a:r>
          </a:p>
          <a:p>
            <a:r>
              <a:rPr lang="en-GB" sz="1200" dirty="0"/>
              <a:t>Environmentally-focussed messaging resonates most with potential voters, as well as energy transition and cutting bills. The top messages selected as important for parties to say and do are:</a:t>
            </a:r>
          </a:p>
          <a:p>
            <a:pPr fontAlgn="b">
              <a:spcBef>
                <a:spcPts val="0"/>
              </a:spcBef>
            </a:pPr>
            <a:r>
              <a:rPr lang="en-GB" sz="1200" dirty="0">
                <a:solidFill>
                  <a:srgbClr val="4A4A49"/>
                </a:solidFill>
              </a:rPr>
              <a:t>	1. The state of the environment is worsening due to waste, pollution and harmful activities. We will force the most polluting companies to clean up and stop destroying our planet.</a:t>
            </a:r>
            <a:endParaRPr lang="en-GB" sz="1800" dirty="0">
              <a:latin typeface="Arial" panose="020B0604020202020204" pitchFamily="34" charset="0"/>
            </a:endParaRPr>
          </a:p>
          <a:p>
            <a:pPr fontAlgn="b">
              <a:spcBef>
                <a:spcPts val="0"/>
              </a:spcBef>
            </a:pPr>
            <a:r>
              <a:rPr lang="en-GB" sz="1200" dirty="0">
                <a:solidFill>
                  <a:srgbClr val="4A4A49"/>
                </a:solidFill>
              </a:rPr>
              <a:t>	2. It is important to produce food in a healthy, sustainable way. We will cut the use of pesticides and antibiotics in food production to ensure everyone is healthier.</a:t>
            </a:r>
            <a:endParaRPr lang="en-GB" sz="1800" dirty="0">
              <a:latin typeface="Arial" panose="020B0604020202020204" pitchFamily="34" charset="0"/>
            </a:endParaRPr>
          </a:p>
          <a:p>
            <a:pPr fontAlgn="b">
              <a:spcBef>
                <a:spcPts val="0"/>
              </a:spcBef>
            </a:pPr>
            <a:r>
              <a:rPr lang="en-GB" sz="1200" dirty="0">
                <a:solidFill>
                  <a:srgbClr val="4A4A49"/>
                </a:solidFill>
              </a:rPr>
              <a:t>	3. Nature is under threat across Europe. We will work to protect it and stop those who are destroying our wildlife.</a:t>
            </a:r>
            <a:endParaRPr lang="en-GB" sz="1800" dirty="0">
              <a:latin typeface="Arial" panose="020B0604020202020204" pitchFamily="34" charset="0"/>
            </a:endParaRPr>
          </a:p>
          <a:p>
            <a:pPr fontAlgn="b">
              <a:spcBef>
                <a:spcPts val="0"/>
              </a:spcBef>
            </a:pPr>
            <a:r>
              <a:rPr lang="en-GB" sz="1200" dirty="0">
                <a:solidFill>
                  <a:srgbClr val="4A4A49"/>
                </a:solidFill>
              </a:rPr>
              <a:t>	4. Electricity and gas prices are rising and are too expensive for many people. We will ensure the switch to clean energy cuts bills.</a:t>
            </a:r>
            <a:endParaRPr lang="en-GB" sz="1800" dirty="0">
              <a:latin typeface="Arial" panose="020B0604020202020204" pitchFamily="34" charset="0"/>
            </a:endParaRPr>
          </a:p>
          <a:p>
            <a:pPr fontAlgn="b">
              <a:spcBef>
                <a:spcPts val="0"/>
              </a:spcBef>
            </a:pPr>
            <a:r>
              <a:rPr lang="en-GB" sz="1200" dirty="0">
                <a:solidFill>
                  <a:srgbClr val="4A4A49"/>
                </a:solidFill>
              </a:rPr>
              <a:t>	5. The problem of plastic waste is very serious. We will support laws to reduce single-use plastic.</a:t>
            </a:r>
            <a:endParaRPr lang="en-GB" sz="1800" dirty="0">
              <a:latin typeface="Arial" panose="020B0604020202020204" pitchFamily="34" charset="0"/>
            </a:endParaRPr>
          </a:p>
          <a:p>
            <a:endParaRPr lang="en-GB" sz="1200" dirty="0"/>
          </a:p>
          <a:p>
            <a:endParaRPr lang="en-GB" b="1" dirty="0"/>
          </a:p>
        </p:txBody>
      </p:sp>
      <p:sp>
        <p:nvSpPr>
          <p:cNvPr id="3" name="Title 2">
            <a:extLst>
              <a:ext uri="{FF2B5EF4-FFF2-40B4-BE49-F238E27FC236}">
                <a16:creationId xmlns:a16="http://schemas.microsoft.com/office/drawing/2014/main" id="{CB81BA20-C7D9-4280-989D-A4F47E7A4B58}"/>
              </a:ext>
            </a:extLst>
          </p:cNvPr>
          <p:cNvSpPr>
            <a:spLocks noGrp="1"/>
          </p:cNvSpPr>
          <p:nvPr>
            <p:ph type="title"/>
          </p:nvPr>
        </p:nvSpPr>
        <p:spPr>
          <a:xfrm>
            <a:off x="202234" y="272744"/>
            <a:ext cx="9506915" cy="365125"/>
          </a:xfrm>
        </p:spPr>
        <p:txBody>
          <a:bodyPr/>
          <a:lstStyle/>
          <a:p>
            <a:r>
              <a:rPr lang="en-GB" dirty="0"/>
              <a:t>Overall summary of findings</a:t>
            </a:r>
          </a:p>
        </p:txBody>
      </p:sp>
      <p:sp>
        <p:nvSpPr>
          <p:cNvPr id="5" name="Slide Number Placeholder 4">
            <a:extLst>
              <a:ext uri="{FF2B5EF4-FFF2-40B4-BE49-F238E27FC236}">
                <a16:creationId xmlns:a16="http://schemas.microsoft.com/office/drawing/2014/main" id="{5D14A3AD-62E1-4C0A-9455-732938475D8E}"/>
              </a:ext>
            </a:extLst>
          </p:cNvPr>
          <p:cNvSpPr>
            <a:spLocks noGrp="1"/>
          </p:cNvSpPr>
          <p:nvPr>
            <p:ph type="sldNum" sz="quarter" idx="12"/>
          </p:nvPr>
        </p:nvSpPr>
        <p:spPr/>
        <p:txBody>
          <a:bodyPr/>
          <a:lstStyle/>
          <a:p>
            <a:fld id="{6C4C6F56-B3DB-B64D-89A3-7D5B0D04A5CD}" type="slidenum">
              <a:rPr lang="en-GB" smtClean="0"/>
              <a:pPr/>
              <a:t>8</a:t>
            </a:fld>
            <a:endParaRPr lang="en-GB" dirty="0"/>
          </a:p>
        </p:txBody>
      </p:sp>
      <p:sp>
        <p:nvSpPr>
          <p:cNvPr id="6" name="Footer Placeholder 5">
            <a:extLst>
              <a:ext uri="{FF2B5EF4-FFF2-40B4-BE49-F238E27FC236}">
                <a16:creationId xmlns:a16="http://schemas.microsoft.com/office/drawing/2014/main" id="{EEB92BA0-3B9F-46E4-99D8-3AF6F2E7E34F}"/>
              </a:ext>
            </a:extLst>
          </p:cNvPr>
          <p:cNvSpPr>
            <a:spLocks noGrp="1"/>
          </p:cNvSpPr>
          <p:nvPr>
            <p:ph type="ftr" sz="quarter" idx="11"/>
          </p:nvPr>
        </p:nvSpPr>
        <p:spPr/>
        <p:txBody>
          <a:bodyPr/>
          <a:lstStyle/>
          <a:p>
            <a:r>
              <a:rPr lang="en-US" dirty="0"/>
              <a:t>Overall summary</a:t>
            </a:r>
          </a:p>
        </p:txBody>
      </p:sp>
    </p:spTree>
    <p:extLst>
      <p:ext uri="{BB962C8B-B14F-4D97-AF65-F5344CB8AC3E}">
        <p14:creationId xmlns:p14="http://schemas.microsoft.com/office/powerpoint/2010/main" val="3344723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1">
            <a:extLst>
              <a:ext uri="{FF2B5EF4-FFF2-40B4-BE49-F238E27FC236}">
                <a16:creationId xmlns:a16="http://schemas.microsoft.com/office/drawing/2014/main" id="{50279B0C-F48A-46B9-94E0-87A540D0B9F9}"/>
              </a:ext>
            </a:extLst>
          </p:cNvPr>
          <p:cNvGraphicFramePr>
            <a:graphicFrameLocks/>
          </p:cNvGraphicFramePr>
          <p:nvPr>
            <p:extLst>
              <p:ext uri="{D42A27DB-BD31-4B8C-83A1-F6EECF244321}">
                <p14:modId xmlns:p14="http://schemas.microsoft.com/office/powerpoint/2010/main" val="428012416"/>
              </p:ext>
            </p:extLst>
          </p:nvPr>
        </p:nvGraphicFramePr>
        <p:xfrm>
          <a:off x="2860953" y="4883085"/>
          <a:ext cx="6056376" cy="1711549"/>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Placeholder 1">
            <a:extLst>
              <a:ext uri="{FF2B5EF4-FFF2-40B4-BE49-F238E27FC236}">
                <a16:creationId xmlns:a16="http://schemas.microsoft.com/office/drawing/2014/main" id="{41E44650-1A0E-45E4-93C8-5C00C8EA759C}"/>
              </a:ext>
            </a:extLst>
          </p:cNvPr>
          <p:cNvSpPr>
            <a:spLocks noGrp="1"/>
          </p:cNvSpPr>
          <p:nvPr>
            <p:ph type="body" sz="quarter" idx="10"/>
          </p:nvPr>
        </p:nvSpPr>
        <p:spPr>
          <a:xfrm>
            <a:off x="334432" y="817123"/>
            <a:ext cx="11279718" cy="4065962"/>
          </a:xfrm>
        </p:spPr>
        <p:txBody>
          <a:bodyPr>
            <a:normAutofit/>
          </a:bodyPr>
          <a:lstStyle/>
          <a:p>
            <a:r>
              <a:rPr lang="en-GB" dirty="0"/>
              <a:t>Based on robust statistical analysis, 5 segments were uncovered based on attitudinal beliefs and values. Each segment has a distinct set of characteristics:</a:t>
            </a:r>
          </a:p>
          <a:p>
            <a:endParaRPr lang="en-GB" sz="300" dirty="0"/>
          </a:p>
          <a:p>
            <a:endParaRPr lang="en-GB" sz="300" dirty="0"/>
          </a:p>
          <a:p>
            <a:pPr marL="285750" indent="-285750">
              <a:buFont typeface="Arial" panose="020B0604020202020204" pitchFamily="34" charset="0"/>
              <a:buChar char="•"/>
            </a:pPr>
            <a:r>
              <a:rPr lang="en-GB" dirty="0"/>
              <a:t>Segment 1: 27%. Disengaged statist conservatives. DESCRIPTION TO GO HERE.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Segment 2: 29%. Engaged statist conservatives. DESCRIPTION TO GO HERE.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Segment 3: 17%. New liberals. DESCRIPTION TO GO HERE.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Segment 4: 5%. Anti-establishment far right. DESCRIPTION TO GO HERE.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Segment 5: 21%. Disillusioned and disengaged. DESCRIPTION TO GO HERE.</a:t>
            </a:r>
          </a:p>
          <a:p>
            <a:pPr marL="285750" indent="-285750">
              <a:buFont typeface="Arial" panose="020B0604020202020204" pitchFamily="34" charset="0"/>
              <a:buChar char="•"/>
            </a:pPr>
            <a:endParaRPr lang="en-GB" dirty="0"/>
          </a:p>
          <a:p>
            <a:r>
              <a:rPr lang="en-GB" dirty="0"/>
              <a:t>Example: </a:t>
            </a:r>
            <a:r>
              <a:rPr lang="en-GB" b="1" dirty="0"/>
              <a:t>Modern liberals</a:t>
            </a:r>
            <a:r>
              <a:rPr lang="en-GB" dirty="0"/>
              <a:t>: 18%. Cautious about the state – younger and more urban than average, they generally want to be left alone with lower taxes and social freedom, but they understand that government and international cooperation are needed for dealing with the big challenges, like climate change and foreign interference in elections.</a:t>
            </a:r>
          </a:p>
          <a:p>
            <a:pPr marL="285750" indent="-285750">
              <a:buFont typeface="Arial" panose="020B0604020202020204" pitchFamily="34" charset="0"/>
              <a:buChar char="•"/>
            </a:pPr>
            <a:endParaRPr lang="en-GB" dirty="0"/>
          </a:p>
          <a:p>
            <a:endParaRPr lang="en-GB" dirty="0"/>
          </a:p>
        </p:txBody>
      </p:sp>
      <p:sp>
        <p:nvSpPr>
          <p:cNvPr id="3" name="Title 2">
            <a:extLst>
              <a:ext uri="{FF2B5EF4-FFF2-40B4-BE49-F238E27FC236}">
                <a16:creationId xmlns:a16="http://schemas.microsoft.com/office/drawing/2014/main" id="{7C3933EF-6542-403C-88BA-43482E0BFFED}"/>
              </a:ext>
            </a:extLst>
          </p:cNvPr>
          <p:cNvSpPr>
            <a:spLocks noGrp="1"/>
          </p:cNvSpPr>
          <p:nvPr>
            <p:ph type="title"/>
          </p:nvPr>
        </p:nvSpPr>
        <p:spPr>
          <a:xfrm>
            <a:off x="202234" y="272745"/>
            <a:ext cx="9506915" cy="417530"/>
          </a:xfrm>
        </p:spPr>
        <p:txBody>
          <a:bodyPr/>
          <a:lstStyle/>
          <a:p>
            <a:r>
              <a:rPr lang="en-US" dirty="0"/>
              <a:t>Summary of segmentation</a:t>
            </a:r>
            <a:endParaRPr lang="en-GB" dirty="0"/>
          </a:p>
        </p:txBody>
      </p:sp>
      <p:sp>
        <p:nvSpPr>
          <p:cNvPr id="5" name="Slide Number Placeholder 4">
            <a:extLst>
              <a:ext uri="{FF2B5EF4-FFF2-40B4-BE49-F238E27FC236}">
                <a16:creationId xmlns:a16="http://schemas.microsoft.com/office/drawing/2014/main" id="{DF063D53-DFEE-47BD-B74B-E6AB84AE1B47}"/>
              </a:ext>
            </a:extLst>
          </p:cNvPr>
          <p:cNvSpPr>
            <a:spLocks noGrp="1"/>
          </p:cNvSpPr>
          <p:nvPr>
            <p:ph type="sldNum" sz="quarter" idx="12"/>
          </p:nvPr>
        </p:nvSpPr>
        <p:spPr/>
        <p:txBody>
          <a:bodyPr/>
          <a:lstStyle/>
          <a:p>
            <a:fld id="{6C4C6F56-B3DB-B64D-89A3-7D5B0D04A5CD}" type="slidenum">
              <a:rPr lang="en-GB" smtClean="0"/>
              <a:pPr/>
              <a:t>9</a:t>
            </a:fld>
            <a:endParaRPr lang="en-GB" dirty="0"/>
          </a:p>
        </p:txBody>
      </p:sp>
      <p:sp>
        <p:nvSpPr>
          <p:cNvPr id="6" name="Footer Placeholder 5">
            <a:extLst>
              <a:ext uri="{FF2B5EF4-FFF2-40B4-BE49-F238E27FC236}">
                <a16:creationId xmlns:a16="http://schemas.microsoft.com/office/drawing/2014/main" id="{BA59AABE-5F8F-460B-9BA5-673CE7BDEA01}"/>
              </a:ext>
            </a:extLst>
          </p:cNvPr>
          <p:cNvSpPr>
            <a:spLocks noGrp="1"/>
          </p:cNvSpPr>
          <p:nvPr>
            <p:ph type="ftr" sz="quarter" idx="11"/>
          </p:nvPr>
        </p:nvSpPr>
        <p:spPr/>
        <p:txBody>
          <a:bodyPr/>
          <a:lstStyle/>
          <a:p>
            <a:r>
              <a:rPr lang="en-US" dirty="0"/>
              <a:t>Summary of segmentation</a:t>
            </a:r>
          </a:p>
        </p:txBody>
      </p:sp>
    </p:spTree>
    <p:extLst>
      <p:ext uri="{BB962C8B-B14F-4D97-AF65-F5344CB8AC3E}">
        <p14:creationId xmlns:p14="http://schemas.microsoft.com/office/powerpoint/2010/main" val="3684716159"/>
      </p:ext>
    </p:extLst>
  </p:cSld>
  <p:clrMapOvr>
    <a:masterClrMapping/>
  </p:clrMapOvr>
</p:sld>
</file>

<file path=ppt/theme/theme1.xml><?xml version="1.0" encoding="utf-8"?>
<a:theme xmlns:a="http://schemas.openxmlformats.org/drawingml/2006/main" name="3. Processes &amp; Points">
  <a:themeElements>
    <a:clrScheme name="Custom 1">
      <a:dk1>
        <a:srgbClr val="4A4A49"/>
      </a:dk1>
      <a:lt1>
        <a:srgbClr val="FFFFFF"/>
      </a:lt1>
      <a:dk2>
        <a:srgbClr val="E02020"/>
      </a:dk2>
      <a:lt2>
        <a:srgbClr val="953088"/>
      </a:lt2>
      <a:accent1>
        <a:srgbClr val="EE7707"/>
      </a:accent1>
      <a:accent2>
        <a:srgbClr val="FFC000"/>
      </a:accent2>
      <a:accent3>
        <a:srgbClr val="A2C617"/>
      </a:accent3>
      <a:accent4>
        <a:srgbClr val="009C9C"/>
      </a:accent4>
      <a:accent5>
        <a:srgbClr val="0070C0"/>
      </a:accent5>
      <a:accent6>
        <a:srgbClr val="002060"/>
      </a:accent6>
      <a:hlink>
        <a:srgbClr val="FFC000"/>
      </a:hlink>
      <a:folHlink>
        <a:srgbClr val="FFFFFF"/>
      </a:folHlink>
    </a:clrScheme>
    <a:fontScheme name="2014 MediaCom ReBrand">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xml><?xml version="1.0" encoding="utf-8"?>
<a:theme xmlns:a="http://schemas.openxmlformats.org/drawingml/2006/main" name="1. Image Layout">
  <a:themeElements>
    <a:clrScheme name="Custom 1">
      <a:dk1>
        <a:srgbClr val="4A4A49"/>
      </a:dk1>
      <a:lt1>
        <a:srgbClr val="FFFFFF"/>
      </a:lt1>
      <a:dk2>
        <a:srgbClr val="E02020"/>
      </a:dk2>
      <a:lt2>
        <a:srgbClr val="953088"/>
      </a:lt2>
      <a:accent1>
        <a:srgbClr val="EE7707"/>
      </a:accent1>
      <a:accent2>
        <a:srgbClr val="FFC000"/>
      </a:accent2>
      <a:accent3>
        <a:srgbClr val="A2C617"/>
      </a:accent3>
      <a:accent4>
        <a:srgbClr val="009C9C"/>
      </a:accent4>
      <a:accent5>
        <a:srgbClr val="0070C0"/>
      </a:accent5>
      <a:accent6>
        <a:srgbClr val="002060"/>
      </a:accent6>
      <a:hlink>
        <a:srgbClr val="FFC000"/>
      </a:hlink>
      <a:folHlink>
        <a:srgbClr val="FFFFFF"/>
      </a:folHlink>
    </a:clrScheme>
    <a:fontScheme name="2014 MediaCom ReBrand">
      <a:majorFont>
        <a:latin typeface="Franklin Gothic Demi"/>
        <a:ea typeface=""/>
        <a:cs typeface=""/>
      </a:majorFont>
      <a:minorFont>
        <a:latin typeface="Franklin Gothic Book"/>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0.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1.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2.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5.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6.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7.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8.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9.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0.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1.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2.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3.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4.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5.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6.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7.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8.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9.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0.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1.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2.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3.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4.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5.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6.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7.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8.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9.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0.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1.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2.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3.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4.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5.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6.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7.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8.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9.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0.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1.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2.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3.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4.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5.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6.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7.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8.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9.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0.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1.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2.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3.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4.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5.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6.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7.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8.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9.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0.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1.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2.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3.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4.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5.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6.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7.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8.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9.xml><?xml version="1.0" encoding="utf-8"?>
<a:themeOverride xmlns:a="http://schemas.openxmlformats.org/drawingml/2006/main">
  <a:clrScheme name="ECF Color Palette">
    <a:dk1>
      <a:srgbClr val="000000"/>
    </a:dk1>
    <a:lt1>
      <a:srgbClr val="FFFFFF"/>
    </a:lt1>
    <a:dk2>
      <a:srgbClr val="44546A"/>
    </a:dk2>
    <a:lt2>
      <a:srgbClr val="E7E6E6"/>
    </a:lt2>
    <a:accent1>
      <a:srgbClr val="00B7C2"/>
    </a:accent1>
    <a:accent2>
      <a:srgbClr val="FFBE32"/>
    </a:accent2>
    <a:accent3>
      <a:srgbClr val="028092"/>
    </a:accent3>
    <a:accent4>
      <a:srgbClr val="FC8106"/>
    </a:accent4>
    <a:accent5>
      <a:srgbClr val="DF1376"/>
    </a:accent5>
    <a:accent6>
      <a:srgbClr val="76DF13"/>
    </a:accent6>
    <a:hlink>
      <a:srgbClr val="1CB6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2333</TotalTime>
  <Words>7338</Words>
  <Application>Microsoft Office PowerPoint</Application>
  <PresentationFormat>Širokoúhlá obrazovka</PresentationFormat>
  <Paragraphs>670</Paragraphs>
  <Slides>54</Slides>
  <Notes>54</Notes>
  <HiddenSlides>0</HiddenSlides>
  <MMClips>0</MMClips>
  <ScaleCrop>false</ScaleCrop>
  <HeadingPairs>
    <vt:vector size="6" baseType="variant">
      <vt:variant>
        <vt:lpstr>Použitá písma</vt:lpstr>
      </vt:variant>
      <vt:variant>
        <vt:i4>11</vt:i4>
      </vt:variant>
      <vt:variant>
        <vt:lpstr>Motiv</vt:lpstr>
      </vt:variant>
      <vt:variant>
        <vt:i4>2</vt:i4>
      </vt:variant>
      <vt:variant>
        <vt:lpstr>Nadpisy snímků</vt:lpstr>
      </vt:variant>
      <vt:variant>
        <vt:i4>54</vt:i4>
      </vt:variant>
    </vt:vector>
  </HeadingPairs>
  <TitlesOfParts>
    <vt:vector size="67" baseType="lpstr">
      <vt:lpstr>Arial</vt:lpstr>
      <vt:lpstr>Avenir Heavy</vt:lpstr>
      <vt:lpstr>Avenir Light</vt:lpstr>
      <vt:lpstr>Avenir Roman</vt:lpstr>
      <vt:lpstr>Calibri</vt:lpstr>
      <vt:lpstr>Franklin Gothic Book</vt:lpstr>
      <vt:lpstr>Franklin Gothic Demi</vt:lpstr>
      <vt:lpstr>Proxima Nova Alt Th</vt:lpstr>
      <vt:lpstr>Roboto</vt:lpstr>
      <vt:lpstr>Times</vt:lpstr>
      <vt:lpstr>Wingdings</vt:lpstr>
      <vt:lpstr>3. Processes &amp; Points</vt:lpstr>
      <vt:lpstr>1. Image Layout</vt:lpstr>
      <vt:lpstr>Prezentace aplikace PowerPoint</vt:lpstr>
      <vt:lpstr>Introduction</vt:lpstr>
      <vt:lpstr>Overview of the report</vt:lpstr>
      <vt:lpstr>Research objectives</vt:lpstr>
      <vt:lpstr>Methodology</vt:lpstr>
      <vt:lpstr>How to read the results</vt:lpstr>
      <vt:lpstr>Prezentace aplikace PowerPoint</vt:lpstr>
      <vt:lpstr>Overall summary of findings</vt:lpstr>
      <vt:lpstr>Summary of segmentation</vt:lpstr>
      <vt:lpstr>What are the defining attitudes and values of the segments?</vt:lpstr>
      <vt:lpstr>What are the defining attitudes and values of the segments?</vt:lpstr>
      <vt:lpstr>How do the segments score on key attitude statements? Showing NET scores</vt:lpstr>
      <vt:lpstr>Prezentace aplikace PowerPoint</vt:lpstr>
      <vt:lpstr>What are potential voters personally concerned about?</vt:lpstr>
      <vt:lpstr>What issues do potential voters want parties to focus on? </vt:lpstr>
      <vt:lpstr>Voting attitudes and behaviours</vt:lpstr>
      <vt:lpstr>What other parties do potential voters consider?</vt:lpstr>
      <vt:lpstr>Reasons for voting in the 2019 European Elections</vt:lpstr>
      <vt:lpstr>How important is it to potential voters that a party says and does the following? </vt:lpstr>
      <vt:lpstr>How important is it to potential voters that a party says and does the following? </vt:lpstr>
      <vt:lpstr>How important is it to potential voters that a party says and does the following? </vt:lpstr>
      <vt:lpstr>Prezentace aplikace PowerPoint</vt:lpstr>
      <vt:lpstr>What are potential voters personally concerned about?</vt:lpstr>
      <vt:lpstr>What are potential voters personally concerned about?</vt:lpstr>
      <vt:lpstr>What issues do potential voters want parties to focus on? </vt:lpstr>
      <vt:lpstr>What issues do potential voters want parties to focus on? </vt:lpstr>
      <vt:lpstr>What issues do potential voters want parties to focus on? </vt:lpstr>
      <vt:lpstr>What issues do potential voters want parties to focus on? </vt:lpstr>
      <vt:lpstr>Voting behavior and intention</vt:lpstr>
      <vt:lpstr>Party consideration for 2019 European Parliament elections </vt:lpstr>
      <vt:lpstr>Parties potential voters are considering </vt:lpstr>
      <vt:lpstr>Parties potential voters are most likely to vote for </vt:lpstr>
      <vt:lpstr>Reasons for voting in the 2019 European Elections</vt:lpstr>
      <vt:lpstr>Personal values and political beliefs</vt:lpstr>
      <vt:lpstr>Personal values and political beliefs</vt:lpstr>
      <vt:lpstr>Prezentace aplikace PowerPoint</vt:lpstr>
      <vt:lpstr>What messages resonate best with potential voters? </vt:lpstr>
      <vt:lpstr>How important is it to potential voters that a party says and does the following? </vt:lpstr>
      <vt:lpstr>How important is it to potential voters that a party says and does the following? </vt:lpstr>
      <vt:lpstr>How important is it to potential voters that a party says and does the following? </vt:lpstr>
      <vt:lpstr>How important is it to potential voters that a party says and does the following? </vt:lpstr>
      <vt:lpstr>How important is it to potential voters that a party says and does the following? </vt:lpstr>
      <vt:lpstr>How important is it to potential voters that a party says and does the following? </vt:lpstr>
      <vt:lpstr>Prezentace aplikace PowerPoint</vt:lpstr>
      <vt:lpstr>Gender</vt:lpstr>
      <vt:lpstr>Age</vt:lpstr>
      <vt:lpstr>Education</vt:lpstr>
      <vt:lpstr>Working status</vt:lpstr>
      <vt:lpstr>Area of residence</vt:lpstr>
      <vt:lpstr>Political expertise</vt:lpstr>
      <vt:lpstr>News consumption </vt:lpstr>
      <vt:lpstr>Social media usage for viewing professional articles, videos, images or blogs </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Zakir Gulzar</dc:creator>
  <cp:lastModifiedBy>Marek Kormanos</cp:lastModifiedBy>
  <cp:revision>128</cp:revision>
  <cp:lastPrinted>2019-03-11T16:27:25Z</cp:lastPrinted>
  <dcterms:created xsi:type="dcterms:W3CDTF">2019-02-28T09:46:16Z</dcterms:created>
  <dcterms:modified xsi:type="dcterms:W3CDTF">2020-04-08T00:03:18Z</dcterms:modified>
</cp:coreProperties>
</file>