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82" r:id="rId3"/>
    <p:sldId id="271" r:id="rId4"/>
    <p:sldId id="288" r:id="rId5"/>
    <p:sldId id="283" r:id="rId6"/>
    <p:sldId id="276" r:id="rId7"/>
    <p:sldId id="280" r:id="rId8"/>
    <p:sldId id="277" r:id="rId9"/>
    <p:sldId id="287" r:id="rId10"/>
    <p:sldId id="289" r:id="rId11"/>
    <p:sldId id="285" r:id="rId12"/>
    <p:sldId id="264" r:id="rId13"/>
    <p:sldId id="28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0" autoAdjust="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9DEB9-3527-4767-9791-ACDBAFF4BD48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F73FAA-1644-4749-8B2F-637F17CF1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142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000" dirty="0"/>
              <a:t>Doprava v Eu je z 96 % svých energetických potřeb stále závislá na ropě a ropných produktech. </a:t>
            </a:r>
          </a:p>
          <a:p>
            <a:pPr>
              <a:buFont typeface="Arial" pitchFamily="34" charset="0"/>
              <a:buNone/>
            </a:pPr>
            <a:r>
              <a:rPr lang="cs-CZ" sz="1000" dirty="0"/>
              <a:t>Městská doprava se podílí zhruba jednou čtvrtinou na emisích CO2 z dopravy</a:t>
            </a:r>
          </a:p>
          <a:p>
            <a:pPr>
              <a:buFont typeface="Arial" pitchFamily="34" charset="0"/>
              <a:buNone/>
            </a:pPr>
            <a:r>
              <a:rPr lang="cs-CZ" sz="1000" dirty="0"/>
              <a:t>ve městech dochází k 69 % silničních dopravních nehod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hu-HU" dirty="0"/>
              <a:t>„První domácí i evropské zkušenosti ukazují, že zpoplatnění vede k efektivnějšímu využívání vozidel, samo o sobě však může přerozdělení výkonů mezi druhy dopravy ovlivnit jen omezeně.”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dirty="0"/>
              <a:t>V SEKu chybí zmínka o nemotorové dopravě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dirty="0"/>
              <a:t>Sestra1: řada</a:t>
            </a:r>
            <a:r>
              <a:rPr lang="cs-CZ" baseline="0" dirty="0"/>
              <a:t> opatření na zvýšení EE (optimalizace logistických procesů, elektrifikace železničních tratí, podpora nemotorové dopravy, budování cyklostezek a pěších zón)</a:t>
            </a:r>
            <a:endParaRPr lang="cs-CZ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840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9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0424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5225"/>
            <a:ext cx="2894013" cy="474663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5225"/>
            <a:ext cx="2132013" cy="474663"/>
          </a:xfrm>
        </p:spPr>
        <p:txBody>
          <a:bodyPr/>
          <a:lstStyle>
            <a:lvl1pPr>
              <a:defRPr/>
            </a:lvl1pPr>
          </a:lstStyle>
          <a:p>
            <a:fld id="{F8BB01B6-C471-4641-B2FD-14B52FBCB2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536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49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268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1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9220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519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951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00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F2F11-E6E2-41B5-8FDB-82AD7C9F9B71}" type="datetimeFigureOut">
              <a:rPr lang="cs-CZ" smtClean="0"/>
              <a:t>08.04.2020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EEEC0-5BCA-4F09-BE5F-A9D4724144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1787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1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Logo CDE bez maleho text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7" name="Picture 5" descr="hlavička_test3bi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rgbClr val="000000"/>
                </a:solidFill>
                <a:latin typeface="Arial" charset="0"/>
              </a:defRPr>
            </a:lvl1pPr>
            <a:lvl2pPr marL="457200">
              <a:defRPr>
                <a:solidFill>
                  <a:srgbClr val="000000"/>
                </a:solidFill>
                <a:latin typeface="Arial" charset="0"/>
              </a:defRPr>
            </a:lvl2pPr>
            <a:lvl3pPr marL="914400">
              <a:defRPr>
                <a:solidFill>
                  <a:srgbClr val="000000"/>
                </a:solidFill>
                <a:latin typeface="Arial" charset="0"/>
              </a:defRPr>
            </a:lvl3pPr>
            <a:lvl4pPr marL="1371600">
              <a:defRPr>
                <a:solidFill>
                  <a:srgbClr val="000000"/>
                </a:solidFill>
                <a:latin typeface="Arial" charset="0"/>
              </a:defRPr>
            </a:lvl4pPr>
            <a:lvl5pPr marL="1828800">
              <a:defRPr>
                <a:solidFill>
                  <a:srgbClr val="000000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defTabSz="914400"/>
            <a:r>
              <a:rPr lang="cs-CZ" b="1" dirty="0">
                <a:solidFill>
                  <a:srgbClr val="5F5F5F"/>
                </a:solidFill>
              </a:rPr>
              <a:t>C e n t r u m  p r o  d o p r a v u  a  e n e r g e t i k u</a:t>
            </a:r>
          </a:p>
        </p:txBody>
      </p:sp>
      <p:pic>
        <p:nvPicPr>
          <p:cNvPr id="13321" name="Picture 9" descr="zápatí_slide_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975631" y="6580188"/>
            <a:ext cx="116836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945A772B-0777-480B-A8DA-227801D8B3F1}" type="slidenum">
              <a:rPr lang="cs-CZ" b="1" smtClean="0">
                <a:solidFill>
                  <a:srgbClr val="5F5F5F"/>
                </a:solidFill>
              </a:rPr>
              <a:pPr/>
              <a:t>1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179512" y="1988840"/>
            <a:ext cx="8712968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solidFill>
                  <a:srgbClr val="5F5F5F"/>
                </a:solidFill>
                <a:latin typeface="Arial" charset="0"/>
              </a:rPr>
              <a:t>Energetická efektivita v dopravě</a:t>
            </a:r>
          </a:p>
          <a:p>
            <a:pPr algn="ctr"/>
            <a:r>
              <a:rPr lang="cs-CZ" sz="4000" b="1" dirty="0">
                <a:solidFill>
                  <a:srgbClr val="5F5F5F"/>
                </a:solidFill>
                <a:latin typeface="Arial" charset="0"/>
              </a:rPr>
              <a:t>- strategie a cíle</a:t>
            </a:r>
            <a:endParaRPr lang="en-US" sz="4000" b="1" dirty="0">
              <a:solidFill>
                <a:srgbClr val="5F5F5F"/>
              </a:solidFill>
              <a:latin typeface="Arial" charset="0"/>
            </a:endParaRPr>
          </a:p>
          <a:p>
            <a:pPr algn="ctr"/>
            <a:endParaRPr lang="cs-CZ" sz="4000" b="1" dirty="0">
              <a:solidFill>
                <a:srgbClr val="5F5F5F"/>
              </a:solidFill>
              <a:latin typeface="Arial" charset="0"/>
            </a:endParaRP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124075" y="5516563"/>
            <a:ext cx="184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cs-CZ" sz="5400" b="1">
              <a:solidFill>
                <a:srgbClr val="0066CC"/>
              </a:solidFill>
              <a:latin typeface="Arial" charset="0"/>
            </a:endParaRP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792455" y="5769498"/>
            <a:ext cx="23663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charset="0"/>
              </a:rPr>
              <a:t>Barbora Hanžlová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7106643" y="6151503"/>
            <a:ext cx="206498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2000" b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18. května 2012</a:t>
            </a:r>
          </a:p>
        </p:txBody>
      </p:sp>
      <p:pic>
        <p:nvPicPr>
          <p:cNvPr id="1026" name="Picture 2" descr="http://www.nazeleno.cz/Files/FckGallery/Nov%C3%BD%20objekt%20-%20WinRAR%20ZIP%20archiv.zip/elektrokol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18" y="3756166"/>
            <a:ext cx="3834110" cy="3009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6476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22288" y="1164768"/>
            <a:ext cx="7938294" cy="4726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200" b="1" u="sng" dirty="0">
                <a:solidFill>
                  <a:srgbClr val="0066CC"/>
                </a:solidFill>
              </a:rPr>
              <a:t>Operační program Doprava 2014 – 2020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200" b="1" u="sng" dirty="0">
              <a:solidFill>
                <a:srgbClr val="0066CC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cs-CZ" sz="2200" dirty="0"/>
              <a:t>Může umožnit investovat finance do opatření, která vykazují největší dopravní,socioekonomické a environmentální benefity</a:t>
            </a:r>
          </a:p>
          <a:p>
            <a:pPr>
              <a:buFont typeface="Arial" pitchFamily="34" charset="0"/>
              <a:buChar char="•"/>
            </a:pPr>
            <a:r>
              <a:rPr lang="cs-CZ" sz="2200" dirty="0"/>
              <a:t>po uplynutí programovacího období 2014-2020 by tak ČR mohla mít realizováno několik zásadních projektů napříč dopravními módy (modernizace železnice, mezery v silniční síti, logistická centra, posílení veřejné dopravy v aglomeracích, zapojení ITS), které by zlepšily nabídku pro uživatele dopravy a zároveň přispívaly ke snížení jejích ekologických dopadů</a:t>
            </a:r>
            <a:endParaRPr lang="cs-CZ" sz="2200" b="1" u="sng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200" b="1" u="sng" dirty="0">
              <a:solidFill>
                <a:srgbClr val="0066CC"/>
              </a:solidFill>
            </a:endParaRP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782503" y="6607175"/>
            <a:ext cx="141926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10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15329442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22288" y="1164768"/>
            <a:ext cx="7938294" cy="3064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400" b="1" u="sng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Ambiciózní příklad: Dánsko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b="1" u="sng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Aft>
                <a:spcPts val="900"/>
              </a:spcAft>
              <a:buClr>
                <a:srgbClr val="0066CC"/>
              </a:buClr>
              <a:buSzTx/>
              <a:buFontTx/>
              <a:buChar char="-"/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Snížení emisí CO2 o 40 % </a:t>
            </a:r>
          </a:p>
          <a:p>
            <a:pPr marL="96837" lvl="1">
              <a:spcAft>
                <a:spcPts val="900"/>
              </a:spcAft>
              <a:buClr>
                <a:srgbClr val="0066CC"/>
              </a:buClr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do roku 2020</a:t>
            </a:r>
          </a:p>
          <a:p>
            <a:pPr marL="342900" indent="-342900">
              <a:spcAft>
                <a:spcPts val="900"/>
              </a:spcAft>
              <a:buClr>
                <a:srgbClr val="0066CC"/>
              </a:buClr>
              <a:buSzTx/>
              <a:buFontTx/>
              <a:buChar char="-"/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Pokrytí 100 % spotřeby energie </a:t>
            </a:r>
          </a:p>
          <a:p>
            <a:pPr marL="96837" lvl="1">
              <a:spcAft>
                <a:spcPts val="900"/>
              </a:spcAft>
              <a:buClr>
                <a:srgbClr val="0066CC"/>
              </a:buClr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z obnovitelných zdrojů do roku 2050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	(v dopravě kombinace využívání čisté elektřiny a biopaliv)</a:t>
            </a: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dirty="0"/>
              <a:t>Zdroj: Our Future Energy, schváleno dánskou vládou v listopadu 2011.</a:t>
            </a:r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782503" y="6607175"/>
            <a:ext cx="141926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11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  <p:pic>
        <p:nvPicPr>
          <p:cNvPr id="2050" name="Picture 2" descr="http://www.novavesvhorach.cz/data/editor/17cs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67" y="1268760"/>
            <a:ext cx="3072341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7858460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39750" y="1384300"/>
            <a:ext cx="7581900" cy="226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sz="2400" b="1" u="sng" dirty="0">
                <a:solidFill>
                  <a:srgbClr val="0066CC"/>
                </a:solidFill>
              </a:rPr>
              <a:t>Děkuji za pozornost</a:t>
            </a:r>
            <a:r>
              <a:rPr lang="en-US" sz="2400" b="1" u="sng" dirty="0">
                <a:solidFill>
                  <a:srgbClr val="0066CC"/>
                </a:solidFill>
              </a:rPr>
              <a:t>.</a:t>
            </a:r>
          </a:p>
          <a:p>
            <a:endParaRPr lang="cs-CZ" sz="2400" b="1" u="sng" dirty="0">
              <a:solidFill>
                <a:srgbClr val="0066CC"/>
              </a:solidFill>
            </a:endParaRPr>
          </a:p>
          <a:p>
            <a:endParaRPr lang="cs-CZ" sz="2400" b="1" u="sng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1800" b="1" dirty="0"/>
              <a:t>Barbora Hanžlová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b="1" dirty="0"/>
              <a:t>Centrum pro dopravu a energetiku</a:t>
            </a:r>
            <a:endParaRPr lang="cs-CZ" sz="1800" b="1" dirty="0"/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b="1" dirty="0"/>
              <a:t>barbora.hanzlova@ecn.cz</a:t>
            </a:r>
            <a:endParaRPr lang="cs-CZ" dirty="0"/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12088" y="6580188"/>
            <a:ext cx="129698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12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  <p:pic>
        <p:nvPicPr>
          <p:cNvPr id="9" name="Picture 4" descr="https://encrypted-tbn0.google.com/images?q=tbn:ANd9GcR6B3A2jpIgkqSpvpqj78o9UlXAXLF7UNDOCGQqnxlABuAXIBzD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293096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3163158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22288" y="1164768"/>
            <a:ext cx="7938294" cy="538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400" b="1" u="sng" dirty="0">
                <a:solidFill>
                  <a:srgbClr val="0066CC"/>
                </a:solidFill>
              </a:rPr>
              <a:t>Otázky do diskuse: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b="1" u="sng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400" dirty="0">
                <a:solidFill>
                  <a:srgbClr val="0066CC"/>
                </a:solidFill>
              </a:rPr>
              <a:t>Jaká opatření jsou prioritou pro zvýšení energetické efektivity v dopravě?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400" dirty="0">
                <a:solidFill>
                  <a:srgbClr val="0066CC"/>
                </a:solidFill>
              </a:rPr>
              <a:t>Co brání jejich naplňování?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400" dirty="0">
                <a:solidFill>
                  <a:srgbClr val="0066CC"/>
                </a:solidFill>
              </a:rPr>
              <a:t>Jaké jsou možnosti spolupráce mezi jednotlivými sektory/stakeholdery?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b="1" u="sng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b="1" u="sng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1200" b="1" u="sng" dirty="0">
              <a:solidFill>
                <a:srgbClr val="0066CC"/>
              </a:solidFill>
            </a:endParaRP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782503" y="6607175"/>
            <a:ext cx="141926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13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01122424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39750" y="1135080"/>
            <a:ext cx="7938294" cy="4457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400" dirty="0">
                <a:solidFill>
                  <a:srgbClr val="0066CC"/>
                </a:solidFill>
              </a:rPr>
              <a:t>Představení projektu</a:t>
            </a:r>
          </a:p>
          <a:p>
            <a:pPr lvl="0"/>
            <a:r>
              <a:rPr lang="cs-CZ" b="1" u="sng" dirty="0">
                <a:solidFill>
                  <a:schemeClr val="tx1"/>
                </a:solidFill>
              </a:rPr>
              <a:t>Udržitelná doprava v zemích V4:</a:t>
            </a:r>
          </a:p>
          <a:p>
            <a:pPr lvl="0"/>
            <a:r>
              <a:rPr lang="cs-CZ" b="1" u="sng" dirty="0">
                <a:solidFill>
                  <a:schemeClr val="tx1"/>
                </a:solidFill>
              </a:rPr>
              <a:t>Energetická efektivita v městské dopravě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(Podzim 2011 – podzim 2013)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b="1" dirty="0">
                <a:solidFill>
                  <a:schemeClr val="tx1"/>
                </a:solidFill>
              </a:rPr>
              <a:t>HU: Energiaklub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SK: Žilinská univerzita</a:t>
            </a:r>
          </a:p>
          <a:p>
            <a:pPr lvl="0"/>
            <a:r>
              <a:rPr lang="cs-CZ" dirty="0">
                <a:solidFill>
                  <a:schemeClr val="tx1"/>
                </a:solidFill>
              </a:rPr>
              <a:t>PL: Zielone Mazowsze</a:t>
            </a:r>
          </a:p>
          <a:p>
            <a:pPr lvl="0"/>
            <a:endParaRPr lang="cs-CZ" dirty="0">
              <a:solidFill>
                <a:schemeClr val="tx1"/>
              </a:solidFill>
            </a:endParaRPr>
          </a:p>
          <a:p>
            <a:pPr lvl="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Přehled národních strategií z hlediska energetické efektivity v dopravě</a:t>
            </a:r>
          </a:p>
          <a:p>
            <a:pPr lvl="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Literární rešerše článků/studií/výzkumných projektů k energetické efektivitě v dopravě</a:t>
            </a:r>
          </a:p>
          <a:p>
            <a:pPr lvl="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Případové studie vybraných měst</a:t>
            </a:r>
          </a:p>
          <a:p>
            <a:pPr lvl="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Kulaté stoly v každé ze zúčastněných zemí</a:t>
            </a:r>
          </a:p>
          <a:p>
            <a:pPr lvl="0">
              <a:buFont typeface="Arial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Výsledkem souhrnná studie</a:t>
            </a:r>
            <a:endParaRPr lang="cs-CZ" sz="2400" b="1" u="sng" dirty="0">
              <a:solidFill>
                <a:srgbClr val="0066CC"/>
              </a:solidFill>
            </a:endParaRP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91464" y="6580188"/>
            <a:ext cx="1217612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2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948" y="981075"/>
            <a:ext cx="3621128" cy="1511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043288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30344" y="1122165"/>
            <a:ext cx="7938294" cy="4311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sz="2400" b="1" u="sng" dirty="0">
                <a:solidFill>
                  <a:srgbClr val="0066CC"/>
                </a:solidFill>
              </a:rPr>
              <a:t>EVROPA 2020</a:t>
            </a:r>
          </a:p>
          <a:p>
            <a:r>
              <a:rPr lang="cs-CZ" sz="2000" b="1" dirty="0">
                <a:solidFill>
                  <a:srgbClr val="0066CC"/>
                </a:solidFill>
              </a:rPr>
              <a:t>Strategie pro inteligentní a udržitelný růst podporující začlenění</a:t>
            </a:r>
          </a:p>
          <a:p>
            <a:r>
              <a:rPr lang="cs-CZ" sz="1600" dirty="0"/>
              <a:t>(2010)</a:t>
            </a:r>
          </a:p>
          <a:p>
            <a:endParaRPr lang="cs-CZ" sz="1600" dirty="0"/>
          </a:p>
          <a:p>
            <a:r>
              <a:rPr lang="cs-CZ" dirty="0"/>
              <a:t>Strategie stanovuje úkoly Komise, které hodlá v budoucnosti na úrovni EU</a:t>
            </a:r>
          </a:p>
          <a:p>
            <a:r>
              <a:rPr lang="cs-CZ" dirty="0"/>
              <a:t>realizovat, a dále stanoví úkoly, které je třeba provést na vnitrostátní úrovni.  </a:t>
            </a:r>
          </a:p>
          <a:p>
            <a:endParaRPr lang="cs-CZ" dirty="0"/>
          </a:p>
          <a:p>
            <a:r>
              <a:rPr lang="cs-CZ" b="1" dirty="0"/>
              <a:t>Dopravy se týkají následující záměry: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Vytvořit strategický program pro výzkum zaměřený na výzvy jako např. zabezpečení dodávek energie, doprava, změna klimatu a efektivní využívání zdrojů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Modernizovat dopravní sektor a zajistit jeho dekarbonizaci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Zefektivnit finanční nástroje EU pro financování dopravní infrastruktury</a:t>
            </a:r>
          </a:p>
          <a:p>
            <a:pPr>
              <a:buFont typeface="Arial" pitchFamily="34" charset="0"/>
              <a:buChar char="•"/>
            </a:pPr>
            <a:r>
              <a:rPr lang="cs-CZ" dirty="0"/>
              <a:t>Urychlit implementaci strategických projektů (města, přístavy, logistická centra)</a:t>
            </a: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12088" y="6580188"/>
            <a:ext cx="129698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3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47049266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30344" y="1122165"/>
            <a:ext cx="7938294" cy="45880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sz="2400" b="1" u="sng" dirty="0">
                <a:solidFill>
                  <a:srgbClr val="0066CC"/>
                </a:solidFill>
              </a:rPr>
              <a:t>BÍLÁ KNIHA EU</a:t>
            </a:r>
          </a:p>
          <a:p>
            <a:pPr algn="just"/>
            <a:r>
              <a:rPr lang="cs-CZ" sz="1600" b="1" dirty="0">
                <a:solidFill>
                  <a:srgbClr val="0066CC"/>
                </a:solidFill>
              </a:rPr>
              <a:t>Plán jednotného evropského dopravního prostoru - vytvoření</a:t>
            </a:r>
          </a:p>
          <a:p>
            <a:pPr algn="just"/>
            <a:r>
              <a:rPr lang="cs-CZ" sz="1600" b="1" dirty="0">
                <a:solidFill>
                  <a:srgbClr val="0066CC"/>
                </a:solidFill>
              </a:rPr>
              <a:t>konkurenceschopného dopravního systému účinně využívajícího zdroje</a:t>
            </a:r>
          </a:p>
          <a:p>
            <a:r>
              <a:rPr lang="cs-CZ" sz="1600" dirty="0"/>
              <a:t>(březen 2011)</a:t>
            </a:r>
          </a:p>
          <a:p>
            <a:endParaRPr lang="cs-CZ" sz="2000" dirty="0"/>
          </a:p>
          <a:p>
            <a:r>
              <a:rPr lang="cs-CZ" sz="2000" b="1" dirty="0"/>
              <a:t>Cíle do roku 2050: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snížení emisí uhlíku v dopravě o 60 %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města bez vozidel s konvenčně poháněným motorem (do r. 2030 snížení na polovinu)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větší využití energeticky účinnějších druhů dopravy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využívat energii z OZE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plně uplatňovat zásady „uživatel platí“ a „znečišťovatel platí“ (poplatky za používání komunikací a odstraňování daňové nerovnováhy)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/>
              <a:t>podpora nemotorových druhů dopravy, vč. chůze a jízdy na kole</a:t>
            </a:r>
            <a:endParaRPr lang="cs-CZ" sz="2400" b="1" u="sng" dirty="0">
              <a:solidFill>
                <a:srgbClr val="0066CC"/>
              </a:solidFill>
            </a:endParaRP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12088" y="6580188"/>
            <a:ext cx="129698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4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7459518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12088" y="6580188"/>
            <a:ext cx="129698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5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7837" y="1191813"/>
            <a:ext cx="809625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u="sng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Dopravní politika ČR </a:t>
            </a:r>
            <a:r>
              <a:rPr lang="cs-CZ" b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GB" b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2005-2013, </a:t>
            </a:r>
            <a:r>
              <a:rPr lang="en-GB" b="1" dirty="0" err="1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aktualizace</a:t>
            </a:r>
            <a:r>
              <a:rPr lang="en-GB" b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 2011</a:t>
            </a:r>
            <a:r>
              <a:rPr lang="cs-CZ" b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latin typeface="Arial" pitchFamily="34" charset="0"/>
                <a:cs typeface="Arial" pitchFamily="34" charset="0"/>
              </a:rPr>
              <a:t>Dosažení vhodné dělby přepravní práce mezi jednotlivými druhy dopravy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latin typeface="Arial" pitchFamily="34" charset="0"/>
                <a:cs typeface="Arial" pitchFamily="34" charset="0"/>
              </a:rPr>
              <a:t>zajištěním rovných podmínek na přepravním trhu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latin typeface="Arial" pitchFamily="34" charset="0"/>
                <a:cs typeface="Arial" pitchFamily="34" charset="0"/>
              </a:rPr>
              <a:t>hospodárně využívat energetické zdroje v dopravě</a:t>
            </a: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hu-HU" b="1" dirty="0">
                <a:latin typeface="Arial" pitchFamily="34" charset="0"/>
                <a:cs typeface="Arial" pitchFamily="34" charset="0"/>
              </a:rPr>
              <a:t> </a:t>
            </a:r>
            <a:endParaRPr lang="cs-CZ" sz="2000" dirty="0">
              <a:solidFill>
                <a:srgbClr val="0066CC"/>
              </a:solidFill>
              <a:latin typeface="Arial" pitchFamily="34" charset="0"/>
              <a:cs typeface="Arial" pitchFamily="34" charset="0"/>
            </a:endParaRPr>
          </a:p>
          <a:p>
            <a:r>
              <a:rPr lang="hu-HU" sz="2000" b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Dopravní politika pro léta 2014 – 2020 (s výhledem do roku 2050) bude předložena do konce roku 2012.</a:t>
            </a:r>
          </a:p>
          <a:p>
            <a:r>
              <a:rPr lang="cs-CZ" b="1" dirty="0">
                <a:latin typeface="Arial" pitchFamily="34" charset="0"/>
                <a:cs typeface="Arial" pitchFamily="34" charset="0"/>
              </a:rPr>
              <a:t>Vize: 	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Zaměřit se na témata relevantní pro strategické cíle EU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Harmonizovat podmínky na dopravním trhu  především prostřednictvím internalizace externalit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Dodržovat principy environmentální ochrany a zvýšit podíl alternativních zdrojů energie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Pokračovat v optimalizaci železniční sítě a dokončit budování vysokorychlostních tratí</a:t>
            </a:r>
            <a:r>
              <a:rPr lang="en-GB" dirty="0">
                <a:latin typeface="Arial" pitchFamily="34" charset="0"/>
                <a:cs typeface="Arial" pitchFamily="34" charset="0"/>
              </a:rPr>
              <a:t>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cs-CZ" dirty="0">
                <a:latin typeface="Arial" pitchFamily="34" charset="0"/>
                <a:cs typeface="Arial" pitchFamily="34" charset="0"/>
              </a:rPr>
              <a:t>Realizovat opatření na ochranu životního prostředí a ochranu veřejného zdraví, realizovat opatření na snížení emisí skleníkových plynů z dopravy</a:t>
            </a:r>
            <a:r>
              <a:rPr lang="en-GB" dirty="0">
                <a:latin typeface="Arial" pitchFamily="34" charset="0"/>
                <a:cs typeface="Arial" pitchFamily="34" charset="0"/>
              </a:rPr>
              <a:t>.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798462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22288" y="1164768"/>
            <a:ext cx="7938294" cy="4926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>
              <a:spcAft>
                <a:spcPts val="900"/>
              </a:spcAft>
              <a:buClr>
                <a:srgbClr val="0066CC"/>
              </a:buClr>
            </a:pPr>
            <a:r>
              <a:rPr lang="cs-CZ" sz="2400" b="1" u="sng" dirty="0">
                <a:solidFill>
                  <a:srgbClr val="0066CC"/>
                </a:solidFill>
              </a:rPr>
              <a:t>Energetická politika ČR: 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</a:pPr>
            <a:r>
              <a:rPr lang="cs-CZ" sz="1600" dirty="0">
                <a:solidFill>
                  <a:srgbClr val="0066CC"/>
                </a:solidFill>
              </a:rPr>
              <a:t>(dosud neschválený návrh aktualizace SEK ze října 2011)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</a:pPr>
            <a:r>
              <a:rPr lang="cs-CZ" b="1" dirty="0"/>
              <a:t>Snížení energetické náročnosti české ekonomiky na jednotku HDP o 40 % oproti roku 2005 do roku 2020 a o 55 % do roku 2030.</a:t>
            </a:r>
          </a:p>
          <a:p>
            <a:pPr marL="285750" indent="-285750">
              <a:spcAft>
                <a:spcPts val="9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cs-CZ" dirty="0"/>
              <a:t>Snížit energetickou náročnost osobní dopravy (dosáhnout 30% podílu osobní přepravy na železnici do roku 2030)</a:t>
            </a:r>
          </a:p>
          <a:p>
            <a:pPr marL="285750" indent="-285750">
              <a:spcAft>
                <a:spcPts val="9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cs-CZ" dirty="0"/>
              <a:t>Zvýšit podíl OZE v celkové spotřebě energií v dopravě do roku 2020 na 10 %</a:t>
            </a:r>
          </a:p>
          <a:p>
            <a:pPr marL="285750" indent="-285750">
              <a:spcAft>
                <a:spcPts val="9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cs-CZ" dirty="0"/>
              <a:t>Vývoj energeticky úsporných motorů </a:t>
            </a:r>
          </a:p>
          <a:p>
            <a:pPr marL="285750" indent="-285750">
              <a:spcAft>
                <a:spcPts val="9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cs-CZ" dirty="0"/>
              <a:t>Preferovat energeticky efektivní veřejnou hromadnou dopravu </a:t>
            </a:r>
          </a:p>
          <a:p>
            <a:pPr marL="285750" indent="-285750">
              <a:spcAft>
                <a:spcPts val="9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hu-HU" dirty="0"/>
              <a:t>Snižování podílu spotřeby ropy</a:t>
            </a:r>
          </a:p>
          <a:p>
            <a:pPr marL="285750" indent="-285750">
              <a:spcAft>
                <a:spcPts val="9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hu-HU" dirty="0"/>
              <a:t>Přechod na OZE, elektřinu, vodík, biopaliva nové generace </a:t>
            </a:r>
            <a:r>
              <a:rPr lang="cs-CZ" dirty="0"/>
              <a:t>(s cílem snížení emisí z dopravy a využití energie pro dopravu pro akumulaci elektrické energie a regulaci výkonové rovnováhy v elektrizační soustavě)</a:t>
            </a:r>
            <a:endParaRPr lang="cs-CZ" sz="2400" b="1" u="sng" dirty="0">
              <a:solidFill>
                <a:srgbClr val="0066CC"/>
              </a:solidFill>
            </a:endParaRP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12088" y="6580188"/>
            <a:ext cx="129698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6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70763307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12088" y="6580188"/>
            <a:ext cx="129698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7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6447" y="1114837"/>
            <a:ext cx="809625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/>
              <a:t>Na Dopravní a Energetickou politiku navazují detailněji rozpracované dokumenty:</a:t>
            </a:r>
            <a:endParaRPr lang="cs-CZ" sz="2400" b="1" dirty="0"/>
          </a:p>
          <a:p>
            <a:endParaRPr lang="hu-HU" dirty="0"/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Dopravní sektorové strategie 1. a 2. fáze</a:t>
            </a:r>
            <a:endParaRPr lang="cs-CZ" sz="2000" dirty="0">
              <a:solidFill>
                <a:srgbClr val="0066CC"/>
              </a:solidFill>
              <a:latin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Národní strategie rozvoje cyklistické dopravy ČR</a:t>
            </a:r>
            <a:endParaRPr lang="cs-CZ" sz="2000" dirty="0">
              <a:solidFill>
                <a:srgbClr val="0066CC"/>
              </a:solidFill>
              <a:latin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Strategický rámec udržitelného rozvoje ČR</a:t>
            </a:r>
            <a:endParaRPr lang="cs-CZ" sz="2000" dirty="0">
              <a:solidFill>
                <a:srgbClr val="0066CC"/>
              </a:solidFill>
              <a:latin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Národní akční plán energetické účinnosti České republiky</a:t>
            </a:r>
            <a:endParaRPr lang="cs-CZ" sz="2000" dirty="0">
              <a:solidFill>
                <a:srgbClr val="0066CC"/>
              </a:solidFill>
              <a:latin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Národní program hospodárného nakládání s energií a využívání jejích obnovitelných a druhotných zdrojů</a:t>
            </a:r>
            <a:endParaRPr lang="cs-CZ" sz="2000" dirty="0">
              <a:solidFill>
                <a:srgbClr val="0066CC"/>
              </a:solidFill>
              <a:latin typeface="Arial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Národní program na zmírnění dopadu změny klimatu v ČR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Strategie inovačních technologií v dopravě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Surovinová politika ČR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sz="2000" dirty="0">
                <a:solidFill>
                  <a:srgbClr val="0066CC"/>
                </a:solidFill>
                <a:latin typeface="Arial" charset="0"/>
              </a:rPr>
              <a:t>a</a:t>
            </a:r>
            <a:r>
              <a:rPr lang="cs-CZ" sz="2000" dirty="0">
                <a:solidFill>
                  <a:srgbClr val="0066CC"/>
                </a:solidFill>
                <a:latin typeface="Arial" charset="0"/>
              </a:rPr>
              <a:t>d.</a:t>
            </a:r>
            <a:endParaRPr lang="cs-CZ" sz="2000" dirty="0"/>
          </a:p>
        </p:txBody>
      </p:sp>
      <p:pic>
        <p:nvPicPr>
          <p:cNvPr id="9" name="Picture 4" descr="http://i.idnes.cz/08/092/gal/KRR25d428_tramvaj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00598"/>
            <a:ext cx="2088232" cy="1566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://upload.wikimedia.org/wikipedia/commons/a/aa/Autobus_v_Havl%C3%AD%C4%8Dkov%C4%9B_Brod%C4%9B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4963" y="5325530"/>
            <a:ext cx="2054990" cy="1541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6" descr="http://g.denik.cz/35/fd/pesi_zona_znacka2_denik-380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381" y="5325530"/>
            <a:ext cx="2060103" cy="1545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194013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0" y="653876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200" dirty="0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 dirty="0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812088" y="6580188"/>
            <a:ext cx="1296987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8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22288" y="1019555"/>
            <a:ext cx="732631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u="sng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Dopravní sektorové strategie 2. fáze: 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Podpořit konkurenceschopnost jednotlivých druhů dopravy a maximálně využít pozitivních aspektů všech druhů dopravy.</a:t>
            </a:r>
          </a:p>
          <a:p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Druhá fáze bude podkladem pro nastavení OP Dopravy.</a:t>
            </a:r>
          </a:p>
          <a:p>
            <a:pPr marL="285750" indent="-285750">
              <a:buFontTx/>
              <a:buChar char="-"/>
            </a:pPr>
            <a:endParaRPr lang="cs-CZ" sz="2000" dirty="0">
              <a:latin typeface="Arial" pitchFamily="34" charset="0"/>
              <a:cs typeface="Arial" pitchFamily="34" charset="0"/>
            </a:endParaRPr>
          </a:p>
          <a:p>
            <a:r>
              <a:rPr lang="cs-CZ" b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Východiska </a:t>
            </a:r>
            <a:r>
              <a:rPr lang="cs-CZ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(vybraná relevantní):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odstranění disproporcí v dělbě přepravní práce směrem k ekologičtějším módům dopravy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zvýšení integrace dopravních systémů, zavádění intermodality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řešit a monetarizovat otázky externalit</a:t>
            </a:r>
          </a:p>
          <a:p>
            <a:r>
              <a:rPr lang="cs-CZ" b="1" dirty="0">
                <a:solidFill>
                  <a:srgbClr val="0066CC"/>
                </a:solidFill>
                <a:latin typeface="Arial" pitchFamily="34" charset="0"/>
                <a:cs typeface="Arial" pitchFamily="34" charset="0"/>
              </a:rPr>
              <a:t>A docílit tak: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Udržitelnosti dopravy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o 60 % nižších dovozů ropy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dopravy ve městě bez konvenčních paliv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60% snížení emisí z dopravy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(Bude rozpracováno do principů Sektorových strategií.)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828266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22288" y="1164768"/>
            <a:ext cx="7938294" cy="51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60363" indent="-360363"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361950" algn="l"/>
                <a:tab pos="1276350" algn="l"/>
                <a:tab pos="2190750" algn="l"/>
                <a:tab pos="3105150" algn="l"/>
                <a:tab pos="4019550" algn="l"/>
                <a:tab pos="4933950" algn="l"/>
                <a:tab pos="5848350" algn="l"/>
                <a:tab pos="6762750" algn="l"/>
                <a:tab pos="7677150" algn="l"/>
                <a:tab pos="8591550" algn="l"/>
                <a:tab pos="9505950" algn="l"/>
                <a:tab pos="1042035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r>
              <a:rPr lang="cs-CZ" sz="2400" b="1" u="sng" dirty="0">
                <a:solidFill>
                  <a:srgbClr val="0066CC"/>
                </a:solidFill>
              </a:rPr>
              <a:t>Operační program Doprava (2007 – 2013)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b="1" u="sng" dirty="0">
              <a:solidFill>
                <a:srgbClr val="0066CC"/>
              </a:solidFill>
            </a:endParaRPr>
          </a:p>
          <a:p>
            <a:pPr marL="342900" indent="-342900">
              <a:spcAft>
                <a:spcPts val="900"/>
              </a:spcAft>
              <a:buClr>
                <a:srgbClr val="0066CC"/>
              </a:buClr>
              <a:buFont typeface="Arial" pitchFamily="34" charset="0"/>
              <a:buChar char="•"/>
            </a:pPr>
            <a:r>
              <a:rPr lang="cs-CZ" sz="2400" dirty="0"/>
              <a:t>Výstavba a modernizace dálniční silniční sítě </a:t>
            </a:r>
            <a:r>
              <a:rPr lang="en-GB" sz="2400" dirty="0"/>
              <a:t>TEN-T</a:t>
            </a:r>
            <a:r>
              <a:rPr lang="cs-CZ" sz="2400" dirty="0"/>
              <a:t> a modernizace silnic 1. třídy mimo </a:t>
            </a:r>
            <a:r>
              <a:rPr lang="en-GB" sz="2400" dirty="0"/>
              <a:t>TEN-T</a:t>
            </a:r>
            <a:endParaRPr lang="cs-CZ" sz="2400" dirty="0"/>
          </a:p>
          <a:p>
            <a:pPr marL="342900" indent="-342900">
              <a:spcAft>
                <a:spcPts val="900"/>
              </a:spcAft>
              <a:buClr>
                <a:srgbClr val="0066CC"/>
              </a:buClr>
              <a:buSzTx/>
              <a:buFont typeface="Arial" pitchFamily="34" charset="0"/>
              <a:buChar char="•"/>
            </a:pPr>
            <a:r>
              <a:rPr lang="cs-CZ" sz="2400" dirty="0"/>
              <a:t>Modernizace železniční sítě TEN-T a mimo TEN-T</a:t>
            </a:r>
          </a:p>
          <a:p>
            <a:pPr marL="342900" indent="-342900">
              <a:spcAft>
                <a:spcPts val="900"/>
              </a:spcAft>
              <a:buClr>
                <a:srgbClr val="0066CC"/>
              </a:buClr>
              <a:buSzTx/>
              <a:buFont typeface="Arial" pitchFamily="34" charset="0"/>
              <a:buChar char="•"/>
            </a:pPr>
            <a:r>
              <a:rPr lang="cs-CZ" sz="2400" dirty="0"/>
              <a:t>Modernizace a rozvoj pražského metra a systému řízení silniční dopravy v Praze </a:t>
            </a:r>
          </a:p>
          <a:p>
            <a:pPr marL="342900" indent="-342900">
              <a:spcAft>
                <a:spcPts val="900"/>
              </a:spcAft>
              <a:buClr>
                <a:srgbClr val="0066CC"/>
              </a:buClr>
              <a:buSzTx/>
              <a:buFont typeface="Arial" pitchFamily="34" charset="0"/>
              <a:buChar char="•"/>
            </a:pPr>
            <a:r>
              <a:rPr lang="cs-CZ" sz="2400" dirty="0"/>
              <a:t>Podpora multimodální nákladní přepravy a rozvoj vnitrozemské vodní cesty</a:t>
            </a: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2400" b="1" u="sng" dirty="0">
              <a:solidFill>
                <a:srgbClr val="0066CC"/>
              </a:solidFill>
            </a:endParaRPr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dirty="0"/>
          </a:p>
          <a:p>
            <a:pPr marL="0" indent="0">
              <a:spcAft>
                <a:spcPts val="900"/>
              </a:spcAft>
              <a:buClr>
                <a:srgbClr val="0066CC"/>
              </a:buClr>
              <a:buSzTx/>
            </a:pPr>
            <a:endParaRPr lang="cs-CZ" sz="1200" b="1" u="sng" dirty="0">
              <a:solidFill>
                <a:srgbClr val="0066CC"/>
              </a:solidFill>
            </a:endParaRPr>
          </a:p>
        </p:txBody>
      </p:sp>
      <p:pic>
        <p:nvPicPr>
          <p:cNvPr id="4108" name="Picture 12" descr="Logo CDE bez maleho text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17500"/>
            <a:ext cx="1454150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107950" y="6332538"/>
            <a:ext cx="78486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4107" name="Picture 11" descr="hlavička_test3bi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522288" y="460375"/>
            <a:ext cx="44180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b="1">
                <a:latin typeface="Arial" charset="0"/>
              </a:rPr>
              <a:t>C e n t r u m  p r o  d o p r a v u  a  e n e r g e t i k u</a:t>
            </a:r>
          </a:p>
        </p:txBody>
      </p:sp>
      <p:pic>
        <p:nvPicPr>
          <p:cNvPr id="4111" name="Picture 15" descr="zápatí_slide_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6551613"/>
            <a:ext cx="1331912" cy="306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7782503" y="6607175"/>
            <a:ext cx="141926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cs-CZ" dirty="0">
                <a:solidFill>
                  <a:srgbClr val="5F5F5F"/>
                </a:solidFill>
              </a:rPr>
              <a:t>slide</a:t>
            </a:r>
            <a:r>
              <a:rPr lang="cs-CZ" b="1" dirty="0">
                <a:solidFill>
                  <a:srgbClr val="5F5F5F"/>
                </a:solidFill>
              </a:rPr>
              <a:t> </a:t>
            </a:r>
            <a:fld id="{84558DB5-22EE-43E5-A447-1D55C97A2863}" type="slidenum">
              <a:rPr lang="cs-CZ" b="1" smtClean="0">
                <a:solidFill>
                  <a:srgbClr val="5F5F5F"/>
                </a:solidFill>
              </a:rPr>
              <a:pPr/>
              <a:t>9</a:t>
            </a:fld>
            <a:r>
              <a:rPr lang="cs-CZ" b="1" dirty="0">
                <a:solidFill>
                  <a:srgbClr val="5F5F5F"/>
                </a:solidFill>
              </a:rPr>
              <a:t>/13</a:t>
            </a:r>
            <a:r>
              <a:rPr lang="cs-CZ" sz="12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9459217"/>
      </p:ext>
    </p:extLst>
  </p:cSld>
  <p:clrMapOvr>
    <a:masterClrMapping/>
  </p:clrMapOvr>
  <p:transition>
    <p:cover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3839</TotalTime>
  <Words>1381</Words>
  <Application>Microsoft Office PowerPoint</Application>
  <PresentationFormat>Předvádění na obrazovce (4:3)</PresentationFormat>
  <Paragraphs>154</Paragraphs>
  <Slides>13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Barbora Hanžlová</dc:creator>
  <cp:lastModifiedBy>Marek Kormanos</cp:lastModifiedBy>
  <cp:revision>157</cp:revision>
  <dcterms:created xsi:type="dcterms:W3CDTF">2011-06-29T12:55:10Z</dcterms:created>
  <dcterms:modified xsi:type="dcterms:W3CDTF">2020-04-07T22:50:18Z</dcterms:modified>
</cp:coreProperties>
</file>